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850" r:id="rId2"/>
    <p:sldId id="851" r:id="rId3"/>
    <p:sldId id="2367" r:id="rId4"/>
    <p:sldId id="423" r:id="rId5"/>
    <p:sldId id="2369" r:id="rId6"/>
    <p:sldId id="2368" r:id="rId7"/>
    <p:sldId id="2370" r:id="rId8"/>
    <p:sldId id="857" r:id="rId9"/>
    <p:sldId id="859" r:id="rId10"/>
    <p:sldId id="848" r:id="rId11"/>
    <p:sldId id="754" r:id="rId12"/>
    <p:sldId id="755" r:id="rId13"/>
    <p:sldId id="458" r:id="rId14"/>
    <p:sldId id="489" r:id="rId15"/>
    <p:sldId id="814" r:id="rId16"/>
    <p:sldId id="815" r:id="rId17"/>
    <p:sldId id="749" r:id="rId18"/>
    <p:sldId id="767" r:id="rId19"/>
    <p:sldId id="768" r:id="rId20"/>
    <p:sldId id="746" r:id="rId2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2367"/>
            <p14:sldId id="423"/>
          </p14:sldIdLst>
        </p14:section>
        <p14:section name="Untitled Section" id="{F44E1842-5D5B-4EA7-906B-C061226394F5}">
          <p14:sldIdLst>
            <p14:sldId id="2369"/>
            <p14:sldId id="2368"/>
            <p14:sldId id="2370"/>
            <p14:sldId id="857"/>
            <p14:sldId id="859"/>
            <p14:sldId id="848"/>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1B08AD0-E538-4B8F-B8FD-6BAF03A0D2C9}" v="49" dt="2023-05-10T17:09:22.10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21" autoAdjust="0"/>
    <p:restoredTop sz="96371" autoAdjust="0"/>
  </p:normalViewPr>
  <p:slideViewPr>
    <p:cSldViewPr>
      <p:cViewPr varScale="1">
        <p:scale>
          <a:sx n="135" d="100"/>
          <a:sy n="135" d="100"/>
        </p:scale>
        <p:origin x="100" y="26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F1B08AD0-E538-4B8F-B8FD-6BAF03A0D2C9}"/>
    <pc:docChg chg="undo redo custSel modSld">
      <pc:chgData name="Mike Montemurro" userId="40c20c913ca7511e" providerId="LiveId" clId="{F1B08AD0-E538-4B8F-B8FD-6BAF03A0D2C9}" dt="2023-05-10T17:11:50.193" v="925" actId="20577"/>
      <pc:docMkLst>
        <pc:docMk/>
      </pc:docMkLst>
      <pc:sldChg chg="modSp mod">
        <pc:chgData name="Mike Montemurro" userId="40c20c913ca7511e" providerId="LiveId" clId="{F1B08AD0-E538-4B8F-B8FD-6BAF03A0D2C9}" dt="2023-05-10T17:11:50.193" v="925" actId="20577"/>
        <pc:sldMkLst>
          <pc:docMk/>
          <pc:sldMk cId="0" sldId="423"/>
        </pc:sldMkLst>
        <pc:spChg chg="mod">
          <ac:chgData name="Mike Montemurro" userId="40c20c913ca7511e" providerId="LiveId" clId="{F1B08AD0-E538-4B8F-B8FD-6BAF03A0D2C9}" dt="2023-05-10T17:11:50.193" v="925" actId="20577"/>
          <ac:spMkLst>
            <pc:docMk/>
            <pc:sldMk cId="0" sldId="423"/>
            <ac:spMk id="8195" creationId="{00000000-0000-0000-0000-000000000000}"/>
          </ac:spMkLst>
        </pc:spChg>
      </pc:sldChg>
      <pc:sldChg chg="modSp mod">
        <pc:chgData name="Mike Montemurro" userId="40c20c913ca7511e" providerId="LiveId" clId="{F1B08AD0-E538-4B8F-B8FD-6BAF03A0D2C9}" dt="2023-05-10T17:08:52.655" v="885" actId="20577"/>
        <pc:sldMkLst>
          <pc:docMk/>
          <pc:sldMk cId="3056178945" sldId="848"/>
        </pc:sldMkLst>
        <pc:spChg chg="mod">
          <ac:chgData name="Mike Montemurro" userId="40c20c913ca7511e" providerId="LiveId" clId="{F1B08AD0-E538-4B8F-B8FD-6BAF03A0D2C9}" dt="2023-05-10T17:08:52.655" v="885" actId="20577"/>
          <ac:spMkLst>
            <pc:docMk/>
            <pc:sldMk cId="3056178945" sldId="848"/>
            <ac:spMk id="5" creationId="{312E63CB-7AA4-47E9-A213-073D8CADFEE1}"/>
          </ac:spMkLst>
        </pc:spChg>
      </pc:sldChg>
      <pc:sldChg chg="modSp mod">
        <pc:chgData name="Mike Montemurro" userId="40c20c913ca7511e" providerId="LiveId" clId="{F1B08AD0-E538-4B8F-B8FD-6BAF03A0D2C9}" dt="2023-05-10T13:46:56.755" v="696" actId="20577"/>
        <pc:sldMkLst>
          <pc:docMk/>
          <pc:sldMk cId="2822743645" sldId="850"/>
        </pc:sldMkLst>
        <pc:spChg chg="mod">
          <ac:chgData name="Mike Montemurro" userId="40c20c913ca7511e" providerId="LiveId" clId="{F1B08AD0-E538-4B8F-B8FD-6BAF03A0D2C9}" dt="2023-05-10T13:46:56.755" v="696" actId="20577"/>
          <ac:spMkLst>
            <pc:docMk/>
            <pc:sldMk cId="2822743645" sldId="850"/>
            <ac:spMk id="5" creationId="{5C289E12-1085-4168-A398-0F7249308ABA}"/>
          </ac:spMkLst>
        </pc:spChg>
      </pc:sldChg>
      <pc:sldChg chg="addSp delSp modSp mod">
        <pc:chgData name="Mike Montemurro" userId="40c20c913ca7511e" providerId="LiveId" clId="{F1B08AD0-E538-4B8F-B8FD-6BAF03A0D2C9}" dt="2023-05-08T17:01:51.447" v="339" actId="404"/>
        <pc:sldMkLst>
          <pc:docMk/>
          <pc:sldMk cId="1554063236" sldId="857"/>
        </pc:sldMkLst>
        <pc:spChg chg="mod">
          <ac:chgData name="Mike Montemurro" userId="40c20c913ca7511e" providerId="LiveId" clId="{F1B08AD0-E538-4B8F-B8FD-6BAF03A0D2C9}" dt="2023-05-08T16:57:46.794" v="312" actId="20577"/>
          <ac:spMkLst>
            <pc:docMk/>
            <pc:sldMk cId="1554063236" sldId="857"/>
            <ac:spMk id="4" creationId="{2D54C6BD-C858-48E4-ADDB-E13D7A95204A}"/>
          </ac:spMkLst>
        </pc:spChg>
        <pc:spChg chg="del mod">
          <ac:chgData name="Mike Montemurro" userId="40c20c913ca7511e" providerId="LiveId" clId="{F1B08AD0-E538-4B8F-B8FD-6BAF03A0D2C9}" dt="2023-05-08T16:58:56.792" v="314"/>
          <ac:spMkLst>
            <pc:docMk/>
            <pc:sldMk cId="1554063236" sldId="857"/>
            <ac:spMk id="5" creationId="{312E63CB-7AA4-47E9-A213-073D8CADFEE1}"/>
          </ac:spMkLst>
        </pc:spChg>
        <pc:graphicFrameChg chg="add mod modGraphic">
          <ac:chgData name="Mike Montemurro" userId="40c20c913ca7511e" providerId="LiveId" clId="{F1B08AD0-E538-4B8F-B8FD-6BAF03A0D2C9}" dt="2023-05-08T17:01:51.447" v="339" actId="404"/>
          <ac:graphicFrameMkLst>
            <pc:docMk/>
            <pc:sldMk cId="1554063236" sldId="857"/>
            <ac:graphicFrameMk id="6" creationId="{E642427A-00B1-5F73-F5B7-6013B0F560C3}"/>
          </ac:graphicFrameMkLst>
        </pc:graphicFrameChg>
      </pc:sldChg>
      <pc:sldChg chg="modSp mod">
        <pc:chgData name="Mike Montemurro" userId="40c20c913ca7511e" providerId="LiveId" clId="{F1B08AD0-E538-4B8F-B8FD-6BAF03A0D2C9}" dt="2023-05-03T17:48:33.308" v="130" actId="20577"/>
        <pc:sldMkLst>
          <pc:docMk/>
          <pc:sldMk cId="3070285947" sldId="859"/>
        </pc:sldMkLst>
        <pc:spChg chg="mod">
          <ac:chgData name="Mike Montemurro" userId="40c20c913ca7511e" providerId="LiveId" clId="{F1B08AD0-E538-4B8F-B8FD-6BAF03A0D2C9}" dt="2023-05-03T17:48:33.308" v="130" actId="20577"/>
          <ac:spMkLst>
            <pc:docMk/>
            <pc:sldMk cId="3070285947" sldId="859"/>
            <ac:spMk id="5" creationId="{312E63CB-7AA4-47E9-A213-073D8CADFEE1}"/>
          </ac:spMkLst>
        </pc:spChg>
      </pc:sldChg>
      <pc:sldChg chg="modSp mod">
        <pc:chgData name="Mike Montemurro" userId="40c20c913ca7511e" providerId="LiveId" clId="{F1B08AD0-E538-4B8F-B8FD-6BAF03A0D2C9}" dt="2023-05-08T13:14:15.786" v="227" actId="20577"/>
        <pc:sldMkLst>
          <pc:docMk/>
          <pc:sldMk cId="2423762277" sldId="2367"/>
        </pc:sldMkLst>
        <pc:spChg chg="mod">
          <ac:chgData name="Mike Montemurro" userId="40c20c913ca7511e" providerId="LiveId" clId="{F1B08AD0-E538-4B8F-B8FD-6BAF03A0D2C9}" dt="2023-05-08T13:14:15.786" v="227" actId="20577"/>
          <ac:spMkLst>
            <pc:docMk/>
            <pc:sldMk cId="2423762277" sldId="2367"/>
            <ac:spMk id="8195" creationId="{00000000-0000-0000-0000-000000000000}"/>
          </ac:spMkLst>
        </pc:spChg>
      </pc:sldChg>
      <pc:sldChg chg="addSp modSp mod">
        <pc:chgData name="Mike Montemurro" userId="40c20c913ca7511e" providerId="LiveId" clId="{F1B08AD0-E538-4B8F-B8FD-6BAF03A0D2C9}" dt="2023-05-10T13:45:46.059" v="632" actId="20577"/>
        <pc:sldMkLst>
          <pc:docMk/>
          <pc:sldMk cId="3028779059" sldId="2368"/>
        </pc:sldMkLst>
        <pc:spChg chg="add mod">
          <ac:chgData name="Mike Montemurro" userId="40c20c913ca7511e" providerId="LiveId" clId="{F1B08AD0-E538-4B8F-B8FD-6BAF03A0D2C9}" dt="2023-05-09T17:19:03.293" v="561" actId="14100"/>
          <ac:spMkLst>
            <pc:docMk/>
            <pc:sldMk cId="3028779059" sldId="2368"/>
            <ac:spMk id="2" creationId="{24E88D7E-8024-1016-0439-1F15FE37F95F}"/>
          </ac:spMkLst>
        </pc:spChg>
        <pc:spChg chg="mod">
          <ac:chgData name="Mike Montemurro" userId="40c20c913ca7511e" providerId="LiveId" clId="{F1B08AD0-E538-4B8F-B8FD-6BAF03A0D2C9}" dt="2023-05-10T13:45:46.059" v="632" actId="20577"/>
          <ac:spMkLst>
            <pc:docMk/>
            <pc:sldMk cId="3028779059" sldId="2368"/>
            <ac:spMk id="8" creationId="{4CD249A7-B25B-4413-A490-DA16C7C17DEA}"/>
          </ac:spMkLst>
        </pc:spChg>
      </pc:sldChg>
      <pc:sldChg chg="modSp mod">
        <pc:chgData name="Mike Montemurro" userId="40c20c913ca7511e" providerId="LiveId" clId="{F1B08AD0-E538-4B8F-B8FD-6BAF03A0D2C9}" dt="2023-05-10T17:06:51.743" v="825" actId="20577"/>
        <pc:sldMkLst>
          <pc:docMk/>
          <pc:sldMk cId="2478274848" sldId="2369"/>
        </pc:sldMkLst>
        <pc:spChg chg="mod">
          <ac:chgData name="Mike Montemurro" userId="40c20c913ca7511e" providerId="LiveId" clId="{F1B08AD0-E538-4B8F-B8FD-6BAF03A0D2C9}" dt="2023-05-10T13:46:32.277" v="693" actId="20577"/>
          <ac:spMkLst>
            <pc:docMk/>
            <pc:sldMk cId="2478274848" sldId="2369"/>
            <ac:spMk id="10" creationId="{CC2AB40D-EE73-4F6E-AF6C-5BB8815A67AA}"/>
          </ac:spMkLst>
        </pc:spChg>
        <pc:spChg chg="mod">
          <ac:chgData name="Mike Montemurro" userId="40c20c913ca7511e" providerId="LiveId" clId="{F1B08AD0-E538-4B8F-B8FD-6BAF03A0D2C9}" dt="2023-05-10T17:06:51.743" v="825" actId="20577"/>
          <ac:spMkLst>
            <pc:docMk/>
            <pc:sldMk cId="2478274848" sldId="2369"/>
            <ac:spMk id="4103" creationId="{00000000-0000-0000-0000-000000000000}"/>
          </ac:spMkLst>
        </pc:spChg>
      </pc:sldChg>
      <pc:sldChg chg="modSp mod">
        <pc:chgData name="Mike Montemurro" userId="40c20c913ca7511e" providerId="LiveId" clId="{F1B08AD0-E538-4B8F-B8FD-6BAF03A0D2C9}" dt="2023-05-10T17:11:24.294" v="915" actId="403"/>
        <pc:sldMkLst>
          <pc:docMk/>
          <pc:sldMk cId="3638405448" sldId="2370"/>
        </pc:sldMkLst>
        <pc:spChg chg="mod">
          <ac:chgData name="Mike Montemurro" userId="40c20c913ca7511e" providerId="LiveId" clId="{F1B08AD0-E538-4B8F-B8FD-6BAF03A0D2C9}" dt="2023-05-10T17:11:24.294" v="915" actId="403"/>
          <ac:spMkLst>
            <pc:docMk/>
            <pc:sldMk cId="3638405448" sldId="2370"/>
            <ac:spMk id="5" creationId="{312E63CB-7AA4-47E9-A213-073D8CADFEE1}"/>
          </ac:spMkLst>
        </pc:spChg>
      </pc:sldChg>
    </pc:docChg>
  </pc:docChgLst>
  <pc:docChgLst>
    <pc:chgData name="Mike Montemurro" userId="40c20c913ca7511e" providerId="LiveId" clId="{DD534059-F9DB-4F7C-A361-7FBEA8D5A607}"/>
    <pc:docChg chg="custSel modSld modMainMaster">
      <pc:chgData name="Mike Montemurro" userId="40c20c913ca7511e" providerId="LiveId" clId="{DD534059-F9DB-4F7C-A361-7FBEA8D5A607}" dt="2023-04-24T21:22:23.211" v="78" actId="20577"/>
      <pc:docMkLst>
        <pc:docMk/>
      </pc:docMkLst>
      <pc:sldChg chg="modSp mod">
        <pc:chgData name="Mike Montemurro" userId="40c20c913ca7511e" providerId="LiveId" clId="{DD534059-F9DB-4F7C-A361-7FBEA8D5A607}" dt="2023-04-24T21:21:25.098" v="5" actId="20577"/>
        <pc:sldMkLst>
          <pc:docMk/>
          <pc:sldMk cId="2822743645" sldId="850"/>
        </pc:sldMkLst>
        <pc:spChg chg="mod">
          <ac:chgData name="Mike Montemurro" userId="40c20c913ca7511e" providerId="LiveId" clId="{DD534059-F9DB-4F7C-A361-7FBEA8D5A607}" dt="2023-04-24T21:21:25.098" v="5" actId="20577"/>
          <ac:spMkLst>
            <pc:docMk/>
            <pc:sldMk cId="2822743645" sldId="850"/>
            <ac:spMk id="5" creationId="{5C289E12-1085-4168-A398-0F7249308ABA}"/>
          </ac:spMkLst>
        </pc:spChg>
      </pc:sldChg>
      <pc:sldChg chg="modSp mod">
        <pc:chgData name="Mike Montemurro" userId="40c20c913ca7511e" providerId="LiveId" clId="{DD534059-F9DB-4F7C-A361-7FBEA8D5A607}" dt="2023-04-24T21:22:23.211" v="78" actId="20577"/>
        <pc:sldMkLst>
          <pc:docMk/>
          <pc:sldMk cId="2478274848" sldId="2369"/>
        </pc:sldMkLst>
        <pc:spChg chg="mod">
          <ac:chgData name="Mike Montemurro" userId="40c20c913ca7511e" providerId="LiveId" clId="{DD534059-F9DB-4F7C-A361-7FBEA8D5A607}" dt="2023-04-24T21:21:47.854" v="42" actId="20577"/>
          <ac:spMkLst>
            <pc:docMk/>
            <pc:sldMk cId="2478274848" sldId="2369"/>
            <ac:spMk id="10" creationId="{CC2AB40D-EE73-4F6E-AF6C-5BB8815A67AA}"/>
          </ac:spMkLst>
        </pc:spChg>
        <pc:spChg chg="mod">
          <ac:chgData name="Mike Montemurro" userId="40c20c913ca7511e" providerId="LiveId" clId="{DD534059-F9DB-4F7C-A361-7FBEA8D5A607}" dt="2023-04-24T21:22:23.211" v="78" actId="20577"/>
          <ac:spMkLst>
            <pc:docMk/>
            <pc:sldMk cId="2478274848" sldId="2369"/>
            <ac:spMk id="4103" creationId="{00000000-0000-0000-0000-000000000000}"/>
          </ac:spMkLst>
        </pc:spChg>
      </pc:sldChg>
      <pc:sldMasterChg chg="modSp mod">
        <pc:chgData name="Mike Montemurro" userId="40c20c913ca7511e" providerId="LiveId" clId="{DD534059-F9DB-4F7C-A361-7FBEA8D5A607}" dt="2023-04-24T21:21:06.801" v="1" actId="20577"/>
        <pc:sldMasterMkLst>
          <pc:docMk/>
          <pc:sldMasterMk cId="0" sldId="2147483648"/>
        </pc:sldMasterMkLst>
        <pc:spChg chg="mod">
          <ac:chgData name="Mike Montemurro" userId="40c20c913ca7511e" providerId="LiveId" clId="{DD534059-F9DB-4F7C-A361-7FBEA8D5A607}" dt="2023-04-24T21:21:06.801" v="1"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057142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6</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8957041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29063"/>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802.11-23/573r1</a:t>
            </a:r>
          </a:p>
        </p:txBody>
      </p:sp>
      <p:sp>
        <p:nvSpPr>
          <p:cNvPr id="2" name="Line 8"/>
          <p:cNvSpPr>
            <a:spLocks noChangeShapeType="1"/>
          </p:cNvSpPr>
          <p:nvPr/>
        </p:nvSpPr>
        <p:spPr bwMode="auto">
          <a:xfrm>
            <a:off x="914400" y="605997"/>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04800"/>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May 2023</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eb.cvent.com/event/c8c74da9-42ef-4650-bbf6-d33d40c6bedc/summary"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3/11-23-0159-01-000m-minutes-for-revme-2023-january-27-telecon.docx" TargetMode="External"/><Relationship Id="rId2" Type="http://schemas.openxmlformats.org/officeDocument/2006/relationships/hyperlink" Target="https://mentor.ieee.org/802.11/dcn/23/11-23-0116-01-000m-minutes-for-revme-2023-january-interim-baltimore.docx" TargetMode="External"/><Relationship Id="rId1" Type="http://schemas.openxmlformats.org/officeDocument/2006/relationships/slideLayout" Target="../slideLayouts/slideLayout1.xml"/><Relationship Id="rId6" Type="http://schemas.openxmlformats.org/officeDocument/2006/relationships/hyperlink" Target="https://mentor.ieee.org/802.11/dcn/23/11-23-0435-00-000m-minutes-for-revme-2023-march-802-plenary.docx" TargetMode="External"/><Relationship Id="rId5" Type="http://schemas.openxmlformats.org/officeDocument/2006/relationships/hyperlink" Target="https://mentor.ieee.org/802.11/dcn/23/11-23-0271-00-000m-minutes-for-revme-2023-march-telecons.docx" TargetMode="External"/><Relationship Id="rId4" Type="http://schemas.openxmlformats.org/officeDocument/2006/relationships/hyperlink" Target="https://mentor.ieee.org/802.11/dcn/23/11-23-0174-06-000m-minutes-for-revme-2023-february-telecons.doc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May 2023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2023-05-10</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Telecons: </a:t>
            </a:r>
          </a:p>
          <a:p>
            <a:pPr lvl="1">
              <a:lnSpc>
                <a:spcPct val="80000"/>
              </a:lnSpc>
            </a:pPr>
            <a:r>
              <a:rPr lang="en-US" altLang="en-US" sz="1600" dirty="0"/>
              <a:t>Friday May 26 (discussed earlier in the week)</a:t>
            </a:r>
          </a:p>
          <a:p>
            <a:pPr lvl="1">
              <a:lnSpc>
                <a:spcPct val="80000"/>
              </a:lnSpc>
            </a:pPr>
            <a:r>
              <a:rPr lang="en-US" altLang="en-US" sz="1600" dirty="0"/>
              <a:t>Friday June 2, 16, 23</a:t>
            </a:r>
          </a:p>
          <a:p>
            <a:pPr lvl="1">
              <a:lnSpc>
                <a:spcPct val="80000"/>
              </a:lnSpc>
            </a:pPr>
            <a:r>
              <a:rPr lang="en-US" altLang="en-US" sz="1600" dirty="0"/>
              <a:t>Monday June 12, 19, 26</a:t>
            </a:r>
          </a:p>
          <a:p>
            <a:pPr marL="0" indent="0">
              <a:lnSpc>
                <a:spcPct val="80000"/>
              </a:lnSpc>
              <a:buNone/>
            </a:pPr>
            <a:endParaRPr lang="en-US" altLang="en-US" sz="2000" dirty="0"/>
          </a:p>
          <a:p>
            <a:pPr>
              <a:lnSpc>
                <a:spcPct val="80000"/>
              </a:lnSpc>
            </a:pPr>
            <a:r>
              <a:rPr lang="en-US" altLang="en-US" sz="2000" dirty="0" err="1"/>
              <a:t>Adhoc</a:t>
            </a:r>
            <a:r>
              <a:rPr lang="en-US" altLang="en-US" sz="2000" dirty="0"/>
              <a:t> ?</a:t>
            </a:r>
            <a:endParaRPr lang="en-US" altLang="en-US" sz="1600" dirty="0"/>
          </a:p>
          <a:p>
            <a:pPr marL="0" indent="0">
              <a:lnSpc>
                <a:spcPct val="80000"/>
              </a:lnSpc>
              <a:buNone/>
            </a:pPr>
            <a:endParaRPr lang="en-US" altLang="en-US" sz="2000" dirty="0"/>
          </a:p>
          <a:p>
            <a:pPr>
              <a:lnSpc>
                <a:spcPct val="80000"/>
              </a:lnSpc>
            </a:pPr>
            <a:r>
              <a:rPr lang="en-US" altLang="en-US" sz="2000" dirty="0"/>
              <a:t>For the July Plenary: 5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Teleconference/Meeting plan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10</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11</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12</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13</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14</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15</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16</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18</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19</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May 2023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20</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a:hlinkClick r:id="rId7"/>
              </a:rPr>
              <a:t>https://mentor.ieee.org/802.11/dcn/14/11-14-0629-26-0000-802-11-operations-manual.docx</a:t>
            </a:r>
            <a:r>
              <a:rPr lang="nl-NL" altLang="en-US" sz="18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a:xfrm>
            <a:off x="457200" y="685800"/>
            <a:ext cx="10820400" cy="1066800"/>
          </a:xfrm>
        </p:spPr>
        <p:txBody>
          <a:bodyPr/>
          <a:lstStyle/>
          <a:p>
            <a:r>
              <a:rPr lang="en-US" dirty="0"/>
              <a:t>Registration for the May </a:t>
            </a:r>
            <a:r>
              <a:rPr lang="en-US"/>
              <a:t>802 wireless interim </a:t>
            </a:r>
            <a:r>
              <a:rPr lang="en-US" dirty="0"/>
              <a:t>session</a:t>
            </a:r>
            <a:endParaRPr lang="en-CA" dirty="0"/>
          </a:p>
        </p:txBody>
      </p:sp>
      <p:sp>
        <p:nvSpPr>
          <p:cNvPr id="8195" name="Rectangle 3"/>
          <p:cNvSpPr>
            <a:spLocks noGrp="1" noChangeArrowheads="1"/>
          </p:cNvSpPr>
          <p:nvPr>
            <p:ph idx="1"/>
          </p:nvPr>
        </p:nvSpPr>
        <p:spPr/>
        <p:txBody>
          <a:bodyPr/>
          <a:lstStyle/>
          <a:p>
            <a:pPr>
              <a:buFont typeface="Arial" panose="020B0604020202020204" pitchFamily="34" charset="0"/>
              <a:buChar char="•"/>
            </a:pPr>
            <a:r>
              <a:rPr lang="en-US" sz="1800" dirty="0"/>
              <a:t>This meeting is part of the May IEEE 802 wireless interim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t>You must pay the registration fee 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 </a:t>
            </a:r>
            <a:r>
              <a:rPr lang="en-US" sz="1800" dirty="0">
                <a:hlinkClick r:id="rId3"/>
              </a:rPr>
              <a:t>https://web.cvent.com/event/c8c74da9-42ef-4650-bbf6-d33d40c6bedc</a:t>
            </a:r>
            <a:r>
              <a:rPr lang="en-US" sz="1800">
                <a:hlinkClick r:id="rId3"/>
              </a:rPr>
              <a:t>/summary</a:t>
            </a:r>
            <a:r>
              <a:rPr lang="en-US" sz="1800"/>
              <a:t> </a:t>
            </a:r>
            <a:endParaRPr lang="en-US" sz="1800" dirty="0"/>
          </a:p>
          <a:p>
            <a:pPr>
              <a:buFont typeface="Arial" panose="020B0604020202020204" pitchFamily="34" charset="0"/>
              <a:buChar char="•"/>
            </a:pPr>
            <a:r>
              <a:rPr lang="en-US" sz="1800" dirty="0"/>
              <a:t>If you do not intend to register for this session you must leave this </a:t>
            </a:r>
            <a:r>
              <a:rPr lang="en-US" sz="1800" dirty="0" err="1"/>
              <a:t>meetingand</a:t>
            </a:r>
            <a:r>
              <a:rPr lang="en-US" sz="1800" dirty="0"/>
              <a:t>, if you have logged attendance on IMAT, email the 802.11 chair or vice chairs to have your attendance cancelled</a:t>
            </a:r>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a:t>
            </a:r>
            <a:r>
              <a:rPr lang="en-US" altLang="zh-CN" sz="1800"/>
              <a:t>slides 11-20</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914400" y="1230984"/>
            <a:ext cx="5320798"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800" dirty="0"/>
              <a:t>Monday May 15, 4pm  ET</a:t>
            </a:r>
          </a:p>
          <a:p>
            <a:pPr lvl="1"/>
            <a:r>
              <a:rPr lang="en-US" altLang="en-US" sz="1400" dirty="0"/>
              <a:t>Chair’s Welcome, Policy &amp; patent reminder</a:t>
            </a:r>
          </a:p>
          <a:p>
            <a:pPr lvl="1"/>
            <a:r>
              <a:rPr lang="en-US" altLang="en-US" sz="1400" dirty="0"/>
              <a:t>Approve agenda</a:t>
            </a:r>
          </a:p>
          <a:p>
            <a:pPr lvl="1"/>
            <a:r>
              <a:rPr lang="en-GB" sz="1400" dirty="0"/>
              <a:t>Motions </a:t>
            </a:r>
          </a:p>
          <a:p>
            <a:pPr lvl="2"/>
            <a:r>
              <a:rPr lang="en-GB" sz="1400" dirty="0"/>
              <a:t>Minutes approval (Slide 7)</a:t>
            </a:r>
          </a:p>
          <a:p>
            <a:pPr lvl="1"/>
            <a:r>
              <a:rPr lang="en-GB" sz="1400" dirty="0"/>
              <a:t>Telecon on Friday May 26</a:t>
            </a:r>
          </a:p>
          <a:p>
            <a:pPr lvl="1"/>
            <a:r>
              <a:rPr lang="en-GB" sz="1400" dirty="0"/>
              <a:t>Editor Report</a:t>
            </a:r>
          </a:p>
          <a:p>
            <a:pPr lvl="1"/>
            <a:r>
              <a:rPr lang="en-GB" sz="1400" dirty="0"/>
              <a:t>Discussion on Timeline</a:t>
            </a:r>
          </a:p>
          <a:p>
            <a:pPr lvl="1"/>
            <a:r>
              <a:rPr lang="en-GB" sz="1400" dirty="0"/>
              <a:t>CID 3133</a:t>
            </a:r>
            <a:endParaRPr lang="en-GB" sz="600" dirty="0"/>
          </a:p>
          <a:p>
            <a:pPr lvl="1"/>
            <a:r>
              <a:rPr lang="en-GB" sz="1400" dirty="0"/>
              <a:t>Comment Resolution</a:t>
            </a:r>
          </a:p>
          <a:p>
            <a:pPr lvl="2"/>
            <a:r>
              <a:rPr lang="en-CA" altLang="en-US" sz="1400" dirty="0"/>
              <a:t>CID 4000, 4001 4002 4003 4004 4372 4394 – Doc ? – Qi (Intel)</a:t>
            </a:r>
          </a:p>
          <a:p>
            <a:pPr lvl="2"/>
            <a:r>
              <a:rPr lang="en-CA" altLang="en-US" sz="1400" dirty="0"/>
              <a:t>CID 4000 4001 4002 4003 4004 4372 4394 – Doc  ? Patil (Qualcomm)</a:t>
            </a:r>
          </a:p>
          <a:p>
            <a:pPr lvl="2"/>
            <a:r>
              <a:rPr lang="en-CA" altLang="en-US" sz="1400" dirty="0"/>
              <a:t>CID 4202, 4206, 4243, 4251, 4254 – Rison (Samsung)</a:t>
            </a:r>
            <a:endParaRPr lang="it-IT" altLang="en-US" sz="1400" dirty="0"/>
          </a:p>
          <a:p>
            <a:pPr lvl="1"/>
            <a:r>
              <a:rPr lang="es-ES" sz="1600" dirty="0" err="1"/>
              <a:t>Recess</a:t>
            </a:r>
            <a:endParaRPr lang="en-GB" sz="1600" dirty="0"/>
          </a:p>
          <a:p>
            <a:pPr lvl="2"/>
            <a:endParaRPr lang="en-GB" sz="1800" dirty="0"/>
          </a:p>
          <a:p>
            <a:pPr lvl="2"/>
            <a:br>
              <a:rPr lang="en-GB" sz="300" dirty="0"/>
            </a:br>
            <a:endParaRPr lang="en-GB" sz="3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019800" y="1219200"/>
            <a:ext cx="4876799"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800" dirty="0"/>
              <a:t>Tuesday May 16, 4pm ET</a:t>
            </a:r>
          </a:p>
          <a:p>
            <a:pPr lvl="1"/>
            <a:r>
              <a:rPr lang="en-CA" altLang="en-US" sz="1400" dirty="0"/>
              <a:t>Comment Resolution </a:t>
            </a:r>
          </a:p>
          <a:p>
            <a:pPr lvl="2"/>
            <a:r>
              <a:rPr lang="en-CA" altLang="en-US" sz="1400" dirty="0"/>
              <a:t>CID 4381, 4382 – Doc ? – Yang (</a:t>
            </a:r>
            <a:r>
              <a:rPr lang="en-CA" altLang="en-US" sz="1400" dirty="0" err="1"/>
              <a:t>InterDigital</a:t>
            </a:r>
            <a:r>
              <a:rPr lang="en-CA" altLang="en-US" sz="1400" dirty="0"/>
              <a:t>)</a:t>
            </a:r>
          </a:p>
          <a:p>
            <a:pPr lvl="2"/>
            <a:r>
              <a:rPr lang="en-CA" altLang="en-US" sz="1400" dirty="0"/>
              <a:t>CID 4272, 4294, 4300, 4310, 4332 – Rison (Samsung)</a:t>
            </a:r>
          </a:p>
          <a:p>
            <a:pPr lvl="2"/>
            <a:r>
              <a:rPr lang="it-IT" altLang="en-US" sz="1400" dirty="0"/>
              <a:t>@5pm – Discuss WUR MC-OOK Issue</a:t>
            </a:r>
            <a:endParaRPr lang="es-ES" altLang="en-US" sz="1400" dirty="0"/>
          </a:p>
          <a:p>
            <a:pPr lvl="1"/>
            <a:r>
              <a:rPr lang="en-CA" altLang="en-US" sz="1400" dirty="0" err="1"/>
              <a:t>AoB</a:t>
            </a:r>
            <a:endParaRPr lang="en-CA" altLang="en-US" sz="1100" dirty="0"/>
          </a:p>
        </p:txBody>
      </p:sp>
    </p:spTree>
    <p:extLst>
      <p:ext uri="{BB962C8B-B14F-4D97-AF65-F5344CB8AC3E}">
        <p14:creationId xmlns:p14="http://schemas.microsoft.com/office/powerpoint/2010/main" val="2478274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6</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019800" y="1447800"/>
            <a:ext cx="4876799" cy="3322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800" dirty="0"/>
              <a:t>Thursday May 18, 4pm ET</a:t>
            </a:r>
          </a:p>
          <a:p>
            <a:pPr lvl="1"/>
            <a:r>
              <a:rPr lang="en-CA" altLang="en-US" sz="1400" dirty="0"/>
              <a:t>Comment Resolution </a:t>
            </a:r>
          </a:p>
          <a:p>
            <a:pPr lvl="2"/>
            <a:r>
              <a:rPr lang="en-CA" altLang="en-US" sz="1400" dirty="0"/>
              <a:t>&lt;&gt;</a:t>
            </a:r>
            <a:endParaRPr lang="en-CA" sz="1400" dirty="0"/>
          </a:p>
          <a:p>
            <a:pPr lvl="1"/>
            <a:r>
              <a:rPr lang="en-CA" altLang="en-US" sz="1400" dirty="0"/>
              <a:t>Motions</a:t>
            </a:r>
            <a:endParaRPr lang="en-CA" sz="1400" dirty="0"/>
          </a:p>
          <a:p>
            <a:pPr lvl="2"/>
            <a:r>
              <a:rPr lang="en-CA" altLang="en-US" sz="1400" dirty="0"/>
              <a:t>Doc 11-23/24r&lt;z&gt; - slides &lt;x&gt; through &lt;y&gt;</a:t>
            </a:r>
          </a:p>
          <a:p>
            <a:pPr lvl="1"/>
            <a:r>
              <a:rPr lang="en-CA" altLang="en-US" sz="1600" dirty="0"/>
              <a:t>Teleconferences, </a:t>
            </a:r>
            <a:r>
              <a:rPr lang="en-CA" altLang="en-US" sz="1600" dirty="0" err="1"/>
              <a:t>Adhoc</a:t>
            </a:r>
            <a:r>
              <a:rPr lang="en-CA" altLang="en-US" sz="1600" dirty="0"/>
              <a:t>, Plans for July</a:t>
            </a:r>
          </a:p>
          <a:p>
            <a:pPr lvl="1"/>
            <a:r>
              <a:rPr lang="en-CA" altLang="en-US" sz="1400" dirty="0" err="1"/>
              <a:t>AoB</a:t>
            </a:r>
            <a:endParaRPr lang="en-CA" altLang="en-US" sz="1400" dirty="0"/>
          </a:p>
        </p:txBody>
      </p:sp>
      <p:sp>
        <p:nvSpPr>
          <p:cNvPr id="8" name="Rectangle 19">
            <a:extLst>
              <a:ext uri="{FF2B5EF4-FFF2-40B4-BE49-F238E27FC236}">
                <a16:creationId xmlns:a16="http://schemas.microsoft.com/office/drawing/2014/main" id="{4CD249A7-B25B-4413-A490-DA16C7C17DEA}"/>
              </a:ext>
            </a:extLst>
          </p:cNvPr>
          <p:cNvSpPr>
            <a:spLocks noChangeArrowheads="1"/>
          </p:cNvSpPr>
          <p:nvPr/>
        </p:nvSpPr>
        <p:spPr bwMode="auto">
          <a:xfrm>
            <a:off x="685800" y="1447800"/>
            <a:ext cx="49530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800" dirty="0"/>
              <a:t>Wednesday May 17, 10:30am ET</a:t>
            </a:r>
          </a:p>
          <a:p>
            <a:pPr lvl="1"/>
            <a:r>
              <a:rPr lang="en-CA" altLang="en-US" sz="1400" dirty="0"/>
              <a:t>Comment Resolution</a:t>
            </a:r>
            <a:endParaRPr lang="pt-BR" sz="1400" dirty="0"/>
          </a:p>
          <a:p>
            <a:pPr lvl="2"/>
            <a:r>
              <a:rPr lang="en-CA" sz="1400" dirty="0"/>
              <a:t>CID </a:t>
            </a:r>
            <a:r>
              <a:rPr lang="en-CA" altLang="en-US" sz="1400" dirty="0"/>
              <a:t>4337, 4343, 4357 – Rison (Samsung)</a:t>
            </a:r>
            <a:endParaRPr lang="en-CA" sz="1400" dirty="0"/>
          </a:p>
          <a:p>
            <a:pPr lvl="2"/>
            <a:r>
              <a:rPr lang="en-CA" sz="1400" dirty="0"/>
              <a:t>&lt;&gt; </a:t>
            </a:r>
            <a:endParaRPr lang="nl-NL" sz="1400" dirty="0"/>
          </a:p>
          <a:p>
            <a:pPr lvl="1"/>
            <a:r>
              <a:rPr lang="en-CA" altLang="en-US" sz="1400" dirty="0"/>
              <a:t>Recess</a:t>
            </a:r>
            <a:endParaRPr lang="en-CA" altLang="en-US" sz="1100" dirty="0"/>
          </a:p>
        </p:txBody>
      </p:sp>
      <p:sp>
        <p:nvSpPr>
          <p:cNvPr id="2" name="Rectangle 19">
            <a:extLst>
              <a:ext uri="{FF2B5EF4-FFF2-40B4-BE49-F238E27FC236}">
                <a16:creationId xmlns:a16="http://schemas.microsoft.com/office/drawing/2014/main" id="{24E88D7E-8024-1016-0439-1F15FE37F95F}"/>
              </a:ext>
            </a:extLst>
          </p:cNvPr>
          <p:cNvSpPr>
            <a:spLocks noChangeArrowheads="1"/>
          </p:cNvSpPr>
          <p:nvPr/>
        </p:nvSpPr>
        <p:spPr bwMode="auto">
          <a:xfrm>
            <a:off x="685800" y="3581400"/>
            <a:ext cx="60198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800" dirty="0"/>
              <a:t>Wednesday May 17, 4:00pm ET</a:t>
            </a:r>
          </a:p>
          <a:p>
            <a:pPr lvl="1"/>
            <a:r>
              <a:rPr lang="en-CA" altLang="en-US" sz="1400" dirty="0"/>
              <a:t>Comment Resolution</a:t>
            </a:r>
            <a:endParaRPr lang="pt-BR" sz="1400" dirty="0"/>
          </a:p>
          <a:p>
            <a:pPr lvl="2"/>
            <a:r>
              <a:rPr lang="en-CA" sz="1400" dirty="0"/>
              <a:t>CIDs 4067, 4068, 4071, 4075, 4315, 4373, 4255 – Malinen (Qualcomm)</a:t>
            </a:r>
          </a:p>
          <a:p>
            <a:pPr lvl="2"/>
            <a:r>
              <a:rPr lang="en-CA" sz="1400" dirty="0"/>
              <a:t>Protected Password Identifiers – CIDs 4026, 4072 – Harkins (HPE)</a:t>
            </a:r>
            <a:endParaRPr lang="nl-NL" sz="1400" dirty="0"/>
          </a:p>
          <a:p>
            <a:pPr lvl="1"/>
            <a:r>
              <a:rPr lang="en-CA" altLang="en-US" sz="1400" dirty="0"/>
              <a:t>Recess</a:t>
            </a:r>
            <a:endParaRPr lang="en-CA" altLang="en-US" sz="1100" dirty="0"/>
          </a:p>
        </p:txBody>
      </p:sp>
    </p:spTree>
    <p:extLst>
      <p:ext uri="{BB962C8B-B14F-4D97-AF65-F5344CB8AC3E}">
        <p14:creationId xmlns:p14="http://schemas.microsoft.com/office/powerpoint/2010/main" val="3028779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5"/>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2000" dirty="0"/>
              <a:t>January Interim: </a:t>
            </a:r>
          </a:p>
          <a:p>
            <a:pPr marL="800100" lvl="2" indent="0">
              <a:lnSpc>
                <a:spcPct val="80000"/>
              </a:lnSpc>
              <a:buNone/>
            </a:pPr>
            <a:r>
              <a:rPr lang="en-US" altLang="en-US" sz="1400" b="0" dirty="0">
                <a:hlinkClick r:id="rId2"/>
              </a:rPr>
              <a:t>https://mentor.ieee.org/802.11/dcn/23/11-23-0116-01-000m-minutes-for-revme-2023-january-interim-baltimore.docx</a:t>
            </a:r>
            <a:r>
              <a:rPr lang="en-US" altLang="en-US" sz="1400" b="0" dirty="0"/>
              <a:t> </a:t>
            </a:r>
          </a:p>
          <a:p>
            <a:pPr>
              <a:lnSpc>
                <a:spcPct val="80000"/>
              </a:lnSpc>
            </a:pPr>
            <a:r>
              <a:rPr lang="en-US" altLang="en-US" sz="2000" dirty="0"/>
              <a:t>Teleconferences:</a:t>
            </a:r>
          </a:p>
          <a:p>
            <a:pPr marL="457200" lvl="1" indent="0">
              <a:lnSpc>
                <a:spcPct val="80000"/>
              </a:lnSpc>
              <a:buNone/>
            </a:pPr>
            <a:r>
              <a:rPr lang="en-US" altLang="en-US" sz="1600" dirty="0"/>
              <a:t>	January: </a:t>
            </a:r>
            <a:r>
              <a:rPr lang="en-US" altLang="en-US" sz="1400" dirty="0">
                <a:hlinkClick r:id="rId3"/>
              </a:rPr>
              <a:t>https://mentor.ieee.org/802.11/dcn/23/11-23-0159-01-000m-minutes-for-revme-2023-january-27-telecon.docx</a:t>
            </a:r>
            <a:r>
              <a:rPr lang="en-US" altLang="en-US" sz="1400" dirty="0"/>
              <a:t> </a:t>
            </a:r>
            <a:endParaRPr lang="en-US" altLang="en-US" sz="1600" dirty="0"/>
          </a:p>
          <a:p>
            <a:pPr marL="457200" lvl="1" indent="0">
              <a:lnSpc>
                <a:spcPct val="80000"/>
              </a:lnSpc>
              <a:buNone/>
            </a:pPr>
            <a:r>
              <a:rPr lang="en-US" altLang="en-US" sz="1600" dirty="0"/>
              <a:t>	February:   </a:t>
            </a:r>
            <a:r>
              <a:rPr lang="en-US" altLang="en-US" sz="1400" dirty="0">
                <a:hlinkClick r:id="rId4"/>
              </a:rPr>
              <a:t>https://mentor.ieee.org/802.11/dcn/23/11-23-0174-06-000m-minutes-for-revme-2023-february-telecons.docx</a:t>
            </a:r>
            <a:r>
              <a:rPr lang="en-US" altLang="en-US" sz="1400" dirty="0"/>
              <a:t> </a:t>
            </a:r>
            <a:endParaRPr lang="en-US" altLang="en-US" sz="1600" dirty="0"/>
          </a:p>
          <a:p>
            <a:pPr marL="457200" lvl="1" indent="0">
              <a:lnSpc>
                <a:spcPct val="80000"/>
              </a:lnSpc>
              <a:buNone/>
            </a:pPr>
            <a:r>
              <a:rPr lang="en-US" sz="1600" dirty="0"/>
              <a:t>	March: </a:t>
            </a:r>
            <a:r>
              <a:rPr lang="en-US" sz="1400" dirty="0">
                <a:hlinkClick r:id="rId5"/>
              </a:rPr>
              <a:t>https://mentor.ieee.org/802.11/dcn/23/11-23-0271-00-000m-minutes-for-revme-2023-march-telecons.docx</a:t>
            </a:r>
            <a:r>
              <a:rPr lang="en-US" sz="1400" dirty="0"/>
              <a:t> </a:t>
            </a:r>
            <a:endParaRPr lang="en-US" sz="1600" dirty="0"/>
          </a:p>
          <a:p>
            <a:pPr>
              <a:lnSpc>
                <a:spcPct val="80000"/>
              </a:lnSpc>
            </a:pPr>
            <a:r>
              <a:rPr lang="en-US" altLang="en-US" sz="2000" dirty="0"/>
              <a:t>March Plenary:</a:t>
            </a:r>
          </a:p>
          <a:p>
            <a:pPr marL="457200" lvl="1" indent="0">
              <a:lnSpc>
                <a:spcPct val="80000"/>
              </a:lnSpc>
              <a:buNone/>
            </a:pPr>
            <a:r>
              <a:rPr lang="en-US" altLang="en-US" sz="1600" dirty="0"/>
              <a:t>	</a:t>
            </a:r>
            <a:r>
              <a:rPr lang="en-US" altLang="en-US" sz="1400" dirty="0">
                <a:hlinkClick r:id="rId6"/>
              </a:rPr>
              <a:t>https://mentor.ieee.org/802.11/dcn/23/11-23-0435-00-000m-minutes-for-revme-2023-march-802-plenary.docx</a:t>
            </a:r>
            <a:r>
              <a:rPr lang="en-US" altLang="en-US" sz="1400" dirty="0"/>
              <a:t>  </a:t>
            </a:r>
            <a:endParaRPr lang="en-US" altLang="en-US" sz="1600" dirty="0"/>
          </a:p>
          <a:p>
            <a:pPr marL="457200" lvl="1" indent="0">
              <a:lnSpc>
                <a:spcPct val="80000"/>
              </a:lnSpc>
              <a:buNone/>
            </a:pPr>
            <a:endParaRPr lang="en-US" sz="1400" dirty="0"/>
          </a:p>
          <a:p>
            <a:pPr marL="0" indent="0">
              <a:lnSpc>
                <a:spcPct val="80000"/>
              </a:lnSpc>
              <a:buNone/>
            </a:pPr>
            <a:r>
              <a:rPr lang="en-CA" dirty="0"/>
              <a:t>Moved: &lt;&gt;</a:t>
            </a:r>
          </a:p>
          <a:p>
            <a:pPr marL="0" indent="0">
              <a:buNone/>
            </a:pPr>
            <a:r>
              <a:rPr lang="en-CA" dirty="0"/>
              <a:t>Seconded: &lt;&gt;</a:t>
            </a:r>
          </a:p>
          <a:p>
            <a:pPr marL="0" indent="0">
              <a:buNone/>
            </a:pPr>
            <a:r>
              <a:rPr lang="en-CA" dirty="0"/>
              <a:t>Results: </a:t>
            </a:r>
            <a:endParaRPr lang="en-US" altLang="en-US" dirty="0"/>
          </a:p>
          <a:p>
            <a:pPr lvl="1">
              <a:lnSpc>
                <a:spcPct val="80000"/>
              </a:lnSpc>
            </a:pPr>
            <a:endParaRPr lang="en-US" altLang="en-US"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dirty="0"/>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36384054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id="{E642427A-00B1-5F73-F5B7-6013B0F560C3}"/>
              </a:ext>
            </a:extLst>
          </p:cNvPr>
          <p:cNvGraphicFramePr>
            <a:graphicFrameLocks noGrp="1"/>
          </p:cNvGraphicFramePr>
          <p:nvPr>
            <p:ph idx="1"/>
            <p:extLst>
              <p:ext uri="{D42A27DB-BD31-4B8C-83A1-F6EECF244321}">
                <p14:modId xmlns:p14="http://schemas.microsoft.com/office/powerpoint/2010/main" val="2405859678"/>
              </p:ext>
            </p:extLst>
          </p:nvPr>
        </p:nvGraphicFramePr>
        <p:xfrm>
          <a:off x="609600" y="1493593"/>
          <a:ext cx="10744200" cy="4731236"/>
        </p:xfrm>
        <a:graphic>
          <a:graphicData uri="http://schemas.openxmlformats.org/drawingml/2006/table">
            <a:tbl>
              <a:tblPr>
                <a:tableStyleId>{5C22544A-7EE6-4342-B048-85BDC9FD1C3A}</a:tableStyleId>
              </a:tblPr>
              <a:tblGrid>
                <a:gridCol w="415813">
                  <a:extLst>
                    <a:ext uri="{9D8B030D-6E8A-4147-A177-3AD203B41FA5}">
                      <a16:colId xmlns:a16="http://schemas.microsoft.com/office/drawing/2014/main" val="3106815871"/>
                    </a:ext>
                  </a:extLst>
                </a:gridCol>
                <a:gridCol w="582138">
                  <a:extLst>
                    <a:ext uri="{9D8B030D-6E8A-4147-A177-3AD203B41FA5}">
                      <a16:colId xmlns:a16="http://schemas.microsoft.com/office/drawing/2014/main" val="537594905"/>
                    </a:ext>
                  </a:extLst>
                </a:gridCol>
                <a:gridCol w="373649">
                  <a:extLst>
                    <a:ext uri="{9D8B030D-6E8A-4147-A177-3AD203B41FA5}">
                      <a16:colId xmlns:a16="http://schemas.microsoft.com/office/drawing/2014/main" val="1193694321"/>
                    </a:ext>
                  </a:extLst>
                </a:gridCol>
                <a:gridCol w="2869694">
                  <a:extLst>
                    <a:ext uri="{9D8B030D-6E8A-4147-A177-3AD203B41FA5}">
                      <a16:colId xmlns:a16="http://schemas.microsoft.com/office/drawing/2014/main" val="3197333054"/>
                    </a:ext>
                  </a:extLst>
                </a:gridCol>
                <a:gridCol w="3961683">
                  <a:extLst>
                    <a:ext uri="{9D8B030D-6E8A-4147-A177-3AD203B41FA5}">
                      <a16:colId xmlns:a16="http://schemas.microsoft.com/office/drawing/2014/main" val="977645124"/>
                    </a:ext>
                  </a:extLst>
                </a:gridCol>
                <a:gridCol w="2541223">
                  <a:extLst>
                    <a:ext uri="{9D8B030D-6E8A-4147-A177-3AD203B41FA5}">
                      <a16:colId xmlns:a16="http://schemas.microsoft.com/office/drawing/2014/main" val="930268630"/>
                    </a:ext>
                  </a:extLst>
                </a:gridCol>
              </a:tblGrid>
              <a:tr h="217409">
                <a:tc>
                  <a:txBody>
                    <a:bodyPr/>
                    <a:lstStyle/>
                    <a:p>
                      <a:pPr algn="ctr" fontAlgn="t"/>
                      <a:r>
                        <a:rPr lang="en-CA" sz="700" b="1" u="none" strike="noStrike" dirty="0">
                          <a:effectLst/>
                        </a:rPr>
                        <a:t>CID</a:t>
                      </a:r>
                      <a:endParaRPr lang="en-CA" sz="700" b="1" i="0" u="none" strike="noStrike" dirty="0">
                        <a:effectLst/>
                        <a:latin typeface="Arial" panose="020B0604020202020204" pitchFamily="34" charset="0"/>
                      </a:endParaRPr>
                    </a:p>
                  </a:txBody>
                  <a:tcPr marL="2787" marR="2787" marT="2787" marB="0"/>
                </a:tc>
                <a:tc>
                  <a:txBody>
                    <a:bodyPr/>
                    <a:lstStyle/>
                    <a:p>
                      <a:pPr algn="ctr" fontAlgn="t"/>
                      <a:r>
                        <a:rPr lang="en-CA" sz="700" b="1" u="none" strike="noStrike" dirty="0">
                          <a:effectLst/>
                        </a:rPr>
                        <a:t>Page</a:t>
                      </a:r>
                      <a:endParaRPr lang="en-CA" sz="700" b="1" i="0" u="none" strike="noStrike" dirty="0">
                        <a:effectLst/>
                        <a:latin typeface="Arial" panose="020B0604020202020204" pitchFamily="34" charset="0"/>
                      </a:endParaRPr>
                    </a:p>
                  </a:txBody>
                  <a:tcPr marL="2787" marR="2787" marT="2787" marB="0"/>
                </a:tc>
                <a:tc>
                  <a:txBody>
                    <a:bodyPr/>
                    <a:lstStyle/>
                    <a:p>
                      <a:pPr algn="ctr" fontAlgn="t"/>
                      <a:r>
                        <a:rPr lang="en-CA" sz="700" b="1" u="none" strike="noStrike" dirty="0">
                          <a:effectLst/>
                        </a:rPr>
                        <a:t>Clause</a:t>
                      </a:r>
                      <a:endParaRPr lang="en-CA" sz="700" b="1" i="0" u="none" strike="noStrike" dirty="0">
                        <a:effectLst/>
                        <a:latin typeface="Arial" panose="020B0604020202020204" pitchFamily="34" charset="0"/>
                      </a:endParaRPr>
                    </a:p>
                  </a:txBody>
                  <a:tcPr marL="2787" marR="2787" marT="2787" marB="0"/>
                </a:tc>
                <a:tc>
                  <a:txBody>
                    <a:bodyPr/>
                    <a:lstStyle/>
                    <a:p>
                      <a:pPr algn="ctr" fontAlgn="t"/>
                      <a:r>
                        <a:rPr lang="en-CA" sz="700" b="1" u="none" strike="noStrike" dirty="0">
                          <a:effectLst/>
                        </a:rPr>
                        <a:t>Comment</a:t>
                      </a:r>
                      <a:endParaRPr lang="en-CA" sz="700" b="1" i="0" u="none" strike="noStrike" dirty="0">
                        <a:effectLst/>
                        <a:latin typeface="Arial" panose="020B0604020202020204" pitchFamily="34" charset="0"/>
                      </a:endParaRPr>
                    </a:p>
                  </a:txBody>
                  <a:tcPr marL="2787" marR="2787" marT="2787" marB="0"/>
                </a:tc>
                <a:tc>
                  <a:txBody>
                    <a:bodyPr/>
                    <a:lstStyle/>
                    <a:p>
                      <a:pPr algn="ctr" fontAlgn="t"/>
                      <a:r>
                        <a:rPr lang="en-CA" sz="700" b="1" u="none" strike="noStrike" dirty="0">
                          <a:effectLst/>
                        </a:rPr>
                        <a:t>Proposed Change</a:t>
                      </a:r>
                      <a:endParaRPr lang="en-CA" sz="700" b="1" i="0" u="none" strike="noStrike" dirty="0">
                        <a:effectLst/>
                        <a:latin typeface="Arial" panose="020B0604020202020204" pitchFamily="34" charset="0"/>
                      </a:endParaRPr>
                    </a:p>
                  </a:txBody>
                  <a:tcPr marL="2787" marR="2787" marT="2787" marB="0"/>
                </a:tc>
                <a:tc>
                  <a:txBody>
                    <a:bodyPr/>
                    <a:lstStyle/>
                    <a:p>
                      <a:pPr algn="ctr" fontAlgn="t"/>
                      <a:r>
                        <a:rPr lang="en-CA" sz="700" b="1" u="none" strike="noStrike" dirty="0">
                          <a:effectLst/>
                        </a:rPr>
                        <a:t>Resolution</a:t>
                      </a:r>
                      <a:endParaRPr lang="en-CA" sz="700" b="1" i="0" u="none" strike="noStrike" dirty="0">
                        <a:effectLst/>
                        <a:latin typeface="Arial" panose="020B0604020202020204" pitchFamily="34" charset="0"/>
                      </a:endParaRPr>
                    </a:p>
                  </a:txBody>
                  <a:tcPr marL="2787" marR="2787" marT="2787" marB="0"/>
                </a:tc>
                <a:extLst>
                  <a:ext uri="{0D108BD9-81ED-4DB2-BD59-A6C34878D82A}">
                    <a16:rowId xmlns:a16="http://schemas.microsoft.com/office/drawing/2014/main" val="1162246524"/>
                  </a:ext>
                </a:extLst>
              </a:tr>
              <a:tr h="4484765">
                <a:tc>
                  <a:txBody>
                    <a:bodyPr/>
                    <a:lstStyle/>
                    <a:p>
                      <a:pPr algn="r" fontAlgn="t"/>
                      <a:r>
                        <a:rPr lang="en-CA" sz="800" u="none" strike="noStrike" dirty="0">
                          <a:effectLst/>
                        </a:rPr>
                        <a:t>3133</a:t>
                      </a:r>
                      <a:endParaRPr lang="en-CA" sz="800" b="0" i="0" u="none" strike="noStrike" dirty="0">
                        <a:effectLst/>
                        <a:latin typeface="Arial" panose="020B0604020202020204" pitchFamily="34" charset="0"/>
                      </a:endParaRPr>
                    </a:p>
                  </a:txBody>
                  <a:tcPr marL="2787" marR="2787" marT="2787" marB="0"/>
                </a:tc>
                <a:tc>
                  <a:txBody>
                    <a:bodyPr/>
                    <a:lstStyle/>
                    <a:p>
                      <a:pPr algn="r" fontAlgn="t"/>
                      <a:r>
                        <a:rPr lang="en-CA" sz="800" u="none" strike="noStrike" dirty="0">
                          <a:effectLst/>
                        </a:rPr>
                        <a:t>2963.00</a:t>
                      </a:r>
                      <a:endParaRPr lang="en-CA" sz="800" b="0" i="0" u="none" strike="noStrike" dirty="0">
                        <a:effectLst/>
                        <a:latin typeface="Arial" panose="020B0604020202020204" pitchFamily="34" charset="0"/>
                      </a:endParaRPr>
                    </a:p>
                  </a:txBody>
                  <a:tcPr marL="2787" marR="2787" marT="2787" marB="0"/>
                </a:tc>
                <a:tc>
                  <a:txBody>
                    <a:bodyPr/>
                    <a:lstStyle/>
                    <a:p>
                      <a:pPr algn="l" fontAlgn="t"/>
                      <a:r>
                        <a:rPr lang="en-CA" sz="800" u="none" strike="noStrike" dirty="0">
                          <a:effectLst/>
                        </a:rPr>
                        <a:t>12.12</a:t>
                      </a:r>
                      <a:endParaRPr lang="en-CA" sz="800" b="0" i="0" u="none" strike="noStrike" dirty="0">
                        <a:effectLst/>
                        <a:latin typeface="Arial" panose="020B0604020202020204" pitchFamily="34" charset="0"/>
                      </a:endParaRPr>
                    </a:p>
                  </a:txBody>
                  <a:tcPr marL="2787" marR="2787" marT="2787" marB="0"/>
                </a:tc>
                <a:tc>
                  <a:txBody>
                    <a:bodyPr/>
                    <a:lstStyle/>
                    <a:p>
                      <a:pPr algn="l" fontAlgn="t"/>
                      <a:r>
                        <a:rPr lang="en-US" sz="800" u="none" strike="noStrike" dirty="0">
                          <a:effectLst/>
                        </a:rPr>
                        <a:t>12.12 was added as a generic location for covering various security</a:t>
                      </a:r>
                      <a:br>
                        <a:rPr lang="en-US" sz="800" u="none" strike="noStrike" dirty="0">
                          <a:effectLst/>
                        </a:rPr>
                      </a:br>
                      <a:r>
                        <a:rPr lang="en-US" sz="800" u="none" strike="noStrike" dirty="0">
                          <a:effectLst/>
                        </a:rPr>
                        <a:t>constraints. While this was added as a part of P802.11ax, the design and</a:t>
                      </a:r>
                      <a:br>
                        <a:rPr lang="en-US" sz="800" u="none" strike="noStrike" dirty="0">
                          <a:effectLst/>
                        </a:rPr>
                      </a:br>
                      <a:r>
                        <a:rPr lang="en-US" sz="800" u="none" strike="noStrike" dirty="0">
                          <a:effectLst/>
                        </a:rPr>
                        <a:t>intent of the subclause was such that it could be used as a placeholder</a:t>
                      </a:r>
                      <a:br>
                        <a:rPr lang="en-US" sz="800" u="none" strike="noStrike" dirty="0">
                          <a:effectLst/>
                        </a:rPr>
                      </a:br>
                      <a:r>
                        <a:rPr lang="en-US" sz="800" u="none" strike="noStrike" dirty="0">
                          <a:effectLst/>
                        </a:rPr>
                        <a:t>for collecting all similar requirements from the full standard into a</a:t>
                      </a:r>
                      <a:br>
                        <a:rPr lang="en-US" sz="800" u="none" strike="noStrike" dirty="0">
                          <a:effectLst/>
                        </a:rPr>
                      </a:br>
                      <a:r>
                        <a:rPr lang="en-US" sz="800" u="none" strike="noStrike" dirty="0">
                          <a:effectLst/>
                        </a:rPr>
                        <a:t>single location instead of maintaining them in various locations (e.g.,</a:t>
                      </a:r>
                      <a:br>
                        <a:rPr lang="en-US" sz="800" u="none" strike="noStrike" dirty="0">
                          <a:effectLst/>
                        </a:rPr>
                      </a:br>
                      <a:r>
                        <a:rPr lang="en-US" sz="800" u="none" strike="noStrike" dirty="0">
                          <a:effectLst/>
                        </a:rPr>
                        <a:t>see 5.1.2 and the end of 12.2.5). This would make it easier for the reader</a:t>
                      </a:r>
                      <a:br>
                        <a:rPr lang="en-US" sz="800" u="none" strike="noStrike" dirty="0">
                          <a:effectLst/>
                        </a:rPr>
                      </a:br>
                      <a:r>
                        <a:rPr lang="en-US" sz="800" u="none" strike="noStrike" dirty="0">
                          <a:effectLst/>
                        </a:rPr>
                        <a:t>to find the required constraints preventing use of various </a:t>
                      </a:r>
                      <a:r>
                        <a:rPr lang="en-US" sz="800" u="none" strike="noStrike" dirty="0" err="1">
                          <a:effectLst/>
                        </a:rPr>
                        <a:t>obsole</a:t>
                      </a:r>
                      <a:r>
                        <a:rPr lang="en-US" sz="800" u="none" strike="noStrike" dirty="0">
                          <a:effectLst/>
                        </a:rPr>
                        <a:t> and</a:t>
                      </a:r>
                      <a:br>
                        <a:rPr lang="en-US" sz="800" u="none" strike="noStrike" dirty="0">
                          <a:effectLst/>
                        </a:rPr>
                      </a:br>
                      <a:r>
                        <a:rPr lang="en-US" sz="800" u="none" strike="noStrike" dirty="0">
                          <a:effectLst/>
                        </a:rPr>
                        <a:t>deprecated mechanisms.</a:t>
                      </a:r>
                      <a:endParaRPr lang="en-US" sz="800" b="0" i="0" u="none" strike="noStrike" dirty="0">
                        <a:effectLst/>
                        <a:latin typeface="Arial" panose="020B0604020202020204" pitchFamily="34" charset="0"/>
                      </a:endParaRPr>
                    </a:p>
                  </a:txBody>
                  <a:tcPr marL="2787" marR="2787" marT="2787" marB="0"/>
                </a:tc>
                <a:tc>
                  <a:txBody>
                    <a:bodyPr/>
                    <a:lstStyle/>
                    <a:p>
                      <a:pPr algn="l" fontAlgn="t"/>
                      <a:r>
                        <a:rPr lang="en-US" sz="800" u="none" strike="noStrike" dirty="0">
                          <a:effectLst/>
                        </a:rPr>
                        <a:t>Delete P343 L50-59 (at the end of 5.1.2).</a:t>
                      </a:r>
                      <a:br>
                        <a:rPr lang="en-US" sz="800" u="none" strike="noStrike" dirty="0">
                          <a:effectLst/>
                        </a:rPr>
                      </a:br>
                      <a:br>
                        <a:rPr lang="en-US" sz="800" u="none" strike="noStrike" dirty="0">
                          <a:effectLst/>
                        </a:rPr>
                      </a:br>
                      <a:r>
                        <a:rPr lang="en-US" sz="800" u="none" strike="noStrike" dirty="0">
                          <a:effectLst/>
                        </a:rPr>
                        <a:t>At P2963 L62, add the following subclauses:</a:t>
                      </a:r>
                      <a:br>
                        <a:rPr lang="en-US" sz="800" u="none" strike="noStrike" dirty="0">
                          <a:effectLst/>
                        </a:rPr>
                      </a:br>
                      <a:br>
                        <a:rPr lang="en-US" sz="800" u="none" strike="noStrike" dirty="0">
                          <a:effectLst/>
                        </a:rPr>
                      </a:br>
                      <a:r>
                        <a:rPr lang="en-US" sz="800" u="none" strike="noStrike" dirty="0">
                          <a:effectLst/>
                        </a:rPr>
                        <a:t>12.12.3 Security constraints for HT STAs</a:t>
                      </a:r>
                      <a:br>
                        <a:rPr lang="en-US" sz="800" u="none" strike="noStrike" dirty="0">
                          <a:effectLst/>
                        </a:rPr>
                      </a:br>
                      <a:br>
                        <a:rPr lang="en-US" sz="800" u="none" strike="noStrike" dirty="0">
                          <a:effectLst/>
                        </a:rPr>
                      </a:br>
                      <a:r>
                        <a:rPr lang="en-US" sz="800" u="none" strike="noStrike" dirty="0">
                          <a:effectLst/>
                        </a:rPr>
                        <a:t>An HT STA shall not use either of the pairwise cipher suite selectors:</a:t>
                      </a:r>
                      <a:br>
                        <a:rPr lang="en-US" sz="800" u="none" strike="noStrike" dirty="0">
                          <a:effectLst/>
                        </a:rPr>
                      </a:br>
                      <a:r>
                        <a:rPr lang="en-US" sz="800" u="none" strike="noStrike" dirty="0">
                          <a:effectLst/>
                        </a:rPr>
                        <a:t>"Use group cipher suite" or TKIP to communicate with another HT STA.</a:t>
                      </a:r>
                      <a:br>
                        <a:rPr lang="en-US" sz="800" u="none" strike="noStrike" dirty="0">
                          <a:effectLst/>
                        </a:rPr>
                      </a:br>
                      <a:br>
                        <a:rPr lang="en-US" sz="800" u="none" strike="noStrike" dirty="0">
                          <a:effectLst/>
                        </a:rPr>
                      </a:br>
                      <a:r>
                        <a:rPr lang="en-US" sz="800" u="none" strike="noStrike" dirty="0">
                          <a:effectLst/>
                        </a:rPr>
                        <a:t>12.12.4 Security constraints for VHT STAs</a:t>
                      </a:r>
                      <a:br>
                        <a:rPr lang="en-US" sz="800" u="none" strike="noStrike" dirty="0">
                          <a:effectLst/>
                        </a:rPr>
                      </a:br>
                      <a:br>
                        <a:rPr lang="en-US" sz="800" u="none" strike="noStrike" dirty="0">
                          <a:effectLst/>
                        </a:rPr>
                      </a:br>
                      <a:r>
                        <a:rPr lang="en-US" sz="800" u="none" strike="noStrike" dirty="0">
                          <a:effectLst/>
                        </a:rPr>
                        <a:t>A VHT STA shall not use either of the pairwise cipher suite selectors:</a:t>
                      </a:r>
                      <a:br>
                        <a:rPr lang="en-US" sz="800" u="none" strike="noStrike" dirty="0">
                          <a:effectLst/>
                        </a:rPr>
                      </a:br>
                      <a:r>
                        <a:rPr lang="en-US" sz="800" u="none" strike="noStrike" dirty="0">
                          <a:effectLst/>
                        </a:rPr>
                        <a:t>"Use group cipher suite" or TKIP to communicate with another HT STA or</a:t>
                      </a:r>
                      <a:br>
                        <a:rPr lang="en-US" sz="800" u="none" strike="noStrike" dirty="0">
                          <a:effectLst/>
                        </a:rPr>
                      </a:br>
                      <a:r>
                        <a:rPr lang="en-US" sz="800" u="none" strike="noStrike" dirty="0">
                          <a:effectLst/>
                        </a:rPr>
                        <a:t>VHT STA.</a:t>
                      </a:r>
                      <a:br>
                        <a:rPr lang="en-US" sz="800" u="none" strike="noStrike" dirty="0">
                          <a:effectLst/>
                        </a:rPr>
                      </a:br>
                      <a:br>
                        <a:rPr lang="en-US" sz="800" u="none" strike="noStrike" dirty="0">
                          <a:effectLst/>
                        </a:rPr>
                      </a:br>
                      <a:r>
                        <a:rPr lang="en-US" sz="800" u="none" strike="noStrike" dirty="0">
                          <a:effectLst/>
                        </a:rPr>
                        <a:t>12.12.5 Security constraints for HE STAs</a:t>
                      </a:r>
                      <a:br>
                        <a:rPr lang="en-US" sz="800" u="none" strike="noStrike" dirty="0">
                          <a:effectLst/>
                        </a:rPr>
                      </a:br>
                      <a:br>
                        <a:rPr lang="en-US" sz="800" u="none" strike="noStrike" dirty="0">
                          <a:effectLst/>
                        </a:rPr>
                      </a:br>
                      <a:r>
                        <a:rPr lang="en-US" sz="800" u="none" strike="noStrike" dirty="0">
                          <a:effectLst/>
                        </a:rPr>
                        <a:t>An HE STA shall not use either of the pairwise cipher suite selectors:</a:t>
                      </a:r>
                      <a:br>
                        <a:rPr lang="en-US" sz="800" u="none" strike="noStrike" dirty="0">
                          <a:effectLst/>
                        </a:rPr>
                      </a:br>
                      <a:r>
                        <a:rPr lang="en-US" sz="800" u="none" strike="noStrike" dirty="0">
                          <a:effectLst/>
                        </a:rPr>
                        <a:t>"Use group cipher suite" or TKIP to communicate with another HT STA, VHT</a:t>
                      </a:r>
                      <a:br>
                        <a:rPr lang="en-US" sz="800" u="none" strike="noStrike" dirty="0">
                          <a:effectLst/>
                        </a:rPr>
                      </a:br>
                      <a:r>
                        <a:rPr lang="en-US" sz="800" u="none" strike="noStrike" dirty="0">
                          <a:effectLst/>
                        </a:rPr>
                        <a:t>STA, or HE STA.</a:t>
                      </a:r>
                      <a:br>
                        <a:rPr lang="en-US" sz="800" u="none" strike="noStrike" dirty="0">
                          <a:effectLst/>
                        </a:rPr>
                      </a:br>
                      <a:br>
                        <a:rPr lang="en-US" sz="800" u="none" strike="noStrike" dirty="0">
                          <a:effectLst/>
                        </a:rPr>
                      </a:br>
                      <a:r>
                        <a:rPr lang="en-US" sz="800" u="none" strike="noStrike" dirty="0">
                          <a:effectLst/>
                        </a:rPr>
                        <a:t>12.12.6 Security constraints for S1G STAs</a:t>
                      </a:r>
                      <a:br>
                        <a:rPr lang="en-US" sz="800" u="none" strike="noStrike" dirty="0">
                          <a:effectLst/>
                        </a:rPr>
                      </a:br>
                      <a:br>
                        <a:rPr lang="en-US" sz="800" u="none" strike="noStrike" dirty="0">
                          <a:effectLst/>
                        </a:rPr>
                      </a:br>
                      <a:r>
                        <a:rPr lang="en-US" sz="800" u="none" strike="noStrike" dirty="0">
                          <a:effectLst/>
                        </a:rPr>
                        <a:t>An S1G STA shall not use the pairwise cipher suite selectors WEP-40,</a:t>
                      </a:r>
                      <a:br>
                        <a:rPr lang="en-US" sz="800" u="none" strike="noStrike" dirty="0">
                          <a:effectLst/>
                        </a:rPr>
                      </a:br>
                      <a:r>
                        <a:rPr lang="en-US" sz="800" u="none" strike="noStrike" dirty="0">
                          <a:effectLst/>
                        </a:rPr>
                        <a:t>WEP-104, TKIP, or "Use group cipher suite".</a:t>
                      </a:r>
                      <a:br>
                        <a:rPr lang="en-US" sz="800" u="none" strike="noStrike" dirty="0">
                          <a:effectLst/>
                        </a:rPr>
                      </a:br>
                      <a:br>
                        <a:rPr lang="en-US" sz="800" u="none" strike="noStrike" dirty="0">
                          <a:effectLst/>
                        </a:rPr>
                      </a:br>
                      <a:r>
                        <a:rPr lang="en-US" sz="800" u="none" strike="noStrike" dirty="0">
                          <a:effectLst/>
                        </a:rPr>
                        <a:t>12.12.7 Security constraints for mesh STAs</a:t>
                      </a:r>
                      <a:br>
                        <a:rPr lang="en-US" sz="800" u="none" strike="noStrike" dirty="0">
                          <a:effectLst/>
                        </a:rPr>
                      </a:br>
                      <a:br>
                        <a:rPr lang="en-US" sz="800" u="none" strike="noStrike" dirty="0">
                          <a:effectLst/>
                        </a:rPr>
                      </a:br>
                      <a:r>
                        <a:rPr lang="en-US" sz="800" u="none" strike="noStrike" dirty="0">
                          <a:effectLst/>
                        </a:rPr>
                        <a:t>A mesh STA shall not use the pairwise cipher suite selectors WEP-40,</a:t>
                      </a:r>
                      <a:br>
                        <a:rPr lang="en-US" sz="800" u="none" strike="noStrike" dirty="0">
                          <a:effectLst/>
                        </a:rPr>
                      </a:br>
                      <a:r>
                        <a:rPr lang="en-US" sz="800" u="none" strike="noStrike" dirty="0">
                          <a:effectLst/>
                        </a:rPr>
                        <a:t>WEP-104, or TKIP.</a:t>
                      </a:r>
                      <a:br>
                        <a:rPr lang="en-US" sz="800" u="none" strike="noStrike" dirty="0">
                          <a:effectLst/>
                        </a:rPr>
                      </a:br>
                      <a:br>
                        <a:rPr lang="en-US" sz="800" u="none" strike="noStrike" dirty="0">
                          <a:effectLst/>
                        </a:rPr>
                      </a:br>
                      <a:r>
                        <a:rPr lang="en-US" sz="800" u="none" strike="noStrike" dirty="0">
                          <a:effectLst/>
                        </a:rPr>
                        <a:t>12.12.8 Security constraints for STAs that support </a:t>
                      </a:r>
                      <a:r>
                        <a:rPr lang="en-US" sz="800" u="none" strike="noStrike" dirty="0" err="1">
                          <a:effectLst/>
                        </a:rPr>
                        <a:t>nanagement</a:t>
                      </a:r>
                      <a:r>
                        <a:rPr lang="en-US" sz="800" u="none" strike="noStrike" dirty="0">
                          <a:effectLst/>
                        </a:rPr>
                        <a:t> frame</a:t>
                      </a:r>
                      <a:br>
                        <a:rPr lang="en-US" sz="800" u="none" strike="noStrike" dirty="0">
                          <a:effectLst/>
                        </a:rPr>
                      </a:br>
                      <a:r>
                        <a:rPr lang="en-US" sz="800" u="none" strike="noStrike" dirty="0">
                          <a:effectLst/>
                        </a:rPr>
                        <a:t>protection</a:t>
                      </a:r>
                      <a:br>
                        <a:rPr lang="en-US" sz="800" u="none" strike="noStrike" dirty="0">
                          <a:effectLst/>
                        </a:rPr>
                      </a:br>
                      <a:br>
                        <a:rPr lang="en-US" sz="800" u="none" strike="noStrike" dirty="0">
                          <a:effectLst/>
                        </a:rPr>
                      </a:br>
                      <a:r>
                        <a:rPr lang="en-US" sz="800" u="none" strike="noStrike" dirty="0">
                          <a:effectLst/>
                        </a:rPr>
                        <a:t>A STA that has associated with management</a:t>
                      </a:r>
                      <a:br>
                        <a:rPr lang="en-US" sz="800" u="none" strike="noStrike" dirty="0">
                          <a:effectLst/>
                        </a:rPr>
                      </a:br>
                      <a:r>
                        <a:rPr lang="en-US" sz="800" u="none" strike="noStrike" dirty="0">
                          <a:effectLst/>
                        </a:rPr>
                        <a:t>frame protection enabled shall not use pairwise cipher suite selectors</a:t>
                      </a:r>
                      <a:br>
                        <a:rPr lang="en-US" sz="800" u="none" strike="noStrike" dirty="0">
                          <a:effectLst/>
                        </a:rPr>
                      </a:br>
                      <a:r>
                        <a:rPr lang="en-US" sz="800" u="none" strike="noStrike" dirty="0">
                          <a:effectLst/>
                        </a:rPr>
                        <a:t>WEP-40, WEP-104, TKIP, or "Use group cipher suite."</a:t>
                      </a:r>
                      <a:endParaRPr lang="en-US" sz="800" b="0" i="0" u="none" strike="noStrike" dirty="0">
                        <a:effectLst/>
                        <a:latin typeface="Arial" panose="020B0604020202020204" pitchFamily="34" charset="0"/>
                      </a:endParaRPr>
                    </a:p>
                  </a:txBody>
                  <a:tcPr marL="2787" marR="2787" marT="2787" marB="0"/>
                </a:tc>
                <a:tc>
                  <a:txBody>
                    <a:bodyPr/>
                    <a:lstStyle/>
                    <a:p>
                      <a:pPr algn="l" fontAlgn="t"/>
                      <a:r>
                        <a:rPr lang="en-US" sz="800" u="none" strike="noStrike" dirty="0">
                          <a:effectLst/>
                        </a:rPr>
                        <a:t>ACCEPTED (SEC: 2023-02-10 19:42:05Z)</a:t>
                      </a:r>
                      <a:br>
                        <a:rPr lang="en-US" sz="800" u="none" strike="noStrike" dirty="0">
                          <a:effectLst/>
                        </a:rPr>
                      </a:br>
                      <a:br>
                        <a:rPr lang="en-US" sz="800" u="none" strike="noStrike" dirty="0">
                          <a:effectLst/>
                        </a:rPr>
                      </a:br>
                      <a:r>
                        <a:rPr lang="en-US" sz="800" u="none" strike="noStrike" dirty="0">
                          <a:effectLst/>
                        </a:rPr>
                        <a:t>Note to Editor. The changes are shown in the discussion of https://mentor.ieee.org/802.11/dcn/22/11-22-2163-04-000m-lb270-sec-adhoc-comment-resolutions-part-2.docx document. Part of the text referring to WEP has been deleted as a result of the resolution of CID 3222 in document   https://mentor.ieee.org/802.11/dcn/22/11-22-2003-04-000m-wep-removal.docx</a:t>
                      </a:r>
                      <a:endParaRPr lang="en-US" sz="800" b="0" i="0" u="none" strike="noStrike" dirty="0">
                        <a:effectLst/>
                        <a:latin typeface="Arial" panose="020B0604020202020204" pitchFamily="34" charset="0"/>
                      </a:endParaRPr>
                    </a:p>
                  </a:txBody>
                  <a:tcPr marL="2787" marR="2787" marT="2787" marB="0"/>
                </a:tc>
                <a:extLst>
                  <a:ext uri="{0D108BD9-81ED-4DB2-BD59-A6C34878D82A}">
                    <a16:rowId xmlns:a16="http://schemas.microsoft.com/office/drawing/2014/main" val="160745476"/>
                  </a:ext>
                </a:extLst>
              </a:tr>
            </a:tbl>
          </a:graphicData>
        </a:graphic>
      </p:graphicFrame>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CID 3133</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15540632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1600200"/>
            <a:ext cx="7772400" cy="4114800"/>
          </a:xfrm>
        </p:spPr>
        <p:txBody>
          <a:bodyPr/>
          <a:lstStyle/>
          <a:p>
            <a:pPr>
              <a:lnSpc>
                <a:spcPct val="80000"/>
              </a:lnSpc>
            </a:pPr>
            <a:r>
              <a:rPr lang="en-US" altLang="en-US" sz="2000" dirty="0">
                <a:solidFill>
                  <a:srgbClr val="00B050"/>
                </a:solidFill>
              </a:rPr>
              <a:t>Feb 2021 – PAR Approval</a:t>
            </a:r>
          </a:p>
          <a:p>
            <a:pPr>
              <a:lnSpc>
                <a:spcPct val="80000"/>
              </a:lnSpc>
            </a:pPr>
            <a:r>
              <a:rPr lang="en-US" altLang="en-US" sz="2000" dirty="0">
                <a:solidFill>
                  <a:srgbClr val="00B050"/>
                </a:solidFill>
              </a:rPr>
              <a:t>March 2021– Initial meeting, issue comment collection on IEEE Std 802.11-2020 (if published)</a:t>
            </a:r>
          </a:p>
          <a:p>
            <a:pPr>
              <a:lnSpc>
                <a:spcPct val="80000"/>
              </a:lnSpc>
            </a:pPr>
            <a:r>
              <a:rPr lang="en-US" altLang="en-US" sz="2000" dirty="0">
                <a:solidFill>
                  <a:srgbClr val="00B050"/>
                </a:solidFill>
              </a:rPr>
              <a:t>March 2021 – Draft 0.00 available</a:t>
            </a:r>
          </a:p>
          <a:p>
            <a:pPr>
              <a:lnSpc>
                <a:spcPct val="80000"/>
              </a:lnSpc>
            </a:pPr>
            <a:r>
              <a:rPr lang="en-US" altLang="en-US" sz="2000" dirty="0">
                <a:solidFill>
                  <a:srgbClr val="00B050"/>
                </a:solidFill>
              </a:rPr>
              <a:t>May 2021 – Process CC input, 11ax, 11ay, 11ba integration begins</a:t>
            </a:r>
          </a:p>
          <a:p>
            <a:pPr>
              <a:lnSpc>
                <a:spcPct val="80000"/>
              </a:lnSpc>
            </a:pPr>
            <a:r>
              <a:rPr lang="en-US" altLang="en-US" sz="2000" dirty="0">
                <a:solidFill>
                  <a:srgbClr val="00B050"/>
                </a:solidFill>
              </a:rPr>
              <a:t>Nov 2021 – Initial D1.0 WG Letter ballot </a:t>
            </a:r>
          </a:p>
          <a:p>
            <a:pPr>
              <a:lnSpc>
                <a:spcPct val="80000"/>
              </a:lnSpc>
            </a:pPr>
            <a:r>
              <a:rPr lang="en-US" altLang="en-US" sz="2000" dirty="0">
                <a:solidFill>
                  <a:srgbClr val="00B050"/>
                </a:solidFill>
              </a:rPr>
              <a:t>Sep 2022 – D2.0 Recirculation LB </a:t>
            </a:r>
          </a:p>
          <a:p>
            <a:pPr>
              <a:lnSpc>
                <a:spcPct val="80000"/>
              </a:lnSpc>
            </a:pPr>
            <a:r>
              <a:rPr lang="en-US" altLang="en-US" sz="2000" dirty="0">
                <a:solidFill>
                  <a:srgbClr val="00B050"/>
                </a:solidFill>
              </a:rPr>
              <a:t>Mar 2023 – D3.0 Recirculation LB </a:t>
            </a:r>
            <a:endParaRPr lang="en-US" altLang="en-US" sz="2000" dirty="0">
              <a:solidFill>
                <a:srgbClr val="00B0F0"/>
              </a:solidFill>
            </a:endParaRPr>
          </a:p>
          <a:p>
            <a:pPr>
              <a:lnSpc>
                <a:spcPct val="80000"/>
              </a:lnSpc>
            </a:pPr>
            <a:r>
              <a:rPr lang="en-US" altLang="en-US" sz="2000" dirty="0">
                <a:solidFill>
                  <a:srgbClr val="00B0F0"/>
                </a:solidFill>
              </a:rPr>
              <a:t>July 2023 – D4.0 Recirculation </a:t>
            </a:r>
          </a:p>
          <a:p>
            <a:pPr>
              <a:lnSpc>
                <a:spcPct val="80000"/>
              </a:lnSpc>
            </a:pPr>
            <a:r>
              <a:rPr lang="en-US" altLang="en-US" sz="2000" dirty="0">
                <a:solidFill>
                  <a:srgbClr val="00B0F0"/>
                </a:solidFill>
              </a:rPr>
              <a:t>Sep 2023 – D6.0 Initial SA Ballot </a:t>
            </a:r>
          </a:p>
          <a:p>
            <a:pPr>
              <a:lnSpc>
                <a:spcPct val="80000"/>
              </a:lnSpc>
            </a:pPr>
            <a:r>
              <a:rPr lang="en-US" altLang="en-US" sz="2000" dirty="0">
                <a:solidFill>
                  <a:srgbClr val="00B0F0"/>
                </a:solidFill>
              </a:rPr>
              <a:t>Feb 2024 – D7.0 Recirculation SA Ballot (roll-in of published amendment 11az, 11bd, 11bc, 11bb)</a:t>
            </a:r>
          </a:p>
          <a:p>
            <a:pPr>
              <a:lnSpc>
                <a:spcPct val="80000"/>
              </a:lnSpc>
            </a:pPr>
            <a:r>
              <a:rPr lang="en-US" altLang="en-US" sz="2000" dirty="0">
                <a:solidFill>
                  <a:srgbClr val="00B0F0"/>
                </a:solidFill>
              </a:rPr>
              <a:t>May 2024 – D8.0 Recirculation SA Ballot</a:t>
            </a:r>
          </a:p>
          <a:p>
            <a:pPr>
              <a:lnSpc>
                <a:spcPct val="80000"/>
              </a:lnSpc>
            </a:pPr>
            <a:r>
              <a:rPr lang="en-US" altLang="en-US" sz="2000" dirty="0">
                <a:solidFill>
                  <a:srgbClr val="00B0F0"/>
                </a:solidFill>
              </a:rPr>
              <a:t>Jul 2024 </a:t>
            </a:r>
            <a:r>
              <a:rPr lang="en-US" altLang="en-US" sz="2000">
                <a:solidFill>
                  <a:srgbClr val="00B0F0"/>
                </a:solidFill>
              </a:rPr>
              <a:t>– D9.0 </a:t>
            </a:r>
            <a:r>
              <a:rPr lang="en-US" altLang="en-US" sz="2000" dirty="0">
                <a:solidFill>
                  <a:srgbClr val="00B0F0"/>
                </a:solidFill>
              </a:rPr>
              <a:t>Recirculation SA Ballot (clean recirculation)</a:t>
            </a:r>
          </a:p>
          <a:p>
            <a:pPr>
              <a:lnSpc>
                <a:spcPct val="80000"/>
              </a:lnSpc>
            </a:pPr>
            <a:r>
              <a:rPr lang="en-US" altLang="en-US" sz="2000" dirty="0">
                <a:solidFill>
                  <a:srgbClr val="00B0F0"/>
                </a:solidFill>
              </a:rPr>
              <a:t>Sep 2024 – </a:t>
            </a:r>
            <a:r>
              <a:rPr lang="en-US" altLang="en-US" sz="2000" dirty="0" err="1">
                <a:solidFill>
                  <a:srgbClr val="00B0F0"/>
                </a:solidFill>
              </a:rPr>
              <a:t>RevCom</a:t>
            </a:r>
            <a:r>
              <a:rPr lang="en-US" altLang="en-US" sz="2000" dirty="0">
                <a:solidFill>
                  <a:srgbClr val="00B0F0"/>
                </a:solidFill>
              </a:rPr>
              <a:t>/SASB Approval</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TGme</a:t>
            </a:r>
            <a:r>
              <a:rPr lang="en-CA" dirty="0"/>
              <a:t> Timeline</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3070285947"/>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108253</TotalTime>
  <Words>2726</Words>
  <Application>Microsoft Office PowerPoint</Application>
  <PresentationFormat>Widescreen</PresentationFormat>
  <Paragraphs>262</Paragraphs>
  <Slides>20</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Calibri</vt:lpstr>
      <vt:lpstr>Helvetica</vt:lpstr>
      <vt:lpstr>Monotype Sorts</vt:lpstr>
      <vt:lpstr>Times New Roman</vt:lpstr>
      <vt:lpstr>802-11-Submission</vt:lpstr>
      <vt:lpstr>Document</vt:lpstr>
      <vt:lpstr>PowerPoint Presentation</vt:lpstr>
      <vt:lpstr>Abstract</vt:lpstr>
      <vt:lpstr>Registration for the May 802 wireless interim session</vt:lpstr>
      <vt:lpstr>Chair’s welcome and Patent Reminder</vt:lpstr>
      <vt:lpstr>REVme Agenda</vt:lpstr>
      <vt:lpstr>REVme Agenda</vt:lpstr>
      <vt:lpstr>REVme minutes approval</vt:lpstr>
      <vt:lpstr>CID 3133</vt:lpstr>
      <vt:lpstr>TGme Timeline</vt:lpstr>
      <vt:lpstr>Teleconference/Meeting plan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11-22/1696</dc:title>
  <dc:subject>Task Group AY November 2015 Meeting Agenda</dc:subject>
  <dc:creator>montemurro.michael@gmail.com</dc:creator>
  <cp:keywords>November 2022</cp:keywords>
  <dc:description/>
  <cp:lastModifiedBy>Mike Montemurro</cp:lastModifiedBy>
  <cp:revision>4610</cp:revision>
  <cp:lastPrinted>2014-11-04T15:04:57Z</cp:lastPrinted>
  <dcterms:created xsi:type="dcterms:W3CDTF">2007-04-17T18:10:23Z</dcterms:created>
  <dcterms:modified xsi:type="dcterms:W3CDTF">2023-05-10T17:11:56Z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