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073" r:id="rId17"/>
    <p:sldId id="1075" r:id="rId18"/>
    <p:sldId id="1078" r:id="rId19"/>
    <p:sldId id="933" r:id="rId20"/>
    <p:sldId id="1074" r:id="rId21"/>
    <p:sldId id="897" r:id="rId22"/>
    <p:sldId id="1072" r:id="rId23"/>
    <p:sldId id="1076" r:id="rId24"/>
    <p:sldId id="1077" r:id="rId25"/>
    <p:sldId id="842" r:id="rId26"/>
    <p:sldId id="1024" r:id="rId27"/>
    <p:sldId id="1071" r:id="rId28"/>
    <p:sldId id="1079" r:id="rId29"/>
    <p:sldId id="1080" r:id="rId30"/>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383" autoAdjust="0"/>
    <p:restoredTop sz="88564" autoAdjust="0"/>
  </p:normalViewPr>
  <p:slideViewPr>
    <p:cSldViewPr>
      <p:cViewPr varScale="1">
        <p:scale>
          <a:sx n="99" d="100"/>
          <a:sy n="99" d="100"/>
        </p:scale>
        <p:origin x="696" y="8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D1.0 </a:t>
            </a:r>
            <a:r>
              <a:rPr lang="en-US" dirty="0"/>
              <a:t>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815</c:v>
                </c:pt>
                <c:pt idx="1">
                  <c:v>28</c:v>
                </c:pt>
                <c:pt idx="2">
                  <c:v>459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19</c:v>
                </c:pt>
                <c:pt idx="1">
                  <c:v>0</c:v>
                </c:pt>
                <c:pt idx="2">
                  <c:v>4</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154814704"/>
        <c:axId val="-154809264"/>
      </c:barChart>
      <c:catAx>
        <c:axId val="-154814704"/>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54809264"/>
        <c:crosses val="autoZero"/>
        <c:auto val="1"/>
        <c:lblAlgn val="ctr"/>
        <c:lblOffset val="100"/>
        <c:noMultiLvlLbl val="0"/>
      </c:catAx>
      <c:valAx>
        <c:axId val="-154809264"/>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54814704"/>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73970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453905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180131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941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033040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5052364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51624134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4907520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689683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8157351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smtClean="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en-US" altLang="zh-CN" sz="900" kern="0" dirty="0" smtClean="0"/>
          </a:p>
          <a:p>
            <a:endParaRPr lang="zh-CN" altLang="en-US" dirty="0"/>
          </a:p>
        </p:txBody>
      </p:sp>
    </p:spTree>
    <p:extLst>
      <p:ext uri="{BB962C8B-B14F-4D97-AF65-F5344CB8AC3E}">
        <p14:creationId xmlns:p14="http://schemas.microsoft.com/office/powerpoint/2010/main" val="4691269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802.11-23</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a:t>
            </a:r>
            <a:r>
              <a:rPr lang="en-US" altLang="zh-CN" sz="1800" b="1" kern="1200" dirty="0" smtClean="0">
                <a:solidFill>
                  <a:schemeClr val="tx1"/>
                </a:solidFill>
                <a:latin typeface="Times New Roman" panose="02020603050405020304" pitchFamily="18" charset="0"/>
                <a:ea typeface="MS PGothic" panose="020B0600070205080204" pitchFamily="34" charset="-128"/>
                <a:cs typeface="+mn-cs"/>
              </a:rPr>
              <a:t>0561</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r5</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04515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April 2023</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April teleconference </a:t>
            </a:r>
            <a:r>
              <a:rPr lang="en-US" altLang="en-US" sz="3600" dirty="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2023-04-10</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xmlns="" val="20000"/>
                    </a:ext>
                  </a:extLst>
                </a:gridCol>
                <a:gridCol w="1203158">
                  <a:extLst>
                    <a:ext uri="{9D8B030D-6E8A-4147-A177-3AD203B41FA5}">
                      <a16:colId xmlns:a16="http://schemas.microsoft.com/office/drawing/2014/main" xmlns="" val="20001"/>
                    </a:ext>
                  </a:extLst>
                </a:gridCol>
                <a:gridCol w="2165684">
                  <a:extLst>
                    <a:ext uri="{9D8B030D-6E8A-4147-A177-3AD203B41FA5}">
                      <a16:colId xmlns:a16="http://schemas.microsoft.com/office/drawing/2014/main" xmlns="" val="20002"/>
                    </a:ext>
                  </a:extLst>
                </a:gridCol>
                <a:gridCol w="802105">
                  <a:extLst>
                    <a:ext uri="{9D8B030D-6E8A-4147-A177-3AD203B41FA5}">
                      <a16:colId xmlns:a16="http://schemas.microsoft.com/office/drawing/2014/main" xmlns="" val="20003"/>
                    </a:ext>
                  </a:extLst>
                </a:gridCol>
                <a:gridCol w="1925053">
                  <a:extLst>
                    <a:ext uri="{9D8B030D-6E8A-4147-A177-3AD203B41FA5}">
                      <a16:colId xmlns:a16="http://schemas.microsoft.com/office/drawing/2014/main" xmlns=""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April 6</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2094630545"/>
              </p:ext>
            </p:extLst>
          </p:nvPr>
        </p:nvGraphicFramePr>
        <p:xfrm>
          <a:off x="3429000" y="1600200"/>
          <a:ext cx="8305801" cy="520337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Status of comment resolution for each </a:t>
                      </a:r>
                      <a:r>
                        <a:rPr lang="en-US" altLang="zh-CN" sz="1200" kern="1200" dirty="0" err="1" smtClean="0">
                          <a:solidFill>
                            <a:srgbClr val="00B050"/>
                          </a:solidFill>
                          <a:latin typeface="+mn-lt"/>
                          <a:ea typeface="+mn-ea"/>
                          <a:cs typeface="+mn-cs"/>
                        </a:rPr>
                        <a:t>PoC</a:t>
                      </a:r>
                      <a:r>
                        <a:rPr lang="en-US" altLang="zh-CN" sz="1200" kern="1200" dirty="0" smtClean="0">
                          <a:solidFill>
                            <a:srgbClr val="00B050"/>
                          </a:solidFill>
                          <a:latin typeface="+mn-lt"/>
                          <a:ea typeface="+mn-ea"/>
                          <a:cs typeface="+mn-cs"/>
                        </a:rPr>
                        <a:t>/Assignee:</a:t>
                      </a:r>
                      <a:r>
                        <a:rPr lang="en-US" altLang="zh-CN" sz="1200" kern="1200" baseline="0" dirty="0" smtClean="0">
                          <a:solidFill>
                            <a:srgbClr val="00B050"/>
                          </a:solidFill>
                          <a:latin typeface="+mn-lt"/>
                          <a:ea typeface="+mn-ea"/>
                          <a:cs typeface="+mn-cs"/>
                        </a:rPr>
                        <a:t> evaluate CIDs and provide a tentative deadline</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802.11 Style Guide</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23/0477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Chaoming Luo (OPPO)</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lb272-sensing-session</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23/0515</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Anirudha Sahoo (NIST)</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in LB272 for Reporting CID (Part 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23/0514</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Anirudha Sahoo (NIST)</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Comment Resolution in LB272 for Reporting CID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23/0511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resolutions for editorial comments on D1.0 - Part 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Ali Raissinia (Qualcomm)</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 resolution for INSTANCE category</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Ali Raissinia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 resolution for OSC category</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Xiandong</a:t>
                      </a:r>
                      <a:r>
                        <a:rPr lang="en-US" altLang="zh-CN" sz="1200" kern="1200" dirty="0" smtClean="0">
                          <a:solidFill>
                            <a:schemeClr val="tx1"/>
                          </a:solidFill>
                          <a:latin typeface="+mn-lt"/>
                          <a:ea typeface="+mn-ea"/>
                          <a:cs typeface="+mn-cs"/>
                        </a:rPr>
                        <a:t> Dong(Xiaomi)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resolutions-for-frame and protocol-comments for the reporting-in-LB272 </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Xiandong</a:t>
                      </a:r>
                      <a:r>
                        <a:rPr lang="en-US" altLang="zh-CN" sz="1200" kern="1200" dirty="0" smtClean="0">
                          <a:solidFill>
                            <a:schemeClr val="tx1"/>
                          </a:solidFill>
                          <a:latin typeface="+mn-lt"/>
                          <a:ea typeface="+mn-ea"/>
                          <a:cs typeface="+mn-cs"/>
                        </a:rPr>
                        <a:t> Dong(Xiaomi)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editorial -resolution -for- reporting- part-in-LB272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23/0515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Reporting CID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Sensing Capabilities discovery</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CID 1951 and 1979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MS Termination</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23/0512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Clause 6 new format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23/0478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comments reporting comments resolution</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MS Termination frame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23/0538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Zinan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Sensing Terminologies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23/0460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DMG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Sensing Measurement Setup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24124159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April 11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11968518"/>
              </p:ext>
            </p:extLst>
          </p:nvPr>
        </p:nvGraphicFramePr>
        <p:xfrm>
          <a:off x="3429000" y="1600200"/>
          <a:ext cx="8305801" cy="502049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23/0477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lb272-sensing-session</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23/0514</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Anirudha Sahoo (NIST)</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in LB272 for Reporting CID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23/0511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resolutions for editorial comments on D1.0 - Part 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23/0553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Ali Raissinia (Qualcomm)</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comment resolution for INSTANCE category</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a:t>
                      </a:r>
                      <a:r>
                        <a:rPr lang="en-US" altLang="zh-CN" sz="1200" kern="1200" baseline="0" dirty="0" smtClean="0">
                          <a:solidFill>
                            <a:srgbClr val="00B050"/>
                          </a:solidFill>
                          <a:latin typeface="+mn-lt"/>
                          <a:ea typeface="+mn-ea"/>
                          <a:cs typeface="+mn-cs"/>
                        </a:rPr>
                        <a:t>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23/0554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Ali Raissinia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 resolution for OSC category</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a:t>
                      </a:r>
                      <a:r>
                        <a:rPr lang="en-US" altLang="zh-CN" sz="1200" kern="1200" baseline="0" dirty="0" smtClean="0">
                          <a:solidFill>
                            <a:srgbClr val="0000FF"/>
                          </a:solidFill>
                          <a:latin typeface="+mn-lt"/>
                          <a:ea typeface="+mn-ea"/>
                          <a:cs typeface="+mn-cs"/>
                        </a:rPr>
                        <a:t> 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Xiandong</a:t>
                      </a:r>
                      <a:r>
                        <a:rPr lang="en-US" altLang="zh-CN" sz="1200" kern="1200" dirty="0" smtClean="0">
                          <a:solidFill>
                            <a:schemeClr val="tx1"/>
                          </a:solidFill>
                          <a:latin typeface="+mn-lt"/>
                          <a:ea typeface="+mn-ea"/>
                          <a:cs typeface="+mn-cs"/>
                        </a:rPr>
                        <a:t> Dong(Xiaomi)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resolutions-for-frame and protocol-comments for the reporting-in-LB272 </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Xiandong</a:t>
                      </a:r>
                      <a:r>
                        <a:rPr lang="en-US" altLang="zh-CN" sz="1200" kern="1200" dirty="0" smtClean="0">
                          <a:solidFill>
                            <a:schemeClr val="tx1"/>
                          </a:solidFill>
                          <a:latin typeface="+mn-lt"/>
                          <a:ea typeface="+mn-ea"/>
                          <a:cs typeface="+mn-cs"/>
                        </a:rPr>
                        <a:t> Dong(Xiaomi)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editorial -resolution -for- reporting- part-in-LB272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23/0515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Reporting CID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Sensing Capabilities discovery</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CID 1951 and 1979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MS Termination</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23/0512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Clause 6 new format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23/0478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comments reporting comments resolution</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MS Termination frame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23/0538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Zinan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Sensing Terminologies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23/0460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DMG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Sensing Measurement Setup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23/0607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Claudio da Silva (Meta)</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resolutions for editorial comments on D1.0 -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on new Clause 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28656297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April 13</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359084161"/>
              </p:ext>
            </p:extLst>
          </p:nvPr>
        </p:nvGraphicFramePr>
        <p:xfrm>
          <a:off x="3429000" y="1600200"/>
          <a:ext cx="8305801" cy="414577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23/0554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Ali Raissinia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 resolution for OSC category</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rgbClr val="0000FF"/>
                          </a:solidFill>
                          <a:latin typeface="+mn-lt"/>
                          <a:ea typeface="+mn-ea"/>
                          <a:cs typeface="+mn-cs"/>
                        </a:rPr>
                        <a:t>10</a:t>
                      </a:r>
                      <a:r>
                        <a:rPr lang="en-US" altLang="zh-CN" sz="1200" kern="1200" baseline="0" smtClean="0">
                          <a:solidFill>
                            <a:srgbClr val="0000FF"/>
                          </a:solidFill>
                          <a:latin typeface="+mn-lt"/>
                          <a:ea typeface="+mn-ea"/>
                          <a:cs typeface="+mn-cs"/>
                        </a:rPr>
                        <a:t> </a:t>
                      </a:r>
                      <a:r>
                        <a:rPr lang="en-US" altLang="zh-CN" sz="1200" kern="1200" baseline="0" dirty="0"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Xiandong</a:t>
                      </a:r>
                      <a:r>
                        <a:rPr lang="en-US" altLang="zh-CN" sz="1200" kern="1200" dirty="0" smtClean="0">
                          <a:solidFill>
                            <a:schemeClr val="tx1"/>
                          </a:solidFill>
                          <a:latin typeface="+mn-lt"/>
                          <a:ea typeface="+mn-ea"/>
                          <a:cs typeface="+mn-cs"/>
                        </a:rPr>
                        <a:t> Dong(Xiaomi)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resolutions-for-frame and protocol-comments for the reporting-in-LB272 </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Xiandong</a:t>
                      </a:r>
                      <a:r>
                        <a:rPr lang="en-US" altLang="zh-CN" sz="1200" kern="1200" dirty="0" smtClean="0">
                          <a:solidFill>
                            <a:schemeClr val="tx1"/>
                          </a:solidFill>
                          <a:latin typeface="+mn-lt"/>
                          <a:ea typeface="+mn-ea"/>
                          <a:cs typeface="+mn-cs"/>
                        </a:rPr>
                        <a:t> Dong(Xiaomi)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editorial -resolution -for- reporting- part-in-LB272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23/0515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Reporting CID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Sensing Capabilities discovery</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CID 1951 and 1979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MS Termination</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23/0512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Clause 6 new format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23/0478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comments reporting comments resolution</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MS Termination frame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23/0538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Zinan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Sensing Terminologies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23/0460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DMG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Sensing Measurement Setup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23/0607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Claudio da Silva (Meta)</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resolutions for editorial comments on D1.0 -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on new Clause 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23691108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Table 3 (</a:t>
            </a:r>
            <a:r>
              <a:rPr lang="en-US" altLang="zh-CN" sz="3200" dirty="0"/>
              <a:t>Stop discussion</a:t>
            </a:r>
            <a:r>
              <a:rPr lang="en-US" altLang="en-US" sz="3200" dirty="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9646396"/>
              </p:ext>
            </p:extLst>
          </p:nvPr>
        </p:nvGraphicFramePr>
        <p:xfrm>
          <a:off x="3429000" y="4572000"/>
          <a:ext cx="8305801" cy="155738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a16="http://schemas.microsoft.com/office/drawing/2014/main" xmlns=""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6"/>
                  </a:ext>
                </a:extLst>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950723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212725" lvl="1" indent="-212725"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March 2023</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July 2023</a:t>
            </a:r>
            <a:endParaRPr lang="en-US" altLang="zh-CN" sz="1400" i="1"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i="1" kern="0" dirty="0"/>
              <a:t>May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Nov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kern="0" dirty="0"/>
              <a:t>July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Initial SA Ballot (D4.0)	 	Sep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Sep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2025</a:t>
            </a:r>
            <a:endParaRPr lang="en-US" altLang="zh-CN" sz="14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D1.0)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January 20, 2023</a:t>
            </a:r>
          </a:p>
          <a:p>
            <a:pPr lvl="1" algn="just">
              <a:buFont typeface="Times New Roman" pitchFamily="16" charset="0"/>
              <a:buChar char="•"/>
            </a:pPr>
            <a:r>
              <a:rPr lang="en-US" altLang="zh-CN" sz="1200" kern="0" dirty="0">
                <a:solidFill>
                  <a:schemeClr val="bg1">
                    <a:lumMod val="50000"/>
                  </a:schemeClr>
                </a:solidFill>
                <a:latin typeface="Times New Roman"/>
              </a:rPr>
              <a:t>802.11 Working group Motion passes</a:t>
            </a:r>
            <a:r>
              <a:rPr lang="zh-CN" altLang="en-US" sz="1200" kern="0" dirty="0">
                <a:solidFill>
                  <a:schemeClr val="bg1">
                    <a:lumMod val="50000"/>
                  </a:schemeClr>
                </a:solidFill>
                <a:latin typeface="Times New Roman"/>
              </a:rPr>
              <a:t>：</a:t>
            </a:r>
            <a:r>
              <a:rPr lang="en-US" altLang="zh-CN" sz="1200" kern="0" dirty="0">
                <a:solidFill>
                  <a:schemeClr val="bg1">
                    <a:lumMod val="50000"/>
                  </a:schemeClr>
                </a:solidFill>
                <a:latin typeface="Times New Roman"/>
              </a:rPr>
              <a:t>802.11bf (WLAN Sensing) Draft 1.0 and Initial Letter Ballot</a:t>
            </a:r>
          </a:p>
          <a:p>
            <a:pPr algn="just">
              <a:buFont typeface="Times New Roman" pitchFamily="16" charset="0"/>
              <a:buChar char="•"/>
            </a:pPr>
            <a:endParaRPr lang="en-US" altLang="zh-CN" sz="1600" kern="0" dirty="0">
              <a:solidFill>
                <a:srgbClr val="000000"/>
              </a:solidFill>
              <a:latin typeface="Times New Roman"/>
            </a:endParaRPr>
          </a:p>
          <a:p>
            <a:pPr algn="just">
              <a:buFont typeface="Times New Roman" pitchFamily="16" charset="0"/>
              <a:buChar char="•"/>
            </a:pPr>
            <a:r>
              <a:rPr lang="en-US" altLang="zh-CN" sz="1600" kern="0" dirty="0">
                <a:solidFill>
                  <a:schemeClr val="bg2"/>
                </a:solidFill>
                <a:latin typeface="Times New Roman"/>
              </a:rPr>
              <a:t>Tuesday January 31, 2023 at 23:59 Eastern Time USA (11:59 PM)</a:t>
            </a:r>
          </a:p>
          <a:p>
            <a:pPr lvl="1" algn="just">
              <a:buFont typeface="Times New Roman" pitchFamily="16" charset="0"/>
              <a:buChar char="•"/>
            </a:pPr>
            <a:r>
              <a:rPr lang="en-US" altLang="zh-CN" sz="1200" dirty="0">
                <a:solidFill>
                  <a:schemeClr val="bg2"/>
                </a:solidFill>
              </a:rPr>
              <a:t>Initial LB start for D1.0</a:t>
            </a:r>
          </a:p>
          <a:p>
            <a:pPr lvl="1" algn="just">
              <a:buFont typeface="Times New Roman" pitchFamily="16" charset="0"/>
              <a:buChar char="•"/>
            </a:pPr>
            <a:endParaRPr lang="en-US" altLang="zh-CN" sz="1200" kern="0" dirty="0">
              <a:solidFill>
                <a:schemeClr val="bg2"/>
              </a:solidFill>
              <a:latin typeface="Times New Roman"/>
            </a:endParaRPr>
          </a:p>
          <a:p>
            <a:pPr algn="just">
              <a:buFont typeface="Times New Roman" pitchFamily="16" charset="0"/>
              <a:buChar char="•"/>
            </a:pPr>
            <a:r>
              <a:rPr lang="en-US" altLang="zh-CN" sz="1600" kern="0" dirty="0">
                <a:solidFill>
                  <a:schemeClr val="bg2"/>
                </a:solidFill>
                <a:latin typeface="Times New Roman"/>
              </a:rPr>
              <a:t>Thursday March 2, 2023 at 23:59 Eastern Time USA (11:59 PM)</a:t>
            </a:r>
          </a:p>
          <a:p>
            <a:pPr lvl="1" algn="just">
              <a:buFont typeface="Times New Roman" pitchFamily="16" charset="0"/>
              <a:buChar char="•"/>
            </a:pPr>
            <a:r>
              <a:rPr lang="en-US" altLang="zh-CN" sz="1200" dirty="0">
                <a:solidFill>
                  <a:schemeClr val="bg2"/>
                </a:solidFill>
              </a:rPr>
              <a:t>Initial LB end for D1.0</a:t>
            </a:r>
          </a:p>
          <a:p>
            <a:pPr lvl="1" algn="just">
              <a:buFont typeface="Times New Roman" pitchFamily="16" charset="0"/>
              <a:buChar char="•"/>
            </a:pPr>
            <a:r>
              <a:rPr lang="en-US" altLang="zh-CN" sz="1200" dirty="0">
                <a:solidFill>
                  <a:schemeClr val="bg2"/>
                </a:solidFill>
              </a:rPr>
              <a:t>Assign the comments</a:t>
            </a:r>
            <a:endParaRPr lang="en-US" altLang="zh-CN" sz="1200" kern="0" dirty="0">
              <a:solidFill>
                <a:schemeClr val="bg2"/>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smtClean="0">
                <a:solidFill>
                  <a:srgbClr val="000000"/>
                </a:solidFill>
                <a:latin typeface="Times New Roman"/>
              </a:rPr>
              <a:t>Consider Ad Hoc meeting before July Plenary (decide before May Interim)</a:t>
            </a:r>
          </a:p>
          <a:p>
            <a:pPr lvl="1" algn="just">
              <a:buFont typeface="Times New Roman" pitchFamily="16" charset="0"/>
              <a:buChar char="•"/>
            </a:pP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8681"/>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26691995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61556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r>
              <a:rPr lang="en-US" altLang="zh-CN" sz="1600" b="1" dirty="0">
                <a:cs typeface="Times New Roman" panose="02020603050405020304" pitchFamily="18" charset="0"/>
              </a:rPr>
              <a:t>:</a:t>
            </a: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March	20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a:t>
            </a:r>
            <a:r>
              <a:rPr lang="en-US" altLang="zh-CN" sz="1100" strike="sngStrike" dirty="0" smtClean="0">
                <a:solidFill>
                  <a:schemeClr val="bg2"/>
                </a:solidFill>
                <a:cs typeface="Times New Roman" panose="02020603050405020304" pitchFamily="18" charset="0"/>
              </a:rPr>
              <a:t>ET</a:t>
            </a:r>
            <a:r>
              <a:rPr lang="en-US" altLang="zh-CN" sz="1100" dirty="0" smtClean="0">
                <a:solidFill>
                  <a:schemeClr val="bg2"/>
                </a:solidFill>
                <a:cs typeface="Times New Roman" panose="02020603050405020304" pitchFamily="18" charset="0"/>
              </a:rPr>
              <a:t> – Too close to March plenary</a:t>
            </a:r>
            <a:endParaRPr lang="en-US" altLang="zh-CN" sz="1100"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March 	21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March 	23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March	27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rgbClr val="00B050"/>
                </a:solidFill>
                <a:cs typeface="Times New Roman" panose="02020603050405020304" pitchFamily="18" charset="0"/>
              </a:rPr>
              <a:t>March 	28	(Tuesday),	10</a:t>
            </a:r>
            <a:r>
              <a:rPr lang="zh-CN" altLang="en-US" sz="1100" strike="sngStrike" dirty="0">
                <a:solidFill>
                  <a:srgbClr val="00B050"/>
                </a:solidFill>
                <a:cs typeface="Times New Roman" panose="02020603050405020304" pitchFamily="18" charset="0"/>
              </a:rPr>
              <a:t>：</a:t>
            </a:r>
            <a:r>
              <a:rPr lang="en-US" altLang="zh-CN" sz="1100" strike="sngStrike"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March 	30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a:solidFill>
                  <a:srgbClr val="FF0000"/>
                </a:solidFill>
                <a:cs typeface="Times New Roman" panose="02020603050405020304" pitchFamily="18" charset="0"/>
              </a:rPr>
              <a:t>--</a:t>
            </a:r>
            <a:r>
              <a:rPr lang="en-US" altLang="zh-CN" sz="1100" dirty="0" smtClean="0">
                <a:solidFill>
                  <a:srgbClr val="FF0000"/>
                </a:solidFill>
                <a:cs typeface="Times New Roman" panose="02020603050405020304" pitchFamily="18" charset="0"/>
              </a:rPr>
              <a:t>CAC</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4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smtClean="0">
                <a:solidFill>
                  <a:srgbClr val="00B050"/>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10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endParaRPr lang="en-US" altLang="zh-CN" sz="1100"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April 	11	(Tuesday),	10</a:t>
            </a:r>
            <a:r>
              <a:rPr lang="zh-CN" altLang="en-US" sz="1100" dirty="0" smtClean="0">
                <a:solidFill>
                  <a:srgbClr val="00B050"/>
                </a:solidFill>
                <a:cs typeface="Times New Roman" panose="02020603050405020304" pitchFamily="18" charset="0"/>
              </a:rPr>
              <a:t>：</a:t>
            </a:r>
            <a:r>
              <a:rPr lang="en-US" altLang="zh-CN" sz="1100" dirty="0" smtClean="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April </a:t>
            </a:r>
            <a:r>
              <a:rPr lang="en-US" altLang="zh-CN" sz="1100" dirty="0">
                <a:solidFill>
                  <a:srgbClr val="00B0F0"/>
                </a:solidFill>
                <a:cs typeface="Times New Roman" panose="02020603050405020304" pitchFamily="18" charset="0"/>
              </a:rPr>
              <a:t>	13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17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18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20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24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April </a:t>
            </a:r>
            <a:r>
              <a:rPr lang="en-US" altLang="zh-CN" sz="1100" dirty="0">
                <a:solidFill>
                  <a:srgbClr val="00B050"/>
                </a:solidFill>
                <a:cs typeface="Times New Roman" panose="02020603050405020304" pitchFamily="18" charset="0"/>
              </a:rPr>
              <a:t>	25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27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1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smtClean="0">
                <a:solidFill>
                  <a:srgbClr val="00B050"/>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4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8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r>
              <a:rPr lang="en-US" altLang="zh-CN" sz="1100" dirty="0">
                <a:solidFill>
                  <a:srgbClr val="FF0000"/>
                </a:solidFill>
                <a:cs typeface="Times New Roman" panose="02020603050405020304" pitchFamily="18" charset="0"/>
              </a:rPr>
              <a:t>--CAC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May </a:t>
            </a:r>
            <a:r>
              <a:rPr lang="en-US" altLang="zh-CN" sz="1100" dirty="0">
                <a:solidFill>
                  <a:srgbClr val="00B050"/>
                </a:solidFill>
                <a:cs typeface="Times New Roman" panose="02020603050405020304" pitchFamily="18" charset="0"/>
              </a:rPr>
              <a:t>	9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11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endParaRPr lang="en-US" altLang="zh-CN" sz="1200" b="1" dirty="0"/>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May Interim 2023 (May 14-19)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May 15    (Monday AM 2),		10:30-12:30 Orlando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0070C0"/>
                </a:solidFill>
                <a:cs typeface="Times New Roman" panose="02020603050405020304" pitchFamily="18" charset="0"/>
              </a:rPr>
              <a:t>May </a:t>
            </a:r>
            <a:r>
              <a:rPr lang="en-US" altLang="zh-CN" sz="1200" dirty="0">
                <a:solidFill>
                  <a:srgbClr val="0070C0"/>
                </a:solidFill>
                <a:cs typeface="Times New Roman" panose="02020603050405020304" pitchFamily="18" charset="0"/>
              </a:rPr>
              <a:t>15    (</a:t>
            </a:r>
            <a:r>
              <a:rPr lang="en-US" altLang="zh-CN" dirty="0">
                <a:solidFill>
                  <a:srgbClr val="0070C0"/>
                </a:solidFill>
                <a:cs typeface="Times New Roman" panose="02020603050405020304" pitchFamily="18" charset="0"/>
              </a:rPr>
              <a:t>Monday PM 2</a:t>
            </a:r>
            <a:r>
              <a:rPr lang="en-US" altLang="zh-CN" sz="1200" dirty="0" smtClean="0">
                <a:solidFill>
                  <a:srgbClr val="0070C0"/>
                </a:solidFill>
                <a:cs typeface="Times New Roman" panose="02020603050405020304" pitchFamily="18" charset="0"/>
              </a:rPr>
              <a:t>), </a:t>
            </a:r>
            <a:r>
              <a:rPr lang="en-US" altLang="zh-CN" sz="1200" dirty="0">
                <a:solidFill>
                  <a:srgbClr val="0070C0"/>
                </a:solidFill>
                <a:cs typeface="Times New Roman" panose="02020603050405020304" pitchFamily="18" charset="0"/>
              </a:rPr>
              <a:t>	 </a:t>
            </a:r>
            <a:r>
              <a:rPr lang="en-US" altLang="zh-CN" sz="1200" dirty="0" smtClean="0">
                <a:solidFill>
                  <a:srgbClr val="0070C0"/>
                </a:solidFill>
                <a:cs typeface="Times New Roman" panose="02020603050405020304" pitchFamily="18" charset="0"/>
              </a:rPr>
              <a:t>	16:00-18:00 </a:t>
            </a:r>
            <a:r>
              <a:rPr lang="en-US" altLang="zh-CN" sz="1200" dirty="0">
                <a:solidFill>
                  <a:srgbClr val="0070C0"/>
                </a:solidFill>
                <a:cs typeface="Times New Roman" panose="02020603050405020304" pitchFamily="18" charset="0"/>
              </a:rPr>
              <a:t>Orlando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16    (Tuesday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dirty="0">
                <a:solidFill>
                  <a:srgbClr val="00B050"/>
                </a:solidFill>
                <a:cs typeface="Times New Roman" panose="02020603050405020304" pitchFamily="18" charset="0"/>
              </a:rPr>
              <a:t>Orlando </a:t>
            </a:r>
            <a:r>
              <a:rPr lang="en-US" altLang="zh-CN" sz="1200" dirty="0">
                <a:solidFill>
                  <a:srgbClr val="00B05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17    (Wednesday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ea typeface="宋体" panose="02010600030101010101" pitchFamily="2" charset="-122"/>
              </a:rPr>
              <a:t>May </a:t>
            </a:r>
            <a:r>
              <a:rPr lang="en-US" altLang="zh-CN" dirty="0">
                <a:solidFill>
                  <a:srgbClr val="00B0F0"/>
                </a:solidFill>
                <a:ea typeface="宋体" panose="02010600030101010101" pitchFamily="2" charset="-122"/>
              </a:rPr>
              <a:t>17    (Wednesday AM 2),</a:t>
            </a:r>
            <a:r>
              <a:rPr lang="en-US" altLang="zh-CN" sz="1200" dirty="0">
                <a:solidFill>
                  <a:srgbClr val="00B0F0"/>
                </a:solidFill>
                <a:ea typeface="宋体" panose="02010600030101010101" pitchFamily="2" charset="-122"/>
              </a:rPr>
              <a:t>		</a:t>
            </a:r>
            <a:r>
              <a:rPr lang="en-US" altLang="zh-CN" sz="1200" dirty="0" smtClean="0">
                <a:solidFill>
                  <a:srgbClr val="00B0F0"/>
                </a:solidFill>
                <a:ea typeface="宋体" panose="02010600030101010101" pitchFamily="2" charset="-122"/>
              </a:rPr>
              <a:t>10:30-12:30 </a:t>
            </a:r>
            <a:r>
              <a:rPr lang="en-US" altLang="zh-CN" sz="1200" dirty="0">
                <a:solidFill>
                  <a:srgbClr val="00B0F0"/>
                </a:solidFill>
                <a:ea typeface="宋体" panose="02010600030101010101" pitchFamily="2" charset="-122"/>
              </a:rPr>
              <a:t>Orlando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18    (Thursday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cs typeface="Times New Roman" panose="02020603050405020304" pitchFamily="18" charset="0"/>
              </a:rPr>
              <a:t>May 18    (</a:t>
            </a:r>
            <a:r>
              <a:rPr lang="en-US" altLang="zh-CN" dirty="0">
                <a:solidFill>
                  <a:srgbClr val="00B0F0"/>
                </a:solidFill>
                <a:cs typeface="Times New Roman" panose="02020603050405020304" pitchFamily="18" charset="0"/>
              </a:rPr>
              <a:t>Thursday AM 2</a:t>
            </a:r>
            <a:r>
              <a:rPr lang="en-US" altLang="zh-CN" sz="1200" dirty="0">
                <a:solidFill>
                  <a:srgbClr val="00B0F0"/>
                </a:solidFill>
                <a:cs typeface="Times New Roman" panose="02020603050405020304" pitchFamily="18" charset="0"/>
              </a:rPr>
              <a:t>),		</a:t>
            </a:r>
            <a:r>
              <a:rPr lang="en-US" altLang="zh-CN" dirty="0" smtClean="0">
                <a:solidFill>
                  <a:srgbClr val="00B0F0"/>
                </a:solidFill>
                <a:ea typeface="宋体" panose="02010600030101010101" pitchFamily="2" charset="-122"/>
              </a:rPr>
              <a:t>10:30-12:30</a:t>
            </a:r>
            <a:r>
              <a:rPr lang="en-US" altLang="zh-CN" sz="1200" dirty="0" smtClean="0">
                <a:solidFill>
                  <a:srgbClr val="00B0F0"/>
                </a:solidFill>
                <a:cs typeface="Times New Roman" panose="02020603050405020304" pitchFamily="18" charset="0"/>
              </a:rPr>
              <a:t> </a:t>
            </a:r>
            <a:r>
              <a:rPr lang="en-US" altLang="zh-CN" sz="1200" dirty="0">
                <a:solidFill>
                  <a:srgbClr val="00B0F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(April 2023 – May 2023 CAC calls: </a:t>
            </a:r>
            <a:r>
              <a:rPr lang="en-US" altLang="zh-CN" sz="900" dirty="0">
                <a:solidFill>
                  <a:srgbClr val="0000FF"/>
                </a:solidFill>
                <a:cs typeface="Times New Roman" panose="02020603050405020304" pitchFamily="18" charset="0"/>
              </a:rPr>
              <a:t>April </a:t>
            </a:r>
            <a:r>
              <a:rPr lang="en-US" altLang="zh-CN" sz="900" dirty="0" smtClean="0">
                <a:solidFill>
                  <a:srgbClr val="0000FF"/>
                </a:solidFill>
                <a:cs typeface="Times New Roman" panose="02020603050405020304" pitchFamily="18" charset="0"/>
              </a:rPr>
              <a:t>3, </a:t>
            </a:r>
            <a:r>
              <a:rPr lang="en-US" altLang="zh-CN" sz="900" dirty="0">
                <a:solidFill>
                  <a:srgbClr val="0000FF"/>
                </a:solidFill>
                <a:cs typeface="Times New Roman" panose="02020603050405020304" pitchFamily="18" charset="0"/>
              </a:rPr>
              <a:t>and May </a:t>
            </a:r>
            <a:r>
              <a:rPr lang="en-US" altLang="zh-CN" sz="900" dirty="0" smtClean="0">
                <a:solidFill>
                  <a:srgbClr val="0000FF"/>
                </a:solidFill>
                <a:cs typeface="Times New Roman" panose="02020603050405020304" pitchFamily="18" charset="0"/>
              </a:rPr>
              <a:t>8,</a:t>
            </a:r>
            <a:r>
              <a:rPr lang="zh-CN" altLang="en-US" sz="900" dirty="0" smtClean="0">
                <a:solidFill>
                  <a:srgbClr val="0000FF"/>
                </a:solidFill>
                <a:cs typeface="Times New Roman" panose="02020603050405020304" pitchFamily="18" charset="0"/>
              </a:rPr>
              <a:t> </a:t>
            </a:r>
            <a:r>
              <a:rPr lang="en-US" altLang="zh-CN" sz="900" dirty="0">
                <a:solidFill>
                  <a:srgbClr val="0000FF"/>
                </a:solidFill>
                <a:cs typeface="Times New Roman" panose="02020603050405020304" pitchFamily="18" charset="0"/>
              </a:rPr>
              <a:t>14</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904615"/>
          <a:ext cx="5486400" cy="1505585"/>
        </p:xfrm>
        <a:graphic>
          <a:graphicData uri="http://schemas.openxmlformats.org/drawingml/2006/table">
            <a:tbl>
              <a:tblPr firstRow="1" firstCol="1" bandRow="1"/>
              <a:tblGrid>
                <a:gridCol w="609600">
                  <a:extLst>
                    <a:ext uri="{9D8B030D-6E8A-4147-A177-3AD203B41FA5}">
                      <a16:colId xmlns="" xmlns:a16="http://schemas.microsoft.com/office/drawing/2014/main" val="20000"/>
                    </a:ext>
                  </a:extLst>
                </a:gridCol>
                <a:gridCol w="762000">
                  <a:extLst>
                    <a:ext uri="{9D8B030D-6E8A-4147-A177-3AD203B41FA5}">
                      <a16:colId xmlns="" xmlns:a16="http://schemas.microsoft.com/office/drawing/2014/main" val="20001"/>
                    </a:ext>
                  </a:extLst>
                </a:gridCol>
                <a:gridCol w="762000">
                  <a:extLst>
                    <a:ext uri="{9D8B030D-6E8A-4147-A177-3AD203B41FA5}">
                      <a16:colId xmlns="" xmlns:a16="http://schemas.microsoft.com/office/drawing/2014/main" val="20002"/>
                    </a:ext>
                  </a:extLst>
                </a:gridCol>
                <a:gridCol w="914400">
                  <a:extLst>
                    <a:ext uri="{9D8B030D-6E8A-4147-A177-3AD203B41FA5}">
                      <a16:colId xmlns="" xmlns:a16="http://schemas.microsoft.com/office/drawing/2014/main" val="20003"/>
                    </a:ext>
                  </a:extLst>
                </a:gridCol>
                <a:gridCol w="762000">
                  <a:extLst>
                    <a:ext uri="{9D8B030D-6E8A-4147-A177-3AD203B41FA5}">
                      <a16:colId xmlns="" xmlns:a16="http://schemas.microsoft.com/office/drawing/2014/main" val="20004"/>
                    </a:ext>
                  </a:extLst>
                </a:gridCol>
                <a:gridCol w="838200">
                  <a:extLst>
                    <a:ext uri="{9D8B030D-6E8A-4147-A177-3AD203B41FA5}">
                      <a16:colId xmlns="" xmlns:a16="http://schemas.microsoft.com/office/drawing/2014/main" val="20005"/>
                    </a:ext>
                  </a:extLst>
                </a:gridCol>
                <a:gridCol w="838200">
                  <a:extLst>
                    <a:ext uri="{9D8B030D-6E8A-4147-A177-3AD203B41FA5}">
                      <a16:colId xmlns="" xmlns:a16="http://schemas.microsoft.com/office/drawing/2014/main" val="20006"/>
                    </a:ext>
                  </a:extLst>
                </a:gridCol>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Orlando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01:30-03:30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20:30-22:30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10:30-12:30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163013915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D1.0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D1.0 </a:t>
            </a:r>
            <a:r>
              <a:rPr lang="en-US" sz="2000" dirty="0"/>
              <a:t>(802.11bf </a:t>
            </a:r>
            <a:r>
              <a:rPr lang="en-US" sz="2000" dirty="0" smtClean="0"/>
              <a:t>LB272 comments</a:t>
            </a:r>
            <a:r>
              <a:rPr lang="en-US" sz="2000" dirty="0"/>
              <a:t>)</a:t>
            </a:r>
          </a:p>
          <a:p>
            <a:pPr lvl="1" algn="just">
              <a:spcBef>
                <a:spcPts val="0"/>
              </a:spcBef>
              <a:spcAft>
                <a:spcPts val="600"/>
              </a:spcAft>
              <a:buFont typeface="Arial" panose="020B0604020202020204" pitchFamily="34" charset="0"/>
              <a:buChar char="•"/>
            </a:pPr>
            <a:r>
              <a:rPr lang="en-US" altLang="zh-CN" sz="1600" dirty="0">
                <a:solidFill>
                  <a:srgbClr val="FF0000"/>
                </a:solidFill>
              </a:rPr>
              <a:t>1.77</a:t>
            </a:r>
            <a:r>
              <a:rPr lang="en-US" altLang="zh-CN" sz="1600" dirty="0"/>
              <a:t>% of all LB272 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smtClean="0">
                <a:solidFill>
                  <a:srgbClr val="FF0000"/>
                </a:solidFill>
              </a:rPr>
              <a:t>23/1302,</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7" name="Chart 6">
            <a:extLst>
              <a:ext uri="{FF2B5EF4-FFF2-40B4-BE49-F238E27FC236}">
                <a16:creationId xmlns:a16="http://schemas.microsoft.com/office/drawing/2014/main" xmlns="" id="{C0807CB6-20C1-45B5-8F67-26150D548148}"/>
              </a:ext>
            </a:extLst>
          </p:cNvPr>
          <p:cNvGraphicFramePr/>
          <p:nvPr>
            <p:extLst>
              <p:ext uri="{D42A27DB-BD31-4B8C-83A1-F6EECF244321}">
                <p14:modId xmlns:p14="http://schemas.microsoft.com/office/powerpoint/2010/main" val="721137904"/>
              </p:ext>
            </p:extLst>
          </p:nvPr>
        </p:nvGraphicFramePr>
        <p:xfrm>
          <a:off x="6705600" y="2895600"/>
          <a:ext cx="5029200" cy="3429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表格 2"/>
          <p:cNvGraphicFramePr>
            <a:graphicFrameLocks noGrp="1"/>
          </p:cNvGraphicFramePr>
          <p:nvPr>
            <p:extLst>
              <p:ext uri="{D42A27DB-BD31-4B8C-83A1-F6EECF244321}">
                <p14:modId xmlns:p14="http://schemas.microsoft.com/office/powerpoint/2010/main" val="1333236665"/>
              </p:ext>
            </p:extLst>
          </p:nvPr>
        </p:nvGraphicFramePr>
        <p:xfrm>
          <a:off x="457200" y="4084320"/>
          <a:ext cx="5181600" cy="2240280"/>
        </p:xfrm>
        <a:graphic>
          <a:graphicData uri="http://schemas.openxmlformats.org/drawingml/2006/table">
            <a:tbl>
              <a:tblPr firstRow="1" firstCol="1" bandRow="1">
                <a:tableStyleId>{616DA210-FB5B-4158-B5E0-FEB733F419BA}</a:tableStyleId>
              </a:tblPr>
              <a:tblGrid>
                <a:gridCol w="762000"/>
                <a:gridCol w="838200"/>
                <a:gridCol w="1214411"/>
                <a:gridCol w="919189"/>
                <a:gridCol w="838200"/>
                <a:gridCol w="609600"/>
              </a:tblGrid>
              <a:tr h="190500">
                <a:tc>
                  <a:txBody>
                    <a:bodyPr/>
                    <a:lstStyle/>
                    <a:p>
                      <a:endParaRPr lang="zh-CN" sz="1100" dirty="0">
                        <a:effectLst/>
                        <a:latin typeface="Times New Roman" panose="02020603050405020304" pitchFamily="18" charset="0"/>
                      </a:endParaRPr>
                    </a:p>
                  </a:txBody>
                  <a:tcPr marL="68580" marR="68580" marT="0" marB="0" anchor="b"/>
                </a:tc>
                <a:tc>
                  <a:txBody>
                    <a:bodyPr/>
                    <a:lstStyle/>
                    <a:p>
                      <a:pPr algn="l">
                        <a:spcAft>
                          <a:spcPts val="0"/>
                        </a:spcAft>
                      </a:pPr>
                      <a:r>
                        <a:rPr lang="en-US" sz="1100">
                          <a:effectLst/>
                        </a:rPr>
                        <a:t>Submitted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a:effectLst/>
                        </a:rPr>
                        <a:t>Ready for Motion</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a:effectLst/>
                        </a:rPr>
                        <a:t>Approved</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err="1">
                          <a:effectLst/>
                        </a:rPr>
                        <a:t>RfM+A</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err="1">
                          <a:effectLst/>
                        </a:rPr>
                        <a:t>PoC</a:t>
                      </a:r>
                      <a:endParaRPr lang="zh-CN" sz="1100" dirty="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Editorial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227</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148</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148</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Claudio</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OST</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292</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dirty="0">
                          <a:effectLst/>
                          <a:latin typeface="Calibri" panose="020F0502020204030204" pitchFamily="34" charset="0"/>
                          <a:ea typeface="宋体" panose="02010600030101010101" pitchFamily="2" charset="-122"/>
                        </a:rPr>
                        <a:t>9</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Chaoming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Instance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224</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Reporting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139</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3</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Chris</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SBP</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67</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MLME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82</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Naren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DMG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202</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12</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32</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Assaf</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Misc</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69</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Zinan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All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1302</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dirty="0">
                          <a:solidFill>
                            <a:srgbClr val="000000"/>
                          </a:solidFill>
                          <a:effectLst/>
                          <a:latin typeface="Calibri" panose="020F0502020204030204" pitchFamily="34" charset="0"/>
                          <a:ea typeface="宋体" panose="02010600030101010101" pitchFamily="2" charset="-122"/>
                        </a:rPr>
                        <a:t>175</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23</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198</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a:effectLst/>
                        <a:latin typeface="Times New Roman" panose="02020603050405020304" pitchFamily="18" charset="0"/>
                      </a:endParaRPr>
                    </a:p>
                  </a:txBody>
                  <a:tcPr marL="68580" marR="68580" marT="0" marB="0" anchor="b"/>
                </a:tc>
              </a:tr>
              <a:tr h="190500">
                <a:tc>
                  <a:txBody>
                    <a:bodyPr/>
                    <a:lstStyle/>
                    <a:p>
                      <a:endParaRPr lang="zh-CN" sz="1100" b="1" dirty="0">
                        <a:effectLst/>
                        <a:latin typeface="Times New Roman" panose="02020603050405020304" pitchFamily="18" charset="0"/>
                      </a:endParaRPr>
                    </a:p>
                  </a:txBody>
                  <a:tcPr marL="68580" marR="68580" marT="0" marB="0" anchor="b"/>
                </a:tc>
                <a:tc>
                  <a:txBody>
                    <a:bodyPr/>
                    <a:lstStyle/>
                    <a:p>
                      <a:endParaRPr lang="zh-CN" sz="1100" b="1" dirty="0">
                        <a:effectLst/>
                        <a:latin typeface="Times New Roman" panose="02020603050405020304" pitchFamily="18" charset="0"/>
                      </a:endParaRPr>
                    </a:p>
                  </a:txBody>
                  <a:tcPr marL="68580" marR="68580" marT="0" marB="0" anchor="b"/>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0.134408602</a:t>
                      </a:r>
                      <a:endParaRPr lang="zh-CN" sz="1100" b="1"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0.0176651</a:t>
                      </a:r>
                      <a:endParaRPr lang="zh-CN" sz="1100" b="1"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0.152074</a:t>
                      </a:r>
                      <a:endParaRPr lang="zh-CN" sz="1100" b="1"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b="1"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17789434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ext uri="{D42A27DB-BD31-4B8C-83A1-F6EECF244321}">
                <p14:modId xmlns:p14="http://schemas.microsoft.com/office/powerpoint/2010/main" val="2435377881"/>
              </p:ext>
            </p:extLst>
          </p:nvPr>
        </p:nvGraphicFramePr>
        <p:xfrm>
          <a:off x="2159268" y="685800"/>
          <a:ext cx="7873465" cy="5791200"/>
        </p:xfrm>
        <a:graphic>
          <a:graphicData uri="http://schemas.openxmlformats.org/drawingml/2006/table">
            <a:tbl>
              <a:tblPr firstRow="1" firstCol="1" bandRow="1">
                <a:tableStyleId>{616DA210-FB5B-4158-B5E0-FEB733F419BA}</a:tableStyleId>
              </a:tblPr>
              <a:tblGrid>
                <a:gridCol w="1089292"/>
                <a:gridCol w="917298"/>
                <a:gridCol w="1274022"/>
                <a:gridCol w="984183"/>
                <a:gridCol w="874830"/>
                <a:gridCol w="1337376"/>
                <a:gridCol w="1396464"/>
              </a:tblGrid>
              <a:tr h="140368">
                <a:tc>
                  <a:txBody>
                    <a:bodyPr/>
                    <a:lstStyle/>
                    <a:p>
                      <a:endParaRPr lang="zh-CN" sz="1000" dirty="0">
                        <a:effectLst/>
                        <a:latin typeface="Times New Roman" panose="02020603050405020304" pitchFamily="18" charset="0"/>
                      </a:endParaRPr>
                    </a:p>
                  </a:txBody>
                  <a:tcPr marL="36522" marR="36522" marT="0" marB="0" anchor="b"/>
                </a:tc>
                <a:tc>
                  <a:txBody>
                    <a:bodyPr/>
                    <a:lstStyle/>
                    <a:p>
                      <a:pPr algn="ctr">
                        <a:spcAft>
                          <a:spcPts val="0"/>
                        </a:spcAft>
                      </a:pPr>
                      <a:r>
                        <a:rPr lang="en-US" sz="1000" dirty="0">
                          <a:effectLst/>
                        </a:rPr>
                        <a:t>Assigned</a:t>
                      </a:r>
                      <a:endParaRPr lang="zh-CN" sz="1000" dirty="0">
                        <a:effectLst/>
                        <a:latin typeface="Calibri" panose="020F0502020204030204" pitchFamily="34" charset="0"/>
                        <a:ea typeface="宋体" panose="02010600030101010101" pitchFamily="2" charset="-122"/>
                      </a:endParaRPr>
                    </a:p>
                  </a:txBody>
                  <a:tcPr marL="36522" marR="36522" marT="0" marB="0" anchor="b"/>
                </a:tc>
                <a:tc>
                  <a:txBody>
                    <a:bodyPr/>
                    <a:lstStyle/>
                    <a:p>
                      <a:pPr algn="ctr">
                        <a:spcAft>
                          <a:spcPts val="0"/>
                        </a:spcAft>
                      </a:pPr>
                      <a:r>
                        <a:rPr lang="en-US" sz="1000" dirty="0">
                          <a:effectLst/>
                        </a:rPr>
                        <a:t>Ready for Motion</a:t>
                      </a:r>
                      <a:endParaRPr lang="zh-CN" sz="1000" dirty="0">
                        <a:effectLst/>
                        <a:latin typeface="Calibri" panose="020F0502020204030204" pitchFamily="34" charset="0"/>
                        <a:ea typeface="宋体" panose="02010600030101010101" pitchFamily="2" charset="-122"/>
                      </a:endParaRPr>
                    </a:p>
                  </a:txBody>
                  <a:tcPr marL="36522" marR="36522" marT="0" marB="0" anchor="b"/>
                </a:tc>
                <a:tc>
                  <a:txBody>
                    <a:bodyPr/>
                    <a:lstStyle/>
                    <a:p>
                      <a:pPr algn="ctr">
                        <a:spcAft>
                          <a:spcPts val="0"/>
                        </a:spcAft>
                      </a:pPr>
                      <a:r>
                        <a:rPr lang="en-US" sz="1000" dirty="0">
                          <a:effectLst/>
                        </a:rPr>
                        <a:t>Approved</a:t>
                      </a:r>
                      <a:endParaRPr lang="zh-CN" sz="1000" dirty="0">
                        <a:effectLst/>
                        <a:latin typeface="Calibri" panose="020F0502020204030204" pitchFamily="34" charset="0"/>
                        <a:ea typeface="宋体" panose="02010600030101010101" pitchFamily="2" charset="-122"/>
                      </a:endParaRPr>
                    </a:p>
                  </a:txBody>
                  <a:tcPr marL="36522" marR="36522" marT="0" marB="0" anchor="b"/>
                </a:tc>
                <a:tc>
                  <a:txBody>
                    <a:bodyPr/>
                    <a:lstStyle/>
                    <a:p>
                      <a:pPr algn="ctr">
                        <a:spcAft>
                          <a:spcPts val="0"/>
                        </a:spcAft>
                      </a:pPr>
                      <a:r>
                        <a:rPr lang="en-US" sz="1000" dirty="0" err="1">
                          <a:solidFill>
                            <a:srgbClr val="FF3300"/>
                          </a:solidFill>
                          <a:effectLst/>
                        </a:rPr>
                        <a:t>RfM+A</a:t>
                      </a:r>
                      <a:endParaRPr lang="zh-CN" sz="1000" dirty="0">
                        <a:solidFill>
                          <a:srgbClr val="FF3300"/>
                        </a:solidFill>
                        <a:effectLst/>
                        <a:latin typeface="Calibri" panose="020F0502020204030204" pitchFamily="34" charset="0"/>
                        <a:ea typeface="宋体" panose="02010600030101010101" pitchFamily="2" charset="-122"/>
                      </a:endParaRPr>
                    </a:p>
                  </a:txBody>
                  <a:tcPr marL="36522" marR="36522" marT="0" marB="0" anchor="b"/>
                </a:tc>
                <a:tc>
                  <a:txBody>
                    <a:bodyPr/>
                    <a:lstStyle/>
                    <a:p>
                      <a:pPr algn="ctr">
                        <a:spcAft>
                          <a:spcPts val="0"/>
                        </a:spcAft>
                      </a:pPr>
                      <a:r>
                        <a:rPr lang="en-US" sz="1000" b="1" dirty="0">
                          <a:solidFill>
                            <a:srgbClr val="0000FF"/>
                          </a:solidFill>
                          <a:effectLst/>
                          <a:latin typeface="Calibri" panose="020F0502020204030204" pitchFamily="34" charset="0"/>
                          <a:ea typeface="宋体" panose="02010600030101010101" pitchFamily="2" charset="-122"/>
                        </a:rPr>
                        <a:t>Before/at May interim</a:t>
                      </a:r>
                      <a:endParaRPr lang="zh-CN" sz="1000"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b="1" dirty="0">
                          <a:solidFill>
                            <a:srgbClr val="0000FF"/>
                          </a:solidFill>
                          <a:effectLst/>
                          <a:latin typeface="Calibri" panose="020F0502020204030204" pitchFamily="34" charset="0"/>
                          <a:ea typeface="宋体" panose="02010600030101010101" pitchFamily="2" charset="-122"/>
                        </a:rPr>
                        <a:t>Before/at July plenary</a:t>
                      </a:r>
                      <a:endParaRPr lang="zh-CN" sz="100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dirty="0" err="1">
                          <a:effectLst/>
                          <a:latin typeface="Calibri" panose="020F0502020204030204" pitchFamily="34" charset="0"/>
                          <a:ea typeface="宋体" panose="02010600030101010101" pitchFamily="2" charset="-122"/>
                        </a:rPr>
                        <a:t>Alecs</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smtClean="0">
                          <a:solidFill>
                            <a:srgbClr val="0000FF"/>
                          </a:solidFill>
                          <a:effectLst/>
                          <a:latin typeface="Calibri" panose="020F0502020204030204" pitchFamily="34" charset="0"/>
                          <a:ea typeface="宋体" panose="02010600030101010101" pitchFamily="2" charset="-122"/>
                        </a:rPr>
                        <a:t>25 </a:t>
                      </a:r>
                      <a:r>
                        <a:rPr lang="en-US" sz="1000" strike="sngStrike" dirty="0" smtClean="0">
                          <a:solidFill>
                            <a:srgbClr val="0000FF"/>
                          </a:solidFill>
                          <a:effectLst/>
                          <a:latin typeface="Calibri" panose="020F0502020204030204" pitchFamily="34" charset="0"/>
                          <a:ea typeface="宋体" panose="02010600030101010101" pitchFamily="2" charset="-122"/>
                        </a:rPr>
                        <a:t>13</a:t>
                      </a:r>
                      <a:endParaRPr lang="zh-CN" sz="1000" strike="sngStrike"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dirty="0">
                          <a:solidFill>
                            <a:srgbClr val="000000"/>
                          </a:solidFill>
                          <a:effectLst/>
                          <a:latin typeface="Calibri" panose="020F0502020204030204" pitchFamily="34" charset="0"/>
                          <a:ea typeface="宋体" panose="02010600030101010101" pitchFamily="2" charset="-122"/>
                        </a:rPr>
                        <a:t>Ali</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solidFill>
                            <a:srgbClr val="000000"/>
                          </a:solidFill>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solidFill>
                            <a:srgbClr val="000000"/>
                          </a:solidFill>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9</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a:solidFill>
                            <a:schemeClr val="tx1"/>
                          </a:solidFill>
                          <a:effectLst/>
                          <a:latin typeface="Calibri" panose="020F0502020204030204" pitchFamily="34" charset="0"/>
                          <a:ea typeface="宋体" panose="02010600030101010101" pitchFamily="2" charset="-122"/>
                        </a:rPr>
                        <a:t>0</a:t>
                      </a:r>
                      <a:endParaRPr lang="zh-CN" sz="100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Anirud</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smtClean="0">
                          <a:solidFill>
                            <a:srgbClr val="0000FF"/>
                          </a:solidFill>
                          <a:effectLst/>
                          <a:latin typeface="Calibri" panose="020F0502020204030204" pitchFamily="34" charset="0"/>
                          <a:ea typeface="宋体" panose="02010600030101010101" pitchFamily="2" charset="-122"/>
                        </a:rPr>
                        <a:t>21 </a:t>
                      </a:r>
                      <a:r>
                        <a:rPr lang="en-US" sz="1000" strike="sngStrike" dirty="0" smtClean="0">
                          <a:solidFill>
                            <a:srgbClr val="0000FF"/>
                          </a:solidFill>
                          <a:effectLst/>
                          <a:latin typeface="Calibri" panose="020F0502020204030204" pitchFamily="34" charset="0"/>
                          <a:ea typeface="宋体" panose="02010600030101010101" pitchFamily="2" charset="-122"/>
                        </a:rPr>
                        <a:t>19</a:t>
                      </a:r>
                      <a:endParaRPr lang="zh-CN" sz="1000" strike="sngStrike"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Assaf</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smtClean="0">
                          <a:solidFill>
                            <a:srgbClr val="0000FF"/>
                          </a:solidFill>
                          <a:effectLst/>
                          <a:latin typeface="Calibri" panose="020F0502020204030204" pitchFamily="34" charset="0"/>
                          <a:ea typeface="宋体" panose="02010600030101010101" pitchFamily="2" charset="-122"/>
                        </a:rPr>
                        <a:t>82? </a:t>
                      </a:r>
                      <a:r>
                        <a:rPr lang="en-US" sz="1000" strike="sngStrike" dirty="0" smtClean="0">
                          <a:solidFill>
                            <a:srgbClr val="0000FF"/>
                          </a:solidFill>
                          <a:effectLst/>
                          <a:latin typeface="Calibri" panose="020F0502020204030204" pitchFamily="34" charset="0"/>
                          <a:ea typeface="宋体" panose="02010600030101010101" pitchFamily="2" charset="-122"/>
                        </a:rPr>
                        <a:t>60</a:t>
                      </a:r>
                      <a:endParaRPr lang="zh-CN" sz="1000" strike="sngStrike"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rgbClr val="0000FF"/>
                          </a:solidFill>
                          <a:effectLst/>
                          <a:latin typeface="Calibri" panose="020F0502020204030204" pitchFamily="34" charset="0"/>
                          <a:ea typeface="宋体" panose="02010600030101010101" pitchFamily="2" charset="-122"/>
                        </a:rPr>
                        <a:t>20</a:t>
                      </a:r>
                      <a:endParaRPr lang="zh-CN" sz="100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dirty="0">
                          <a:effectLst/>
                          <a:latin typeface="Calibri" panose="020F0502020204030204" pitchFamily="34" charset="0"/>
                          <a:ea typeface="宋体" panose="02010600030101010101" pitchFamily="2" charset="-122"/>
                        </a:rPr>
                        <a:t>Atsushi</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a:solidFill>
                            <a:schemeClr val="tx1"/>
                          </a:solidFill>
                          <a:effectLst/>
                          <a:latin typeface="Calibri" panose="020F0502020204030204" pitchFamily="34" charset="0"/>
                          <a:ea typeface="宋体" panose="02010600030101010101" pitchFamily="2" charset="-122"/>
                        </a:rPr>
                        <a:t>7</a:t>
                      </a:r>
                      <a:endParaRPr lang="zh-CN" sz="100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dirty="0">
                          <a:effectLst/>
                          <a:latin typeface="Calibri" panose="020F0502020204030204" pitchFamily="34" charset="0"/>
                          <a:ea typeface="宋体" panose="02010600030101010101" pitchFamily="2" charset="-122"/>
                        </a:rPr>
                        <a:t>Chaoming</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45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44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44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smtClean="0">
                          <a:solidFill>
                            <a:srgbClr val="0000FF"/>
                          </a:solidFill>
                          <a:effectLst/>
                          <a:latin typeface="Calibri" panose="020F0502020204030204" pitchFamily="34" charset="0"/>
                          <a:ea typeface="宋体" panose="02010600030101010101" pitchFamily="2" charset="-122"/>
                        </a:rPr>
                        <a:t>45? </a:t>
                      </a:r>
                      <a:r>
                        <a:rPr lang="en-US" sz="1000" strike="sngStrike" dirty="0" smtClean="0">
                          <a:solidFill>
                            <a:srgbClr val="0000FF"/>
                          </a:solidFill>
                          <a:effectLst/>
                          <a:latin typeface="Calibri" panose="020F0502020204030204" pitchFamily="34" charset="0"/>
                          <a:ea typeface="宋体" panose="02010600030101010101" pitchFamily="2" charset="-122"/>
                        </a:rPr>
                        <a:t>32</a:t>
                      </a:r>
                      <a:endParaRPr lang="zh-CN" sz="1000" strike="sngStrike"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rgbClr val="0000FF"/>
                          </a:solidFill>
                          <a:effectLst/>
                          <a:latin typeface="Calibri" panose="020F0502020204030204" pitchFamily="34" charset="0"/>
                          <a:ea typeface="宋体" panose="02010600030101010101" pitchFamily="2" charset="-122"/>
                        </a:rPr>
                        <a:t>0</a:t>
                      </a:r>
                      <a:endParaRPr lang="zh-CN" sz="100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Cheng</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105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78</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27</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Chris</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19</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9</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Claudio (E)</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227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173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173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smtClean="0">
                          <a:solidFill>
                            <a:srgbClr val="0000FF"/>
                          </a:solidFill>
                          <a:effectLst/>
                          <a:latin typeface="Calibri" panose="020F0502020204030204" pitchFamily="34" charset="0"/>
                          <a:ea typeface="宋体" panose="02010600030101010101" pitchFamily="2" charset="-122"/>
                        </a:rPr>
                        <a:t>208? </a:t>
                      </a:r>
                      <a:r>
                        <a:rPr lang="en-US" sz="1000" strike="sngStrike" dirty="0" smtClean="0">
                          <a:solidFill>
                            <a:srgbClr val="0000FF"/>
                          </a:solidFill>
                          <a:effectLst/>
                          <a:latin typeface="Calibri" panose="020F0502020204030204" pitchFamily="34" charset="0"/>
                          <a:ea typeface="宋体" panose="02010600030101010101" pitchFamily="2" charset="-122"/>
                        </a:rPr>
                        <a:t>60</a:t>
                      </a:r>
                      <a:endParaRPr lang="zh-CN" sz="1000" strike="sngStrike"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rgbClr val="0000FF"/>
                          </a:solidFill>
                          <a:effectLst/>
                          <a:latin typeface="Calibri" panose="020F0502020204030204" pitchFamily="34" charset="0"/>
                          <a:ea typeface="宋体" panose="02010600030101010101" pitchFamily="2" charset="-122"/>
                        </a:rPr>
                        <a:t>19</a:t>
                      </a:r>
                      <a:endParaRPr lang="zh-CN" sz="100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Claudio (T)</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4</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Dibakar</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74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54</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20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Dongguk</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21</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Dong </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46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46</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Junghoon</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35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35</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Josh</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5</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Mahmoud</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83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41</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42</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Mengshi</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31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15</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16</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Naren</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48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29</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19</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Ning </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12</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dirty="0">
                          <a:effectLst/>
                          <a:latin typeface="Calibri" panose="020F0502020204030204" pitchFamily="34" charset="0"/>
                          <a:ea typeface="宋体" panose="02010600030101010101" pitchFamily="2" charset="-122"/>
                        </a:rPr>
                        <a:t>Osama</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8</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26</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Pei </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47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47</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Perry</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50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20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30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Rojan</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smtClean="0">
                          <a:solidFill>
                            <a:srgbClr val="0000FF"/>
                          </a:solidFill>
                          <a:effectLst/>
                          <a:latin typeface="Calibri" panose="020F0502020204030204" pitchFamily="34" charset="0"/>
                          <a:ea typeface="宋体" panose="02010600030101010101" pitchFamily="2" charset="-122"/>
                        </a:rPr>
                        <a:t>26 </a:t>
                      </a:r>
                      <a:r>
                        <a:rPr lang="en-US" sz="1000" strike="sngStrike" dirty="0" smtClean="0">
                          <a:solidFill>
                            <a:srgbClr val="0000FF"/>
                          </a:solidFill>
                          <a:effectLst/>
                          <a:latin typeface="Calibri" panose="020F0502020204030204" pitchFamily="34" charset="0"/>
                          <a:ea typeface="宋体" panose="02010600030101010101" pitchFamily="2" charset="-122"/>
                        </a:rPr>
                        <a:t>23</a:t>
                      </a:r>
                      <a:endParaRPr lang="zh-CN" sz="1000" strike="sngStrike"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Rui Du</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38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19</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19</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Rui Yang</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20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Stephen S.</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800" dirty="0">
                        <a:solidFill>
                          <a:schemeClr val="tx1"/>
                        </a:solidFill>
                        <a:effectLst/>
                        <a:latin typeface="Times New Roman" panose="02020603050405020304" pitchFamily="18" charset="0"/>
                      </a:endParaRPr>
                    </a:p>
                  </a:txBody>
                  <a:tcPr marL="68580" marR="68580" marT="0" marB="0" anchor="b"/>
                </a:tc>
                <a:tc>
                  <a:txBody>
                    <a:bodyPr/>
                    <a:lstStyle/>
                    <a:p>
                      <a:endParaRPr lang="zh-CN" sz="800" dirty="0">
                        <a:solidFill>
                          <a:schemeClr val="tx1"/>
                        </a:solidFill>
                        <a:effectLst/>
                        <a:latin typeface="Times New Roman" panose="02020603050405020304" pitchFamily="18" charset="0"/>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Xiandong</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a:solidFill>
                            <a:schemeClr val="tx1"/>
                          </a:solidFill>
                          <a:effectLst/>
                          <a:latin typeface="Calibri" panose="020F0502020204030204" pitchFamily="34" charset="0"/>
                          <a:ea typeface="宋体" panose="02010600030101010101" pitchFamily="2" charset="-122"/>
                        </a:rPr>
                        <a:t>15</a:t>
                      </a:r>
                      <a:endParaRPr lang="zh-CN" sz="100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Yan</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8</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Yiyan</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2</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2</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Zhanjing</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5</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Zhuqing</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2</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Zinan</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12</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MLME TT</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82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75</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7</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MIB</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7</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1000">
                        <a:effectLst/>
                        <a:latin typeface="Times New Roman" panose="02020603050405020304" pitchFamily="18" charset="0"/>
                      </a:endParaRPr>
                    </a:p>
                  </a:txBody>
                  <a:tcPr marL="68580" marR="68580" marT="0" marB="0" anchor="b"/>
                </a:tc>
                <a:tc>
                  <a:txBody>
                    <a:bodyPr/>
                    <a:lstStyle/>
                    <a:p>
                      <a:endParaRPr lang="zh-CN" sz="800">
                        <a:effectLst/>
                        <a:latin typeface="Times New Roman" panose="02020603050405020304" pitchFamily="18" charset="0"/>
                      </a:endParaRPr>
                    </a:p>
                  </a:txBody>
                  <a:tcPr marL="68580" marR="68580" marT="0" marB="0" anchor="b"/>
                </a:tc>
                <a:tc>
                  <a:txBody>
                    <a:bodyPr/>
                    <a:lstStyle/>
                    <a:p>
                      <a:endParaRPr lang="zh-CN" sz="800">
                        <a:effectLst/>
                        <a:latin typeface="Times New Roman" panose="02020603050405020304" pitchFamily="18" charset="0"/>
                      </a:endParaRPr>
                    </a:p>
                  </a:txBody>
                  <a:tcPr marL="68580" marR="68580" marT="0" marB="0" anchor="b"/>
                </a:tc>
                <a:tc>
                  <a:txBody>
                    <a:bodyPr/>
                    <a:lstStyle/>
                    <a:p>
                      <a:endParaRPr lang="zh-CN" sz="800">
                        <a:effectLst/>
                        <a:latin typeface="Times New Roman" panose="02020603050405020304" pitchFamily="18" charset="0"/>
                      </a:endParaRPr>
                    </a:p>
                  </a:txBody>
                  <a:tcPr marL="68580" marR="68580" marT="0" marB="0" anchor="b"/>
                </a:tc>
                <a:tc>
                  <a:txBody>
                    <a:bodyPr/>
                    <a:lstStyle/>
                    <a:p>
                      <a:endParaRPr lang="zh-CN" sz="800">
                        <a:effectLst/>
                        <a:latin typeface="Times New Roman" panose="02020603050405020304" pitchFamily="18" charset="0"/>
                      </a:endParaRPr>
                    </a:p>
                  </a:txBody>
                  <a:tcPr marL="68580" marR="68580" marT="0" marB="0" anchor="b"/>
                </a:tc>
                <a:tc>
                  <a:txBody>
                    <a:bodyPr/>
                    <a:lstStyle/>
                    <a:p>
                      <a:endParaRPr lang="zh-CN" sz="800">
                        <a:solidFill>
                          <a:schemeClr val="tx1"/>
                        </a:solidFill>
                        <a:effectLst/>
                        <a:latin typeface="Times New Roman" panose="02020603050405020304" pitchFamily="18" charset="0"/>
                      </a:endParaRPr>
                    </a:p>
                  </a:txBody>
                  <a:tcPr marL="68580" marR="68580" marT="0" marB="0" anchor="b"/>
                </a:tc>
                <a:tc>
                  <a:txBody>
                    <a:bodyPr/>
                    <a:lstStyle/>
                    <a:p>
                      <a:endParaRPr lang="zh-CN" sz="800" dirty="0">
                        <a:solidFill>
                          <a:schemeClr val="tx1"/>
                        </a:solidFill>
                        <a:effectLst/>
                        <a:latin typeface="Times New Roman" panose="02020603050405020304" pitchFamily="18" charset="0"/>
                      </a:endParaRPr>
                    </a:p>
                  </a:txBody>
                  <a:tcPr marL="68580" marR="68580" marT="0" marB="0" anchor="b"/>
                </a:tc>
              </a:tr>
              <a:tr h="140368">
                <a:tc>
                  <a:txBody>
                    <a:bodyPr/>
                    <a:lstStyle/>
                    <a:p>
                      <a:pPr>
                        <a:spcAft>
                          <a:spcPts val="0"/>
                        </a:spcAft>
                      </a:pPr>
                      <a:r>
                        <a:rPr lang="en-US" sz="1000" b="1">
                          <a:effectLst/>
                          <a:latin typeface="Calibri" panose="020F0502020204030204" pitchFamily="34" charset="0"/>
                          <a:ea typeface="宋体" panose="02010600030101010101" pitchFamily="2" charset="-122"/>
                        </a:rPr>
                        <a:t>All</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1302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242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265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strike="noStrike" dirty="0" smtClean="0">
                          <a:solidFill>
                            <a:srgbClr val="0000FF"/>
                          </a:solidFill>
                          <a:effectLst/>
                          <a:latin typeface="Calibri" panose="020F0502020204030204" pitchFamily="34" charset="0"/>
                          <a:ea typeface="宋体" panose="02010600030101010101" pitchFamily="2" charset="-122"/>
                        </a:rPr>
                        <a:t>961?</a:t>
                      </a:r>
                      <a:r>
                        <a:rPr lang="en-US" sz="1000" strike="noStrike" baseline="0" dirty="0" smtClean="0">
                          <a:solidFill>
                            <a:srgbClr val="0000FF"/>
                          </a:solidFill>
                          <a:effectLst/>
                          <a:latin typeface="Calibri" panose="020F0502020204030204" pitchFamily="34" charset="0"/>
                          <a:ea typeface="宋体" panose="02010600030101010101" pitchFamily="2" charset="-122"/>
                        </a:rPr>
                        <a:t> </a:t>
                      </a:r>
                      <a:r>
                        <a:rPr lang="en-US" sz="1000" strike="sngStrike" dirty="0" smtClean="0">
                          <a:solidFill>
                            <a:srgbClr val="0000FF"/>
                          </a:solidFill>
                          <a:effectLst/>
                          <a:latin typeface="Calibri" panose="020F0502020204030204" pitchFamily="34" charset="0"/>
                          <a:ea typeface="宋体" panose="02010600030101010101" pitchFamily="2" charset="-122"/>
                        </a:rPr>
                        <a:t>761</a:t>
                      </a:r>
                      <a:endParaRPr lang="zh-CN" sz="1000" strike="sngStrike"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smtClean="0">
                          <a:solidFill>
                            <a:srgbClr val="0000FF"/>
                          </a:solidFill>
                          <a:effectLst/>
                          <a:latin typeface="Calibri" panose="020F0502020204030204" pitchFamily="34" charset="0"/>
                          <a:ea typeface="宋体" panose="02010600030101010101" pitchFamily="2" charset="-122"/>
                        </a:rPr>
                        <a:t>317</a:t>
                      </a:r>
                      <a:endParaRPr lang="zh-CN" sz="100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1000">
                        <a:effectLst/>
                        <a:latin typeface="Times New Roman" panose="02020603050405020304" pitchFamily="18" charset="0"/>
                      </a:endParaRPr>
                    </a:p>
                  </a:txBody>
                  <a:tcPr marL="68580" marR="68580" marT="0" marB="0" anchor="b"/>
                </a:tc>
                <a:tc>
                  <a:txBody>
                    <a:bodyPr/>
                    <a:lstStyle/>
                    <a:p>
                      <a:endParaRPr lang="zh-CN" sz="800">
                        <a:effectLst/>
                        <a:latin typeface="Times New Roman" panose="02020603050405020304" pitchFamily="18" charset="0"/>
                      </a:endParaRPr>
                    </a:p>
                  </a:txBody>
                  <a:tcPr marL="68580" marR="68580" marT="0" marB="0" anchor="b"/>
                </a:tc>
                <a:tc>
                  <a:txBody>
                    <a:bodyPr/>
                    <a:lstStyle/>
                    <a:p>
                      <a:pPr algn="r">
                        <a:spcAft>
                          <a:spcPts val="0"/>
                        </a:spcAft>
                      </a:pPr>
                      <a:r>
                        <a:rPr lang="en-US" sz="1000" b="1">
                          <a:solidFill>
                            <a:srgbClr val="FF0000"/>
                          </a:solidFill>
                          <a:effectLst/>
                          <a:latin typeface="Calibri" panose="020F0502020204030204" pitchFamily="34" charset="0"/>
                          <a:ea typeface="宋体" panose="02010600030101010101" pitchFamily="2" charset="-122"/>
                        </a:rPr>
                        <a:t>0.185867896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b="1">
                          <a:solidFill>
                            <a:srgbClr val="FF0000"/>
                          </a:solidFill>
                          <a:effectLst/>
                          <a:latin typeface="Calibri" panose="020F0502020204030204" pitchFamily="34" charset="0"/>
                          <a:ea typeface="宋体" panose="02010600030101010101" pitchFamily="2" charset="-122"/>
                        </a:rPr>
                        <a:t>0.0176651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b="1">
                          <a:solidFill>
                            <a:srgbClr val="FF0000"/>
                          </a:solidFill>
                          <a:effectLst/>
                          <a:latin typeface="Calibri" panose="020F0502020204030204" pitchFamily="34" charset="0"/>
                          <a:ea typeface="宋体" panose="02010600030101010101" pitchFamily="2" charset="-122"/>
                        </a:rPr>
                        <a:t>0.203533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800">
                        <a:effectLst/>
                        <a:latin typeface="Times New Roman" panose="02020603050405020304" pitchFamily="18" charset="0"/>
                      </a:endParaRPr>
                    </a:p>
                  </a:txBody>
                  <a:tcPr marL="68580" marR="68580" marT="0" marB="0" anchor="b"/>
                </a:tc>
                <a:tc>
                  <a:txBody>
                    <a:bodyPr/>
                    <a:lstStyle/>
                    <a:p>
                      <a:endParaRPr lang="zh-CN" sz="800"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19173735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Ad-hoc meeting (July)</a:t>
            </a:r>
            <a:endParaRPr lang="en-US" altLang="en-US" sz="3200" dirty="0">
              <a:solidFill>
                <a:schemeClr val="tx2"/>
              </a:solidFill>
            </a:endParaRPr>
          </a:p>
        </p:txBody>
      </p:sp>
      <p:sp>
        <p:nvSpPr>
          <p:cNvPr id="9" name="Rectangle 3"/>
          <p:cNvSpPr txBox="1">
            <a:spLocks noChangeArrowheads="1"/>
          </p:cNvSpPr>
          <p:nvPr/>
        </p:nvSpPr>
        <p:spPr bwMode="auto">
          <a:xfrm>
            <a:off x="457200" y="1069759"/>
            <a:ext cx="11658600" cy="5254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Location</a:t>
            </a:r>
            <a:endParaRPr lang="en-US" altLang="zh-CN" sz="2400" b="1" dirty="0" smtClean="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smtClean="0"/>
              <a:t>Ericsson Office: Lund, Sweden</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Meeting room: </a:t>
            </a:r>
            <a:r>
              <a:rPr lang="en-US" altLang="zh-CN" dirty="0" smtClean="0"/>
              <a:t>18 seats, or </a:t>
            </a:r>
            <a:r>
              <a:rPr lang="en-US" altLang="zh-CN" dirty="0" smtClean="0"/>
              <a:t>45 seats</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Traffic: Flying in to Copenhagen airport, then 40 minutes by train to Lund</a:t>
            </a:r>
          </a:p>
          <a:p>
            <a:pPr marL="981075" lvl="3" indent="-285750" algn="just">
              <a:spcBef>
                <a:spcPct val="0"/>
              </a:spcBef>
              <a:spcAft>
                <a:spcPts val="300"/>
              </a:spcAft>
              <a:buClr>
                <a:srgbClr val="000000"/>
              </a:buClr>
              <a:buFont typeface="Arial" panose="020B0604020202020204" pitchFamily="34" charset="0"/>
              <a:buChar char="•"/>
              <a:defRPr/>
            </a:pPr>
            <a:r>
              <a:rPr lang="en-US" altLang="zh-CN" smtClean="0"/>
              <a:t>Hotel: </a:t>
            </a:r>
            <a:endParaRPr lang="en-US" altLang="zh-CN" dirty="0" smtClean="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dirty="0"/>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a:t>C</a:t>
            </a:r>
            <a:r>
              <a:rPr lang="en-US" altLang="zh-CN" sz="2400" dirty="0" smtClean="0"/>
              <a:t>ost</a:t>
            </a:r>
            <a:endParaRPr lang="en-US" altLang="zh-CN" sz="2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a:t>Ericsson </a:t>
            </a:r>
            <a:r>
              <a:rPr lang="en-US" altLang="zh-CN" sz="1800" dirty="0"/>
              <a:t>(Leif</a:t>
            </a:r>
            <a:r>
              <a:rPr lang="en-US" altLang="zh-CN" sz="1800" dirty="0" smtClean="0"/>
              <a:t>) will cover?</a:t>
            </a:r>
            <a:endParaRPr lang="en-US" altLang="zh-CN" sz="1800"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2000" dirty="0">
              <a:cs typeface="Times New Roman" panose="02020603050405020304" pitchFamily="18" charset="0"/>
            </a:endParaRPr>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Date</a:t>
            </a:r>
            <a:endParaRPr lang="en-US" altLang="zh-CN" sz="2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a:t>2 days</a:t>
            </a:r>
            <a:r>
              <a:rPr lang="en-US" altLang="zh-CN" sz="1800" dirty="0"/>
              <a:t>? Thursday-Friday</a:t>
            </a:r>
            <a:r>
              <a:rPr lang="en-US" altLang="zh-CN" sz="1800" dirty="0"/>
              <a:t>? </a:t>
            </a:r>
            <a:r>
              <a:rPr lang="en-US" altLang="zh-CN" sz="1800" dirty="0"/>
              <a:t>-- July </a:t>
            </a:r>
            <a:r>
              <a:rPr lang="en-US" altLang="zh-CN" sz="1800" dirty="0"/>
              <a:t>6, </a:t>
            </a:r>
            <a:r>
              <a:rPr lang="en-US" altLang="zh-CN" sz="1800" dirty="0"/>
              <a:t>7</a:t>
            </a:r>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a:t>3 days? </a:t>
            </a:r>
            <a:r>
              <a:rPr lang="en-US" altLang="zh-CN" sz="1800" dirty="0"/>
              <a:t>Thursday- Saturday? </a:t>
            </a:r>
            <a:r>
              <a:rPr lang="en-US" altLang="zh-CN" sz="1800" dirty="0" smtClean="0"/>
              <a:t>-- </a:t>
            </a:r>
            <a:r>
              <a:rPr lang="en-US" altLang="zh-CN" sz="1800" dirty="0"/>
              <a:t>July </a:t>
            </a:r>
            <a:r>
              <a:rPr lang="en-US" altLang="zh-CN" sz="1800" dirty="0"/>
              <a:t>6, 7, 8</a:t>
            </a:r>
            <a:endParaRPr lang="en-US" altLang="zh-CN" sz="1800"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dirty="0" smtClean="0"/>
          </a:p>
          <a:p>
            <a:pPr marL="361950" lvl="1" indent="-361950" algn="just">
              <a:spcBef>
                <a:spcPct val="0"/>
              </a:spcBef>
              <a:spcAft>
                <a:spcPts val="300"/>
              </a:spcAft>
              <a:buClr>
                <a:srgbClr val="000000"/>
              </a:buClr>
              <a:buFont typeface="Arial" panose="020B0604020202020204" pitchFamily="34" charset="0"/>
              <a:buChar char="•"/>
              <a:defRPr/>
            </a:pPr>
            <a:r>
              <a:rPr lang="en-US" altLang="zh-CN" dirty="0" smtClean="0"/>
              <a:t>Note:</a:t>
            </a:r>
            <a:endParaRPr lang="en-US" altLang="zh-CN"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smtClean="0"/>
              <a:t>Mix-mode meeting</a:t>
            </a:r>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smtClean="0"/>
              <a:t>If decided to add an Ad-hoc </a:t>
            </a:r>
            <a:r>
              <a:rPr lang="en-US" altLang="zh-CN" sz="1400" dirty="0"/>
              <a:t>meeting, you will need location, date, time and </a:t>
            </a:r>
            <a:r>
              <a:rPr lang="en-US" altLang="zh-CN" sz="1400" dirty="0">
                <a:solidFill>
                  <a:srgbClr val="0000FF"/>
                </a:solidFill>
              </a:rPr>
              <a:t>run a motion in the </a:t>
            </a:r>
            <a:r>
              <a:rPr lang="en-US" altLang="zh-CN" sz="1400" dirty="0" smtClean="0">
                <a:solidFill>
                  <a:srgbClr val="0000FF"/>
                </a:solidFill>
              </a:rPr>
              <a:t>May meeting</a:t>
            </a:r>
            <a:r>
              <a:rPr lang="en-US" altLang="zh-CN" sz="1400" dirty="0"/>
              <a:t>. </a:t>
            </a:r>
            <a:r>
              <a:rPr lang="en-US" altLang="zh-CN" sz="1400" dirty="0" smtClean="0"/>
              <a:t>(Reference: </a:t>
            </a:r>
            <a:r>
              <a:rPr lang="en-US" altLang="zh-CN" sz="1400" dirty="0" err="1" smtClean="0"/>
              <a:t>TGme</a:t>
            </a:r>
            <a:r>
              <a:rPr lang="en-US" altLang="zh-CN" sz="1400" dirty="0" smtClean="0"/>
              <a:t> 11-22/1627</a:t>
            </a:r>
            <a:r>
              <a:rPr lang="en-US" altLang="zh-CN" sz="1400" dirty="0"/>
              <a:t>, slide </a:t>
            </a:r>
            <a:r>
              <a:rPr lang="en-US" altLang="zh-CN" sz="1400" dirty="0" smtClean="0"/>
              <a:t>7).</a:t>
            </a:r>
            <a:endParaRPr lang="en-US" altLang="zh-CN" sz="1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a:t>Also, the meeting needs to be </a:t>
            </a:r>
            <a:r>
              <a:rPr lang="en-US" altLang="zh-CN" sz="1400" dirty="0">
                <a:solidFill>
                  <a:srgbClr val="0000FF"/>
                </a:solidFill>
              </a:rPr>
              <a:t>announced 30 days in advance </a:t>
            </a:r>
            <a:r>
              <a:rPr lang="en-US" altLang="zh-CN" sz="1400" dirty="0"/>
              <a:t>on the 802.11 reflector</a:t>
            </a:r>
            <a:r>
              <a:rPr lang="en-US" altLang="zh-CN" sz="1400" dirty="0" smtClean="0"/>
              <a:t>.</a:t>
            </a:r>
            <a:endParaRPr lang="en-US" altLang="zh-CN" sz="1600" dirty="0"/>
          </a:p>
        </p:txBody>
      </p:sp>
    </p:spTree>
    <p:extLst>
      <p:ext uri="{BB962C8B-B14F-4D97-AF65-F5344CB8AC3E}">
        <p14:creationId xmlns:p14="http://schemas.microsoft.com/office/powerpoint/2010/main" val="439857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SP: July </a:t>
            </a:r>
            <a:r>
              <a:rPr lang="en-US" altLang="zh-CN" sz="3200" dirty="0" smtClean="0"/>
              <a:t>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smtClean="0"/>
              <a:t>If we have an </a:t>
            </a:r>
            <a:r>
              <a:rPr lang="en-US" altLang="zh-CN" sz="1800" b="1" kern="0" dirty="0" smtClean="0">
                <a:solidFill>
                  <a:srgbClr val="0000FF"/>
                </a:solidFill>
              </a:rPr>
              <a:t>2 or 3 </a:t>
            </a:r>
            <a:r>
              <a:rPr lang="en-US" altLang="zh-CN" sz="1800" b="1" kern="0" dirty="0" smtClean="0"/>
              <a:t>days ad-hoc </a:t>
            </a:r>
            <a:r>
              <a:rPr lang="en-US" altLang="zh-CN" sz="1800" b="1" kern="0" dirty="0"/>
              <a:t>meeting on </a:t>
            </a:r>
            <a:r>
              <a:rPr lang="en-US" altLang="zh-CN" sz="1800" b="1" kern="0" dirty="0" smtClean="0"/>
              <a:t>during </a:t>
            </a:r>
            <a:r>
              <a:rPr lang="en-US" altLang="zh-CN" sz="1800" b="1" kern="0" dirty="0" smtClean="0">
                <a:solidFill>
                  <a:srgbClr val="0000FF"/>
                </a:solidFill>
              </a:rPr>
              <a:t>July 6, 7, 8</a:t>
            </a:r>
            <a:r>
              <a:rPr lang="en-US" altLang="zh-CN" sz="1800" b="1" kern="0" dirty="0" smtClean="0"/>
              <a:t>, </a:t>
            </a:r>
            <a:r>
              <a:rPr lang="en-US" altLang="zh-CN" sz="1800" b="1" kern="0" dirty="0" smtClean="0"/>
              <a:t>2023, </a:t>
            </a:r>
            <a:r>
              <a:rPr lang="en-US" altLang="zh-CN" sz="1800" b="1" kern="0" dirty="0" smtClean="0">
                <a:solidFill>
                  <a:srgbClr val="0000FF"/>
                </a:solidFill>
              </a:rPr>
              <a:t>in the </a:t>
            </a:r>
            <a:r>
              <a:rPr lang="en-US" altLang="zh-CN" sz="1800" b="1" kern="0" dirty="0">
                <a:solidFill>
                  <a:srgbClr val="0000FF"/>
                </a:solidFill>
              </a:rPr>
              <a:t>Ericsson </a:t>
            </a:r>
            <a:r>
              <a:rPr lang="en-US" altLang="zh-CN" sz="1800" b="1" kern="0" dirty="0" smtClean="0">
                <a:solidFill>
                  <a:srgbClr val="0000FF"/>
                </a:solidFill>
              </a:rPr>
              <a:t>Office, </a:t>
            </a:r>
            <a:r>
              <a:rPr lang="en-US" altLang="zh-CN" sz="1800" b="1" kern="0" dirty="0">
                <a:solidFill>
                  <a:srgbClr val="0000FF"/>
                </a:solidFill>
              </a:rPr>
              <a:t>Lund, </a:t>
            </a:r>
            <a:r>
              <a:rPr lang="en-US" altLang="zh-CN" sz="1800" b="1" kern="0" dirty="0" smtClean="0">
                <a:solidFill>
                  <a:srgbClr val="0000FF"/>
                </a:solidFill>
              </a:rPr>
              <a:t>Sweden</a:t>
            </a:r>
            <a:r>
              <a:rPr lang="en-US" altLang="zh-CN" sz="1800" b="1" kern="0" dirty="0" smtClean="0">
                <a:solidFill>
                  <a:srgbClr val="0000FF"/>
                </a:solidFill>
              </a:rPr>
              <a:t>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a:t>
            </a:r>
            <a:r>
              <a:rPr lang="en-US" altLang="zh-CN" sz="1800" b="1" kern="0" dirty="0" smtClean="0"/>
              <a:t>submissions, please choose:</a:t>
            </a:r>
          </a:p>
          <a:p>
            <a:pPr lvl="1" algn="just">
              <a:buFont typeface="Arial" panose="020B0604020202020204" pitchFamily="34" charset="0"/>
              <a:buChar char="–"/>
              <a:defRPr/>
            </a:pPr>
            <a:r>
              <a:rPr lang="en-US" altLang="zh-CN" dirty="0">
                <a:latin typeface="Times New Roman" panose="02020603050405020304" pitchFamily="18" charset="0"/>
                <a:cs typeface="+mn-cs"/>
              </a:rPr>
              <a:t>Attend in </a:t>
            </a:r>
            <a:r>
              <a:rPr lang="en-US" altLang="zh-CN" dirty="0" smtClean="0">
                <a:latin typeface="Times New Roman" panose="02020603050405020304" pitchFamily="18" charset="0"/>
                <a:cs typeface="+mn-cs"/>
              </a:rPr>
              <a:t>person </a:t>
            </a:r>
            <a:r>
              <a:rPr lang="en-US" altLang="zh-CN" dirty="0" smtClean="0">
                <a:latin typeface="Times New Roman" panose="02020603050405020304" pitchFamily="18" charset="0"/>
                <a:cs typeface="+mn-cs"/>
              </a:rPr>
              <a:t> --</a:t>
            </a:r>
            <a:endParaRPr lang="en-US" altLang="zh-CN" dirty="0" smtClean="0">
              <a:latin typeface="Times New Roman" panose="02020603050405020304" pitchFamily="18" charset="0"/>
              <a:cs typeface="+mn-cs"/>
            </a:endParaRPr>
          </a:p>
          <a:p>
            <a:pPr lvl="1" algn="just">
              <a:buFont typeface="Arial" panose="020B0604020202020204" pitchFamily="34" charset="0"/>
              <a:buChar char="–"/>
              <a:defRPr/>
            </a:pPr>
            <a:r>
              <a:rPr lang="en-US" altLang="zh-CN" dirty="0" smtClean="0">
                <a:latin typeface="Times New Roman" panose="02020603050405020304" pitchFamily="18" charset="0"/>
                <a:cs typeface="+mn-cs"/>
              </a:rPr>
              <a:t>Attend </a:t>
            </a:r>
            <a:r>
              <a:rPr lang="en-US" altLang="zh-CN" dirty="0" smtClean="0">
                <a:latin typeface="Times New Roman" panose="02020603050405020304" pitchFamily="18" charset="0"/>
                <a:cs typeface="+mn-cs"/>
              </a:rPr>
              <a:t>online  --</a:t>
            </a:r>
            <a:endParaRPr lang="en-US" altLang="zh-CN" dirty="0" smtClean="0">
              <a:latin typeface="Times New Roman" panose="02020603050405020304" pitchFamily="18" charset="0"/>
              <a:cs typeface="+mn-cs"/>
            </a:endParaRPr>
          </a:p>
          <a:p>
            <a:pPr lvl="1" algn="just">
              <a:buFont typeface="Arial" panose="020B0604020202020204" pitchFamily="34" charset="0"/>
              <a:buChar char="–"/>
              <a:defRPr/>
            </a:pPr>
            <a:r>
              <a:rPr lang="en-US" altLang="zh-CN" dirty="0" smtClean="0">
                <a:latin typeface="Times New Roman" panose="02020603050405020304" pitchFamily="18" charset="0"/>
                <a:cs typeface="+mn-cs"/>
              </a:rPr>
              <a:t>Do </a:t>
            </a:r>
            <a:r>
              <a:rPr lang="en-US" altLang="zh-CN" dirty="0">
                <a:latin typeface="Times New Roman" panose="02020603050405020304" pitchFamily="18" charset="0"/>
                <a:cs typeface="+mn-cs"/>
              </a:rPr>
              <a:t>not support Ad-hoc </a:t>
            </a:r>
            <a:r>
              <a:rPr lang="en-US" altLang="zh-CN" dirty="0" smtClean="0">
                <a:latin typeface="Times New Roman" panose="02020603050405020304" pitchFamily="18" charset="0"/>
                <a:cs typeface="+mn-cs"/>
              </a:rPr>
              <a:t>meeting  </a:t>
            </a:r>
            <a:r>
              <a:rPr lang="en-US" altLang="zh-CN" dirty="0" smtClean="0">
                <a:latin typeface="Times New Roman" panose="02020603050405020304" pitchFamily="18" charset="0"/>
                <a:cs typeface="+mn-cs"/>
              </a:rPr>
              <a:t>--</a:t>
            </a:r>
            <a:endParaRPr lang="en-US" altLang="zh-CN" dirty="0">
              <a:latin typeface="Times New Roman" panose="02020603050405020304" pitchFamily="18" charset="0"/>
              <a:cs typeface="+mn-cs"/>
            </a:endParaRPr>
          </a:p>
          <a:p>
            <a:pPr lvl="1" algn="just">
              <a:buFont typeface="Arial" panose="020B0604020202020204" pitchFamily="34" charset="0"/>
              <a:buChar char="–"/>
              <a:defRPr/>
            </a:pPr>
            <a:r>
              <a:rPr lang="en-US" altLang="zh-CN" dirty="0" smtClean="0">
                <a:latin typeface="Times New Roman" panose="02020603050405020304" pitchFamily="18" charset="0"/>
                <a:cs typeface="+mn-cs"/>
              </a:rPr>
              <a:t>Abstain  </a:t>
            </a:r>
            <a:r>
              <a:rPr lang="en-US" altLang="zh-CN" dirty="0" smtClean="0">
                <a:latin typeface="Times New Roman" panose="02020603050405020304" pitchFamily="18" charset="0"/>
                <a:cs typeface="+mn-cs"/>
              </a:rPr>
              <a:t>--</a:t>
            </a:r>
            <a:endParaRPr lang="en-US" altLang="zh-CN" sz="1050" b="1" kern="0" dirty="0"/>
          </a:p>
        </p:txBody>
      </p:sp>
    </p:spTree>
    <p:extLst>
      <p:ext uri="{BB962C8B-B14F-4D97-AF65-F5344CB8AC3E}">
        <p14:creationId xmlns:p14="http://schemas.microsoft.com/office/powerpoint/2010/main" val="156134816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Motion: </a:t>
            </a:r>
            <a:r>
              <a:rPr lang="en-US" altLang="zh-CN" sz="3200" dirty="0"/>
              <a:t>July Ad-hoc </a:t>
            </a:r>
            <a:r>
              <a:rPr lang="en-US" altLang="zh-CN" sz="3200" dirty="0" smtClean="0"/>
              <a:t>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smtClean="0"/>
              <a:t>TGbf</a:t>
            </a:r>
            <a:r>
              <a:rPr lang="en-US" altLang="zh-CN" sz="1800" b="1" kern="0" dirty="0" smtClean="0"/>
              <a:t> </a:t>
            </a:r>
            <a:r>
              <a:rPr lang="en-US" altLang="zh-CN" sz="1800" b="1" kern="0" dirty="0"/>
              <a:t>ad-hoc meeting on </a:t>
            </a:r>
            <a:r>
              <a:rPr lang="en-US" altLang="zh-CN" sz="1800" b="1" kern="0" dirty="0">
                <a:solidFill>
                  <a:srgbClr val="0000FF"/>
                </a:solidFill>
              </a:rPr>
              <a:t>July 6, 7, 8</a:t>
            </a:r>
            <a:r>
              <a:rPr lang="en-US" altLang="zh-CN" sz="1800" b="1" kern="0" dirty="0"/>
              <a:t>, 2023, </a:t>
            </a:r>
            <a:r>
              <a:rPr lang="en-US" altLang="zh-CN" sz="1800" b="1" kern="0" dirty="0">
                <a:solidFill>
                  <a:srgbClr val="0000FF"/>
                </a:solidFill>
              </a:rPr>
              <a:t>in the Ericsson Office, Lund, 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dirty="0" smtClean="0"/>
              <a:t>	</a:t>
            </a:r>
            <a:r>
              <a:rPr lang="en-US" altLang="zh-CN" sz="1800" b="1" kern="0" dirty="0" smtClean="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dirty="0" smtClean="0"/>
              <a:t>Mix-mode </a:t>
            </a:r>
            <a:r>
              <a:rPr lang="en-US" altLang="zh-CN" dirty="0"/>
              <a:t>meeting</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0504992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teleconference calls on </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cs typeface="Times New Roman" panose="02020603050405020304" pitchFamily="18" charset="0"/>
              </a:rPr>
              <a:t>April 	6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April </a:t>
            </a:r>
            <a:r>
              <a:rPr lang="en-US" altLang="zh-CN" dirty="0">
                <a:solidFill>
                  <a:srgbClr val="00B050"/>
                </a:solidFill>
                <a:cs typeface="Times New Roman" panose="02020603050405020304" pitchFamily="18" charset="0"/>
              </a:rPr>
              <a:t>	11	(Tuesday),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April 	13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April </a:t>
            </a:r>
            <a:r>
              <a:rPr lang="en-US" altLang="zh-CN" dirty="0">
                <a:solidFill>
                  <a:srgbClr val="00B050"/>
                </a:solidFill>
                <a:cs typeface="Times New Roman" panose="02020603050405020304" pitchFamily="18" charset="0"/>
              </a:rPr>
              <a:t>	18	(Tuesday),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April 	20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April 	24	(Monday),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endParaRPr lang="en-US" altLang="zh-CN"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April 	25	(Tuesday),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144753</TotalTime>
  <Words>3371</Words>
  <Application>Microsoft Office PowerPoint</Application>
  <PresentationFormat>宽屏</PresentationFormat>
  <Paragraphs>1002</Paragraphs>
  <Slides>29</Slides>
  <Notes>29</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29</vt:i4>
      </vt:variant>
    </vt:vector>
  </HeadingPairs>
  <TitlesOfParts>
    <vt:vector size="40"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April teleconference 2023</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D1.0 CR Status</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5751</cp:revision>
  <cp:lastPrinted>2014-11-04T15:04:57Z</cp:lastPrinted>
  <dcterms:created xsi:type="dcterms:W3CDTF">2007-04-17T18:10:23Z</dcterms:created>
  <dcterms:modified xsi:type="dcterms:W3CDTF">2023-04-14T01:47:54Z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(3)C8lUkQZ/u0ystLxVAkr4N+MDZnzr2Y21QQf7f5m5R++1WrlqPTvxYX9e38XMc8Z9CNsupkre
CsnfN1SjQjI/bYrLkyZ8uOcnEsmAMw3jOS3xN062WF2ip32XpVBTTcLAarZCHD9LYvAaA5J3
oe1WtcaYrbaymG1Y7oNsQgb+O/dqgK1sCYipnLSwLkuhtj/oJZH+1/n/DaXO0VQChOPyByhs
VSnl81F00t7X2VxdJd</vt:lpwstr>
  </property>
  <property fmtid="{D5CDD505-2E9C-101B-9397-08002B2CF9AE}" pid="27" name="_2015_ms_pID_7253431">
    <vt:lpwstr>gR3QaUc9UXx0qCYzqta9aQ/zehVOtLXPXeJO5xs6pE6zSycel/HVgK
dcqDk7AVef3rVzJ0MissqO0WYRbYtH4nive8PSr0kmcqECaxBScPP19o9AlCsNE8xkk9ytJq
S0o3BZAb/MlevEn81kmyPiHqf5zsuxj7Bi2VKuGi8xM8qNPunKQGg4/VVB1CPh83ITpIki//
2kvlkQ/1HkoIRteWtqBUwk1mMo5d/toaPyk/</vt:lpwstr>
  </property>
  <property fmtid="{D5CDD505-2E9C-101B-9397-08002B2CF9AE}" pid="28" name="_2015_ms_pID_7253432">
    <vt:lpwstr>Yw==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1678066362</vt:lpwstr>
  </property>
</Properties>
</file>