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19"/>
  </p:notesMasterIdLst>
  <p:handoutMasterIdLst>
    <p:handoutMasterId r:id="rId20"/>
  </p:handoutMasterIdLst>
  <p:sldIdLst>
    <p:sldId id="403" r:id="rId5"/>
    <p:sldId id="404" r:id="rId6"/>
    <p:sldId id="406" r:id="rId7"/>
    <p:sldId id="407" r:id="rId8"/>
    <p:sldId id="408" r:id="rId9"/>
    <p:sldId id="405" r:id="rId10"/>
    <p:sldId id="415" r:id="rId11"/>
    <p:sldId id="409" r:id="rId12"/>
    <p:sldId id="416" r:id="rId13"/>
    <p:sldId id="420" r:id="rId14"/>
    <p:sldId id="417" r:id="rId15"/>
    <p:sldId id="424" r:id="rId16"/>
    <p:sldId id="418" r:id="rId17"/>
    <p:sldId id="410"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37"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B98D2C-2928-4827-A921-8003FCB3755D}" v="47" dt="2023-05-18T03:02:21.1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29" autoAdjust="0"/>
    <p:restoredTop sz="96357" autoAdjust="0"/>
  </p:normalViewPr>
  <p:slideViewPr>
    <p:cSldViewPr>
      <p:cViewPr>
        <p:scale>
          <a:sx n="78" d="100"/>
          <a:sy n="78" d="100"/>
        </p:scale>
        <p:origin x="898"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3" d="100"/>
          <a:sy n="83" d="100"/>
        </p:scale>
        <p:origin x="391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8/10/relationships/authors" Target="authors.xml"/></Relationships>
</file>

<file path=ppt/charts/_rels/chart1.xml.rels><?xml version="1.0" encoding="UTF-8" standalone="yes"?>
<Relationships xmlns="http://schemas.openxmlformats.org/package/2006/relationships"><Relationship Id="rId3" Type="http://schemas.openxmlformats.org/officeDocument/2006/relationships/oleObject" Target="https://interdigital-my.sharepoint.com/personal/zinan_lin_interdigital_com/Documents/Documents/Work/2021/NDP%20TBPPDU%20Duration%20Calculation.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interdigital-my.sharepoint.com/personal/zinan_lin_interdigital_com/Documents/Documents/Work/2021/NDP%20TBPPDU%20Duration%20Calculation.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sz="1400" dirty="0"/>
              <a:t>Number of Compressed Beamforming Feedback Bits </a:t>
            </a:r>
            <a:r>
              <a:rPr lang="en-US" sz="1400" b="1" i="0" u="none" strike="noStrike" baseline="0" dirty="0">
                <a:effectLst/>
              </a:rPr>
              <a:t>for 20 MHz </a:t>
            </a:r>
            <a:r>
              <a:rPr lang="en-US" sz="1400" dirty="0"/>
              <a:t>SU-MIMO Reports, Ng = 4</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tx>
            <c:v>8 Tx Antennas</c:v>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'Number of feedback bits '!$C$1:$F$1</c:f>
              <c:numCache>
                <c:formatCode>General</c:formatCode>
                <c:ptCount val="4"/>
                <c:pt idx="0">
                  <c:v>1</c:v>
                </c:pt>
                <c:pt idx="1">
                  <c:v>2</c:v>
                </c:pt>
                <c:pt idx="2">
                  <c:v>3</c:v>
                </c:pt>
                <c:pt idx="3">
                  <c:v>4</c:v>
                </c:pt>
              </c:numCache>
            </c:numRef>
          </c:cat>
          <c:val>
            <c:numRef>
              <c:f>'Number of feedback bits '!$C$22:$F$22</c:f>
              <c:numCache>
                <c:formatCode>General</c:formatCode>
                <c:ptCount val="4"/>
                <c:pt idx="0">
                  <c:v>3920</c:v>
                </c:pt>
                <c:pt idx="1">
                  <c:v>7280</c:v>
                </c:pt>
                <c:pt idx="2">
                  <c:v>10080</c:v>
                </c:pt>
                <c:pt idx="3">
                  <c:v>12320</c:v>
                </c:pt>
              </c:numCache>
            </c:numRef>
          </c:val>
          <c:extLst>
            <c:ext xmlns:c16="http://schemas.microsoft.com/office/drawing/2014/chart" uri="{C3380CC4-5D6E-409C-BE32-E72D297353CC}">
              <c16:uniqueId val="{00000000-292C-4EFA-AE6B-5BBC1ED32317}"/>
            </c:ext>
          </c:extLst>
        </c:ser>
        <c:ser>
          <c:idx val="1"/>
          <c:order val="1"/>
          <c:tx>
            <c:v>16 Tx Antennas</c:v>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'Number of feedback bits '!$C$1:$F$1</c:f>
              <c:numCache>
                <c:formatCode>General</c:formatCode>
                <c:ptCount val="4"/>
                <c:pt idx="0">
                  <c:v>1</c:v>
                </c:pt>
                <c:pt idx="1">
                  <c:v>2</c:v>
                </c:pt>
                <c:pt idx="2">
                  <c:v>3</c:v>
                </c:pt>
                <c:pt idx="3">
                  <c:v>4</c:v>
                </c:pt>
              </c:numCache>
            </c:numRef>
          </c:cat>
          <c:val>
            <c:numRef>
              <c:f>'Number of feedback bits '!$C$25:$F$25</c:f>
              <c:numCache>
                <c:formatCode>General</c:formatCode>
                <c:ptCount val="4"/>
                <c:pt idx="0">
                  <c:v>8400</c:v>
                </c:pt>
                <c:pt idx="1">
                  <c:v>16240</c:v>
                </c:pt>
                <c:pt idx="2">
                  <c:v>23520</c:v>
                </c:pt>
                <c:pt idx="3">
                  <c:v>30240</c:v>
                </c:pt>
              </c:numCache>
            </c:numRef>
          </c:val>
          <c:extLst>
            <c:ext xmlns:c16="http://schemas.microsoft.com/office/drawing/2014/chart" uri="{C3380CC4-5D6E-409C-BE32-E72D297353CC}">
              <c16:uniqueId val="{00000001-292C-4EFA-AE6B-5BBC1ED32317}"/>
            </c:ext>
          </c:extLst>
        </c:ser>
        <c:dLbls>
          <c:dLblPos val="inEnd"/>
          <c:showLegendKey val="0"/>
          <c:showVal val="1"/>
          <c:showCatName val="0"/>
          <c:showSerName val="0"/>
          <c:showPercent val="0"/>
          <c:showBubbleSize val="0"/>
        </c:dLbls>
        <c:gapWidth val="65"/>
        <c:axId val="950812896"/>
        <c:axId val="950813552"/>
      </c:barChart>
      <c:catAx>
        <c:axId val="950812896"/>
        <c:scaling>
          <c:orientation val="minMax"/>
        </c:scaling>
        <c:delete val="0"/>
        <c:axPos val="b"/>
        <c:title>
          <c:tx>
            <c:rich>
              <a:bodyPr rot="0" spcFirstLastPara="1" vertOverflow="ellipsis" vert="horz" wrap="square" anchor="ctr" anchorCtr="1"/>
              <a:lstStyle/>
              <a:p>
                <a:pPr>
                  <a:defRPr sz="900" b="1" i="0" u="none" strike="noStrike" kern="1200" baseline="0">
                    <a:solidFill>
                      <a:schemeClr val="dk1">
                        <a:lumMod val="75000"/>
                        <a:lumOff val="25000"/>
                      </a:schemeClr>
                    </a:solidFill>
                    <a:latin typeface="+mn-lt"/>
                    <a:ea typeface="+mn-ea"/>
                    <a:cs typeface="+mn-cs"/>
                  </a:defRPr>
                </a:pPr>
                <a:r>
                  <a:rPr lang="en-US"/>
                  <a:t>Nc</a:t>
                </a:r>
              </a:p>
            </c:rich>
          </c:tx>
          <c:overlay val="0"/>
          <c:spPr>
            <a:noFill/>
            <a:ln>
              <a:noFill/>
            </a:ln>
            <a:effectLst/>
          </c:spPr>
          <c:txPr>
            <a:bodyPr rot="0" spcFirstLastPara="1" vertOverflow="ellipsis" vert="horz" wrap="square" anchor="ctr" anchorCtr="1"/>
            <a:lstStyle/>
            <a:p>
              <a:pPr>
                <a:defRPr sz="900" b="1" i="0" u="none" strike="noStrike" kern="1200" baseline="0">
                  <a:solidFill>
                    <a:schemeClr val="dk1">
                      <a:lumMod val="75000"/>
                      <a:lumOff val="25000"/>
                    </a:schemeClr>
                  </a:solidFill>
                  <a:latin typeface="+mn-lt"/>
                  <a:ea typeface="+mn-ea"/>
                  <a:cs typeface="+mn-cs"/>
                </a:defRPr>
              </a:pPr>
              <a:endParaRPr lang="en-US"/>
            </a:p>
          </c:txPr>
        </c:title>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950813552"/>
        <c:crosses val="autoZero"/>
        <c:auto val="1"/>
        <c:lblAlgn val="ctr"/>
        <c:lblOffset val="100"/>
        <c:noMultiLvlLbl val="0"/>
      </c:catAx>
      <c:valAx>
        <c:axId val="95081355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title>
          <c:tx>
            <c:rich>
              <a:bodyPr rot="-5400000" spcFirstLastPara="1" vertOverflow="ellipsis" vert="horz" wrap="square" anchor="ctr" anchorCtr="1"/>
              <a:lstStyle/>
              <a:p>
                <a:pPr>
                  <a:defRPr sz="900" b="1" i="0" u="none" strike="noStrike" kern="1200" baseline="0">
                    <a:solidFill>
                      <a:schemeClr val="dk1">
                        <a:lumMod val="75000"/>
                        <a:lumOff val="25000"/>
                      </a:schemeClr>
                    </a:solidFill>
                    <a:latin typeface="+mn-lt"/>
                    <a:ea typeface="+mn-ea"/>
                    <a:cs typeface="+mn-cs"/>
                  </a:defRPr>
                </a:pPr>
                <a:r>
                  <a:rPr lang="en-US"/>
                  <a:t># of Bits</a:t>
                </a:r>
              </a:p>
            </c:rich>
          </c:tx>
          <c:overlay val="0"/>
          <c:spPr>
            <a:noFill/>
            <a:ln>
              <a:noFill/>
            </a:ln>
            <a:effectLst/>
          </c:spPr>
          <c:txPr>
            <a:bodyPr rot="-5400000" spcFirstLastPara="1" vertOverflow="ellipsis" vert="horz" wrap="square" anchor="ctr" anchorCtr="1"/>
            <a:lstStyle/>
            <a:p>
              <a:pPr>
                <a:defRPr sz="900" b="1" i="0" u="none" strike="noStrike" kern="1200" baseline="0">
                  <a:solidFill>
                    <a:schemeClr val="dk1">
                      <a:lumMod val="75000"/>
                      <a:lumOff val="25000"/>
                    </a:schemeClr>
                  </a:solidFill>
                  <a:latin typeface="+mn-lt"/>
                  <a:ea typeface="+mn-ea"/>
                  <a:cs typeface="+mn-cs"/>
                </a:defRPr>
              </a:pPr>
              <a:endParaRPr lang="en-US"/>
            </a:p>
          </c:txPr>
        </c:title>
        <c:numFmt formatCode="General" sourceLinked="1"/>
        <c:majorTickMark val="none"/>
        <c:minorTickMark val="none"/>
        <c:tickLblPos val="nextTo"/>
        <c:crossAx val="950812896"/>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sz="1400" dirty="0"/>
              <a:t>Number of Compressed Beamforming Feedback Bits for </a:t>
            </a:r>
            <a:r>
              <a:rPr lang="en-US" sz="1400" b="1" i="0" u="none" strike="noStrike" baseline="0" dirty="0">
                <a:effectLst/>
              </a:rPr>
              <a:t>20 MHz</a:t>
            </a:r>
            <a:r>
              <a:rPr lang="en-US" sz="1800" b="1" i="0" u="none" strike="noStrike" baseline="0" dirty="0">
                <a:effectLst/>
              </a:rPr>
              <a:t> </a:t>
            </a:r>
            <a:r>
              <a:rPr lang="en-US" sz="1400" dirty="0"/>
              <a:t>MU-MIMO Reports, Ng = 4</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tx>
            <c:v>8 Tx Antennas</c:v>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'Number of feedback bits '!$C$1:$F$1</c:f>
              <c:numCache>
                <c:formatCode>General</c:formatCode>
                <c:ptCount val="4"/>
                <c:pt idx="0">
                  <c:v>1</c:v>
                </c:pt>
                <c:pt idx="1">
                  <c:v>2</c:v>
                </c:pt>
                <c:pt idx="2">
                  <c:v>3</c:v>
                </c:pt>
                <c:pt idx="3">
                  <c:v>4</c:v>
                </c:pt>
              </c:numCache>
            </c:numRef>
          </c:cat>
          <c:val>
            <c:numRef>
              <c:f>'Number of feedback bits '!$C$51:$F$51</c:f>
              <c:numCache>
                <c:formatCode>General</c:formatCode>
                <c:ptCount val="4"/>
                <c:pt idx="0">
                  <c:v>6272</c:v>
                </c:pt>
                <c:pt idx="1">
                  <c:v>11648</c:v>
                </c:pt>
                <c:pt idx="2">
                  <c:v>16128</c:v>
                </c:pt>
                <c:pt idx="3">
                  <c:v>19712</c:v>
                </c:pt>
              </c:numCache>
            </c:numRef>
          </c:val>
          <c:extLst>
            <c:ext xmlns:c16="http://schemas.microsoft.com/office/drawing/2014/chart" uri="{C3380CC4-5D6E-409C-BE32-E72D297353CC}">
              <c16:uniqueId val="{00000000-4F01-4500-A392-19727F341551}"/>
            </c:ext>
          </c:extLst>
        </c:ser>
        <c:ser>
          <c:idx val="1"/>
          <c:order val="1"/>
          <c:tx>
            <c:v>16 Tx Antennas</c:v>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'Number of feedback bits '!$C$1:$F$1</c:f>
              <c:numCache>
                <c:formatCode>General</c:formatCode>
                <c:ptCount val="4"/>
                <c:pt idx="0">
                  <c:v>1</c:v>
                </c:pt>
                <c:pt idx="1">
                  <c:v>2</c:v>
                </c:pt>
                <c:pt idx="2">
                  <c:v>3</c:v>
                </c:pt>
                <c:pt idx="3">
                  <c:v>4</c:v>
                </c:pt>
              </c:numCache>
            </c:numRef>
          </c:cat>
          <c:val>
            <c:numRef>
              <c:f>'Number of feedback bits '!$C$54:$F$54</c:f>
              <c:numCache>
                <c:formatCode>General</c:formatCode>
                <c:ptCount val="4"/>
                <c:pt idx="0">
                  <c:v>13440</c:v>
                </c:pt>
                <c:pt idx="1">
                  <c:v>25984</c:v>
                </c:pt>
                <c:pt idx="2">
                  <c:v>37632</c:v>
                </c:pt>
                <c:pt idx="3">
                  <c:v>48384</c:v>
                </c:pt>
              </c:numCache>
            </c:numRef>
          </c:val>
          <c:extLst>
            <c:ext xmlns:c16="http://schemas.microsoft.com/office/drawing/2014/chart" uri="{C3380CC4-5D6E-409C-BE32-E72D297353CC}">
              <c16:uniqueId val="{00000001-4F01-4500-A392-19727F341551}"/>
            </c:ext>
          </c:extLst>
        </c:ser>
        <c:dLbls>
          <c:dLblPos val="inEnd"/>
          <c:showLegendKey val="0"/>
          <c:showVal val="1"/>
          <c:showCatName val="0"/>
          <c:showSerName val="0"/>
          <c:showPercent val="0"/>
          <c:showBubbleSize val="0"/>
        </c:dLbls>
        <c:gapWidth val="65"/>
        <c:axId val="950812896"/>
        <c:axId val="950813552"/>
      </c:barChart>
      <c:catAx>
        <c:axId val="950812896"/>
        <c:scaling>
          <c:orientation val="minMax"/>
        </c:scaling>
        <c:delete val="0"/>
        <c:axPos val="b"/>
        <c:title>
          <c:tx>
            <c:rich>
              <a:bodyPr rot="0" spcFirstLastPara="1" vertOverflow="ellipsis" vert="horz" wrap="square" anchor="ctr" anchorCtr="1"/>
              <a:lstStyle/>
              <a:p>
                <a:pPr>
                  <a:defRPr sz="900" b="1" i="0" u="none" strike="noStrike" kern="1200" baseline="0">
                    <a:solidFill>
                      <a:schemeClr val="dk1">
                        <a:lumMod val="75000"/>
                        <a:lumOff val="25000"/>
                      </a:schemeClr>
                    </a:solidFill>
                    <a:latin typeface="+mn-lt"/>
                    <a:ea typeface="+mn-ea"/>
                    <a:cs typeface="+mn-cs"/>
                  </a:defRPr>
                </a:pPr>
                <a:r>
                  <a:rPr lang="en-US"/>
                  <a:t>Nc</a:t>
                </a:r>
              </a:p>
            </c:rich>
          </c:tx>
          <c:overlay val="0"/>
          <c:spPr>
            <a:noFill/>
            <a:ln>
              <a:noFill/>
            </a:ln>
            <a:effectLst/>
          </c:spPr>
          <c:txPr>
            <a:bodyPr rot="0" spcFirstLastPara="1" vertOverflow="ellipsis" vert="horz" wrap="square" anchor="ctr" anchorCtr="1"/>
            <a:lstStyle/>
            <a:p>
              <a:pPr>
                <a:defRPr sz="900" b="1" i="0" u="none" strike="noStrike" kern="1200" baseline="0">
                  <a:solidFill>
                    <a:schemeClr val="dk1">
                      <a:lumMod val="75000"/>
                      <a:lumOff val="25000"/>
                    </a:schemeClr>
                  </a:solidFill>
                  <a:latin typeface="+mn-lt"/>
                  <a:ea typeface="+mn-ea"/>
                  <a:cs typeface="+mn-cs"/>
                </a:defRPr>
              </a:pPr>
              <a:endParaRPr lang="en-US"/>
            </a:p>
          </c:txPr>
        </c:title>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950813552"/>
        <c:crosses val="autoZero"/>
        <c:auto val="1"/>
        <c:lblAlgn val="ctr"/>
        <c:lblOffset val="100"/>
        <c:noMultiLvlLbl val="0"/>
      </c:catAx>
      <c:valAx>
        <c:axId val="95081355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title>
          <c:tx>
            <c:rich>
              <a:bodyPr rot="-5400000" spcFirstLastPara="1" vertOverflow="ellipsis" vert="horz" wrap="square" anchor="ctr" anchorCtr="1"/>
              <a:lstStyle/>
              <a:p>
                <a:pPr>
                  <a:defRPr sz="900" b="1" i="0" u="none" strike="noStrike" kern="1200" baseline="0">
                    <a:solidFill>
                      <a:schemeClr val="dk1">
                        <a:lumMod val="75000"/>
                        <a:lumOff val="25000"/>
                      </a:schemeClr>
                    </a:solidFill>
                    <a:latin typeface="+mn-lt"/>
                    <a:ea typeface="+mn-ea"/>
                    <a:cs typeface="+mn-cs"/>
                  </a:defRPr>
                </a:pPr>
                <a:r>
                  <a:rPr lang="en-US"/>
                  <a:t># of Bits</a:t>
                </a:r>
              </a:p>
            </c:rich>
          </c:tx>
          <c:overlay val="0"/>
          <c:spPr>
            <a:noFill/>
            <a:ln>
              <a:noFill/>
            </a:ln>
            <a:effectLst/>
          </c:spPr>
          <c:txPr>
            <a:bodyPr rot="-5400000" spcFirstLastPara="1" vertOverflow="ellipsis" vert="horz" wrap="square" anchor="ctr" anchorCtr="1"/>
            <a:lstStyle/>
            <a:p>
              <a:pPr>
                <a:defRPr sz="900" b="1" i="0" u="none" strike="noStrike" kern="1200" baseline="0">
                  <a:solidFill>
                    <a:schemeClr val="dk1">
                      <a:lumMod val="75000"/>
                      <a:lumOff val="25000"/>
                    </a:schemeClr>
                  </a:solidFill>
                  <a:latin typeface="+mn-lt"/>
                  <a:ea typeface="+mn-ea"/>
                  <a:cs typeface="+mn-cs"/>
                </a:defRPr>
              </a:pPr>
              <a:endParaRPr lang="en-US"/>
            </a:p>
          </c:txPr>
        </c:title>
        <c:numFmt formatCode="General" sourceLinked="1"/>
        <c:majorTickMark val="none"/>
        <c:minorTickMark val="none"/>
        <c:tickLblPos val="nextTo"/>
        <c:crossAx val="950812896"/>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5/17/2023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2724"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3971156" y="96838"/>
            <a:ext cx="2308994"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802.11-15/1065r1</a:t>
            </a:r>
          </a:p>
        </p:txBody>
      </p:sp>
      <p:sp>
        <p:nvSpPr>
          <p:cNvPr id="2051" name="Rectangle 3"/>
          <p:cNvSpPr>
            <a:spLocks noGrp="1" noChangeArrowheads="1"/>
          </p:cNvSpPr>
          <p:nvPr>
            <p:ph type="dt"/>
          </p:nvPr>
        </p:nvSpPr>
        <p:spPr bwMode="auto">
          <a:xfrm>
            <a:off x="654050" y="96838"/>
            <a:ext cx="137289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475213" y="8985250"/>
            <a:ext cx="1804938"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GB" dirty="0"/>
              <a:t>Kome Oteri (</a:t>
            </a:r>
            <a:r>
              <a:rPr lang="en-GB" dirty="0" err="1"/>
              <a:t>InterDigital</a:t>
            </a:r>
            <a:r>
              <a:rPr lang="en-GB" dirty="0"/>
              <a:t>)</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802.11-18/1938r0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9314701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275581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1007797"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802.11-23/0473r1</a:t>
            </a:r>
          </a:p>
        </p:txBody>
      </p:sp>
      <p:sp>
        <p:nvSpPr>
          <p:cNvPr id="11" name="Date Placeholder 3">
            <a:extLst>
              <a:ext uri="{FF2B5EF4-FFF2-40B4-BE49-F238E27FC236}">
                <a16:creationId xmlns:a16="http://schemas.microsoft.com/office/drawing/2014/main" id="{D5D22B06-7B5C-4C1E-A9B4-B9B752DC62F8}"/>
              </a:ext>
            </a:extLst>
          </p:cNvPr>
          <p:cNvSpPr txBox="1">
            <a:spLocks/>
          </p:cNvSpPr>
          <p:nvPr userDrawn="1"/>
        </p:nvSpPr>
        <p:spPr bwMode="auto">
          <a:xfrm>
            <a:off x="912285" y="319089"/>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April 2023</a:t>
            </a:r>
          </a:p>
        </p:txBody>
      </p:sp>
      <p:sp>
        <p:nvSpPr>
          <p:cNvPr id="12" name="Rectangle 7">
            <a:extLst>
              <a:ext uri="{FF2B5EF4-FFF2-40B4-BE49-F238E27FC236}">
                <a16:creationId xmlns:a16="http://schemas.microsoft.com/office/drawing/2014/main" id="{2CB1D576-0576-4B25-8C5D-908038286FF9}"/>
              </a:ext>
            </a:extLst>
          </p:cNvPr>
          <p:cNvSpPr>
            <a:spLocks noChangeArrowheads="1"/>
          </p:cNvSpPr>
          <p:nvPr userDrawn="1"/>
        </p:nvSpPr>
        <p:spPr bwMode="auto">
          <a:xfrm>
            <a:off x="9552384" y="6532772"/>
            <a:ext cx="1782403" cy="184666"/>
          </a:xfrm>
          <a:prstGeom prst="rect">
            <a:avLst/>
          </a:prstGeom>
          <a:noFill/>
          <a:ln w="9525">
            <a:noFill/>
            <a:round/>
            <a:headEnd/>
            <a:tailEnd/>
          </a:ln>
          <a:effectLst/>
        </p:spPr>
        <p:txBody>
          <a:bodyPr wrap="squar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Zinan Lin (InterDigital)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0.emf"/><Relationship Id="rId5" Type="http://schemas.openxmlformats.org/officeDocument/2006/relationships/image" Target="../media/image9.png"/><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1.em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8782744"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Discussions on CSI Feedback Reduction in UHR</a:t>
            </a:r>
            <a:endParaRPr lang="en-GB" sz="2800" dirty="0"/>
          </a:p>
        </p:txBody>
      </p:sp>
      <p:sp>
        <p:nvSpPr>
          <p:cNvPr id="3074" name="Rectangle 2"/>
          <p:cNvSpPr>
            <a:spLocks noGrp="1" noChangeArrowheads="1"/>
          </p:cNvSpPr>
          <p:nvPr>
            <p:ph type="body" idx="1"/>
          </p:nvPr>
        </p:nvSpPr>
        <p:spPr>
          <a:xfrm>
            <a:off x="2209800" y="173598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05/04/2023</a:t>
            </a:r>
          </a:p>
        </p:txBody>
      </p:sp>
      <p:sp>
        <p:nvSpPr>
          <p:cNvPr id="3076" name="Rectangle 4"/>
          <p:cNvSpPr>
            <a:spLocks noChangeArrowheads="1"/>
          </p:cNvSpPr>
          <p:nvPr/>
        </p:nvSpPr>
        <p:spPr bwMode="auto">
          <a:xfrm>
            <a:off x="1991544" y="261228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1" name="Object 3">
            <a:extLst>
              <a:ext uri="{FF2B5EF4-FFF2-40B4-BE49-F238E27FC236}">
                <a16:creationId xmlns:a16="http://schemas.microsoft.com/office/drawing/2014/main" id="{8360E99E-6114-49AA-8F23-81809CD2D1ED}"/>
              </a:ext>
            </a:extLst>
          </p:cNvPr>
          <p:cNvGraphicFramePr>
            <a:graphicFrameLocks noChangeAspect="1"/>
          </p:cNvGraphicFramePr>
          <p:nvPr>
            <p:extLst>
              <p:ext uri="{D42A27DB-BD31-4B8C-83A1-F6EECF244321}">
                <p14:modId xmlns:p14="http://schemas.microsoft.com/office/powerpoint/2010/main" val="2476980935"/>
              </p:ext>
            </p:extLst>
          </p:nvPr>
        </p:nvGraphicFramePr>
        <p:xfrm>
          <a:off x="1849438" y="3170238"/>
          <a:ext cx="9601200" cy="3101975"/>
        </p:xfrm>
        <a:graphic>
          <a:graphicData uri="http://schemas.openxmlformats.org/presentationml/2006/ole">
            <mc:AlternateContent xmlns:mc="http://schemas.openxmlformats.org/markup-compatibility/2006">
              <mc:Choice xmlns:v="urn:schemas-microsoft-com:vml" Requires="v">
                <p:oleObj name="Document" r:id="rId3" imgW="8379226" imgH="2719087" progId="Word.Document.8">
                  <p:embed/>
                </p:oleObj>
              </mc:Choice>
              <mc:Fallback>
                <p:oleObj name="Document" r:id="rId3" imgW="8379226" imgH="2719087" progId="Word.Document.8">
                  <p:embed/>
                  <p:pic>
                    <p:nvPicPr>
                      <p:cNvPr id="11" name="Object 3">
                        <a:extLst>
                          <a:ext uri="{FF2B5EF4-FFF2-40B4-BE49-F238E27FC236}">
                            <a16:creationId xmlns:a16="http://schemas.microsoft.com/office/drawing/2014/main" id="{8360E99E-6114-49AA-8F23-81809CD2D1ED}"/>
                          </a:ext>
                        </a:extLst>
                      </p:cNvPr>
                      <p:cNvPicPr>
                        <a:picLocks noChangeAspect="1" noChangeArrowheads="1"/>
                      </p:cNvPicPr>
                      <p:nvPr/>
                    </p:nvPicPr>
                    <p:blipFill>
                      <a:blip r:embed="rId4"/>
                      <a:srcRect/>
                      <a:stretch>
                        <a:fillRect/>
                      </a:stretch>
                    </p:blipFill>
                    <p:spPr bwMode="auto">
                      <a:xfrm>
                        <a:off x="1849438" y="3170238"/>
                        <a:ext cx="9601200" cy="3101975"/>
                      </a:xfrm>
                      <a:prstGeom prst="rect">
                        <a:avLst/>
                      </a:prstGeom>
                      <a:noFill/>
                    </p:spPr>
                  </p:pic>
                </p:oleObj>
              </mc:Fallback>
            </mc:AlternateContent>
          </a:graphicData>
        </a:graphic>
      </p:graphicFrame>
    </p:spTree>
    <p:extLst>
      <p:ext uri="{BB962C8B-B14F-4D97-AF65-F5344CB8AC3E}">
        <p14:creationId xmlns:p14="http://schemas.microsoft.com/office/powerpoint/2010/main" val="3280386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E43AE990-A9C5-DDCD-1436-4F02C6894EC0}"/>
              </a:ext>
            </a:extLst>
          </p:cNvPr>
          <p:cNvPicPr>
            <a:picLocks noChangeAspect="1"/>
          </p:cNvPicPr>
          <p:nvPr/>
        </p:nvPicPr>
        <p:blipFill>
          <a:blip r:embed="rId2"/>
          <a:stretch>
            <a:fillRect/>
          </a:stretch>
        </p:blipFill>
        <p:spPr>
          <a:xfrm>
            <a:off x="623392" y="831819"/>
            <a:ext cx="9234795" cy="4762313"/>
          </a:xfrm>
          <a:prstGeom prst="rect">
            <a:avLst/>
          </a:prstGeom>
        </p:spPr>
      </p:pic>
      <p:sp>
        <p:nvSpPr>
          <p:cNvPr id="4" name="Slide Number Placeholder 3">
            <a:extLst>
              <a:ext uri="{FF2B5EF4-FFF2-40B4-BE49-F238E27FC236}">
                <a16:creationId xmlns:a16="http://schemas.microsoft.com/office/drawing/2014/main" id="{0D076B1A-22B7-4B53-6A1E-4F1C9EF5945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156D3622-FF80-0C70-DE8A-8D44DF3FB830}"/>
                  </a:ext>
                </a:extLst>
              </p:cNvPr>
              <p:cNvSpPr txBox="1"/>
              <p:nvPr/>
            </p:nvSpPr>
            <p:spPr>
              <a:xfrm>
                <a:off x="1487488" y="5573133"/>
                <a:ext cx="8136904" cy="707886"/>
              </a:xfrm>
              <a:prstGeom prst="rect">
                <a:avLst/>
              </a:prstGeom>
              <a:noFill/>
            </p:spPr>
            <p:txBody>
              <a:bodyPr wrap="square" rtlCol="0">
                <a:spAutoFit/>
              </a:bodyPr>
              <a:lstStyle/>
              <a:p>
                <a:r>
                  <a:rPr lang="en-US" sz="2000" b="1" dirty="0">
                    <a:solidFill>
                      <a:schemeClr val="tx1"/>
                    </a:solidFill>
                  </a:rPr>
                  <a:t>50%-tile </a:t>
                </a:r>
                <a14:m>
                  <m:oMath xmlns:m="http://schemas.openxmlformats.org/officeDocument/2006/math">
                    <m:r>
                      <a:rPr lang="en-US" sz="2000" b="1" i="1" smtClean="0">
                        <a:solidFill>
                          <a:schemeClr val="tx1"/>
                        </a:solidFill>
                        <a:latin typeface="Cambria Math" panose="02040503050406030204" pitchFamily="18" charset="0"/>
                      </a:rPr>
                      <m:t>𝝍</m:t>
                    </m:r>
                  </m:oMath>
                </a14:m>
                <a:r>
                  <a:rPr lang="en-US" sz="2000" dirty="0">
                    <a:solidFill>
                      <a:schemeClr val="tx1"/>
                    </a:solidFill>
                  </a:rPr>
                  <a:t> values do not change with MIMO setting significantly: AP may pre-store the vector of </a:t>
                </a:r>
                <a:r>
                  <a:rPr lang="en-US" sz="2000" b="1" dirty="0">
                    <a:solidFill>
                      <a:schemeClr val="tx1"/>
                    </a:solidFill>
                  </a:rPr>
                  <a:t>50%-tile </a:t>
                </a:r>
                <a14:m>
                  <m:oMath xmlns:m="http://schemas.openxmlformats.org/officeDocument/2006/math">
                    <m:r>
                      <a:rPr lang="en-US" sz="2000" b="1" i="1">
                        <a:solidFill>
                          <a:schemeClr val="tx1"/>
                        </a:solidFill>
                        <a:latin typeface="Cambria Math" panose="02040503050406030204" pitchFamily="18" charset="0"/>
                      </a:rPr>
                      <m:t>𝝍</m:t>
                    </m:r>
                  </m:oMath>
                </a14:m>
                <a:r>
                  <a:rPr lang="en-US" sz="2000" dirty="0">
                    <a:solidFill>
                      <a:schemeClr val="tx1"/>
                    </a:solidFill>
                  </a:rPr>
                  <a:t> values </a:t>
                </a:r>
              </a:p>
            </p:txBody>
          </p:sp>
        </mc:Choice>
        <mc:Fallback xmlns="">
          <p:sp>
            <p:nvSpPr>
              <p:cNvPr id="6" name="TextBox 5">
                <a:extLst>
                  <a:ext uri="{FF2B5EF4-FFF2-40B4-BE49-F238E27FC236}">
                    <a16:creationId xmlns:a16="http://schemas.microsoft.com/office/drawing/2014/main" id="{156D3622-FF80-0C70-DE8A-8D44DF3FB830}"/>
                  </a:ext>
                </a:extLst>
              </p:cNvPr>
              <p:cNvSpPr txBox="1">
                <a:spLocks noRot="1" noChangeAspect="1" noMove="1" noResize="1" noEditPoints="1" noAdjustHandles="1" noChangeArrowheads="1" noChangeShapeType="1" noTextEdit="1"/>
              </p:cNvSpPr>
              <p:nvPr/>
            </p:nvSpPr>
            <p:spPr>
              <a:xfrm>
                <a:off x="1487488" y="5573133"/>
                <a:ext cx="8136904" cy="707886"/>
              </a:xfrm>
              <a:prstGeom prst="rect">
                <a:avLst/>
              </a:prstGeom>
              <a:blipFill>
                <a:blip r:embed="rId3"/>
                <a:stretch>
                  <a:fillRect l="-749" t="-4310" b="-14655"/>
                </a:stretch>
              </a:blipFill>
            </p:spPr>
            <p:txBody>
              <a:bodyPr/>
              <a:lstStyle/>
              <a:p>
                <a:r>
                  <a:rPr lang="en-US">
                    <a:noFill/>
                  </a:rPr>
                  <a:t> </a:t>
                </a:r>
              </a:p>
            </p:txBody>
          </p:sp>
        </mc:Fallback>
      </mc:AlternateContent>
      <p:sp>
        <p:nvSpPr>
          <p:cNvPr id="7" name="TextBox 6">
            <a:extLst>
              <a:ext uri="{FF2B5EF4-FFF2-40B4-BE49-F238E27FC236}">
                <a16:creationId xmlns:a16="http://schemas.microsoft.com/office/drawing/2014/main" id="{740B7B84-C892-1110-B104-5D7E43F0D070}"/>
              </a:ext>
            </a:extLst>
          </p:cNvPr>
          <p:cNvSpPr txBox="1"/>
          <p:nvPr/>
        </p:nvSpPr>
        <p:spPr>
          <a:xfrm>
            <a:off x="9336360" y="3212976"/>
            <a:ext cx="2520280" cy="1077218"/>
          </a:xfrm>
          <a:prstGeom prst="rect">
            <a:avLst/>
          </a:prstGeom>
          <a:noFill/>
        </p:spPr>
        <p:txBody>
          <a:bodyPr wrap="square" rtlCol="0">
            <a:spAutoFit/>
          </a:bodyPr>
          <a:lstStyle/>
          <a:p>
            <a:r>
              <a:rPr lang="en-US" sz="1600" dirty="0">
                <a:solidFill>
                  <a:schemeClr val="tx1"/>
                </a:solidFill>
              </a:rPr>
              <a:t>Simulation assumptions:</a:t>
            </a:r>
          </a:p>
          <a:p>
            <a:pPr marL="285750" indent="-285750">
              <a:buFont typeface="Arial" panose="020B0604020202020204" pitchFamily="34" charset="0"/>
              <a:buChar char="•"/>
            </a:pPr>
            <a:r>
              <a:rPr lang="en-US" sz="1600" dirty="0">
                <a:solidFill>
                  <a:schemeClr val="tx1"/>
                </a:solidFill>
              </a:rPr>
              <a:t>Channel A-E</a:t>
            </a:r>
          </a:p>
          <a:p>
            <a:pPr marL="285750" indent="-285750">
              <a:buFont typeface="Arial" panose="020B0604020202020204" pitchFamily="34" charset="0"/>
              <a:buChar char="•"/>
            </a:pPr>
            <a:r>
              <a:rPr lang="en-US" sz="1600" dirty="0">
                <a:solidFill>
                  <a:schemeClr val="tx1"/>
                </a:solidFill>
              </a:rPr>
              <a:t>Sim. for 1000 packets for each channel type</a:t>
            </a:r>
          </a:p>
        </p:txBody>
      </p:sp>
    </p:spTree>
    <p:extLst>
      <p:ext uri="{BB962C8B-B14F-4D97-AF65-F5344CB8AC3E}">
        <p14:creationId xmlns:p14="http://schemas.microsoft.com/office/powerpoint/2010/main" val="5445822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F1110FC4-FCA2-62D7-C0A9-6CABDDF05593}"/>
                  </a:ext>
                </a:extLst>
              </p:cNvPr>
              <p:cNvSpPr>
                <a:spLocks noGrp="1"/>
              </p:cNvSpPr>
              <p:nvPr>
                <p:ph type="title"/>
              </p:nvPr>
            </p:nvSpPr>
            <p:spPr/>
            <p:txBody>
              <a:bodyPr/>
              <a:lstStyle/>
              <a:p>
                <a:r>
                  <a:rPr lang="en-US" dirty="0"/>
                  <a:t>PER Performance of </a:t>
                </a:r>
                <a14:m>
                  <m:oMath xmlns:m="http://schemas.openxmlformats.org/officeDocument/2006/math">
                    <m:r>
                      <a:rPr lang="en-US" kern="1200" smtClean="0">
                        <a:solidFill>
                          <a:schemeClr val="tx1"/>
                        </a:solidFill>
                        <a:effectLst/>
                        <a:latin typeface="Cambria Math" panose="02040503050406030204" pitchFamily="18" charset="0"/>
                        <a:ea typeface="+mn-ea"/>
                        <a:cs typeface="+mn-cs"/>
                      </a:rPr>
                      <m:t>𝜙</m:t>
                    </m:r>
                    <m:r>
                      <a:rPr lang="en-US" kern="1200" smtClean="0">
                        <a:solidFill>
                          <a:schemeClr val="tx1"/>
                        </a:solidFill>
                        <a:effectLst/>
                        <a:latin typeface="Cambria Math" panose="02040503050406030204" pitchFamily="18" charset="0"/>
                        <a:ea typeface="+mn-ea"/>
                        <a:cs typeface="+mn-cs"/>
                      </a:rPr>
                      <m:t> </m:t>
                    </m:r>
                  </m:oMath>
                </a14:m>
                <a:r>
                  <a:rPr lang="en-US" kern="1200" dirty="0">
                    <a:solidFill>
                      <a:schemeClr val="tx1"/>
                    </a:solidFill>
                    <a:effectLst/>
                    <a:ea typeface="+mn-ea"/>
                    <a:cs typeface="+mn-cs"/>
                  </a:rPr>
                  <a:t>only feedback </a:t>
                </a:r>
                <a:endParaRPr lang="en-US" dirty="0"/>
              </a:p>
            </p:txBody>
          </p:sp>
        </mc:Choice>
        <mc:Fallback xmlns="">
          <p:sp>
            <p:nvSpPr>
              <p:cNvPr id="2" name="Title 1">
                <a:extLst>
                  <a:ext uri="{FF2B5EF4-FFF2-40B4-BE49-F238E27FC236}">
                    <a16:creationId xmlns:a16="http://schemas.microsoft.com/office/drawing/2014/main" id="{F1110FC4-FCA2-62D7-C0A9-6CABDDF05593}"/>
                  </a:ext>
                </a:extLst>
              </p:cNvPr>
              <p:cNvSpPr>
                <a:spLocks noGrp="1" noRot="1" noChangeAspect="1" noMove="1" noResize="1" noEditPoints="1" noAdjustHandles="1" noChangeArrowheads="1" noChangeShapeType="1" noTextEdit="1"/>
              </p:cNvSpPr>
              <p:nvPr>
                <p:ph type="title"/>
              </p:nvPr>
            </p:nvSpPr>
            <p:spPr>
              <a:blipFill>
                <a:blip r:embed="rId3"/>
                <a:stretch>
                  <a:fillRect/>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698EAC8C-ECC7-F5E7-C505-B2E56315A7A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95EC78B9-1FAA-1A2D-9912-628FEDEDC2F2}"/>
                  </a:ext>
                </a:extLst>
              </p:cNvPr>
              <p:cNvSpPr txBox="1"/>
              <p:nvPr/>
            </p:nvSpPr>
            <p:spPr>
              <a:xfrm>
                <a:off x="7320136" y="1641376"/>
                <a:ext cx="3600401" cy="147732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dirty="0">
                    <a:solidFill>
                      <a:schemeClr val="tx1"/>
                    </a:solidFill>
                  </a:rPr>
                  <a:t>Simulation Assumptions: </a:t>
                </a:r>
              </a:p>
              <a:p>
                <a:pPr marL="342900" indent="-342900">
                  <a:buFont typeface="Arial" panose="020B0604020202020204" pitchFamily="34" charset="0"/>
                  <a:buChar char="•"/>
                </a:pPr>
                <a:r>
                  <a:rPr lang="en-US" sz="1400" dirty="0">
                    <a:solidFill>
                      <a:schemeClr val="tx1"/>
                    </a:solidFill>
                  </a:rPr>
                  <a:t>8x2, Channel D, 20 MHz BW</a:t>
                </a:r>
              </a:p>
              <a:p>
                <a:pPr marL="342900" indent="-342900">
                  <a:buFont typeface="Arial" panose="020B0604020202020204" pitchFamily="34" charset="0"/>
                  <a:buChar char="•"/>
                </a:pPr>
                <a:r>
                  <a:rPr lang="en-US" sz="1400" dirty="0">
                    <a:solidFill>
                      <a:schemeClr val="tx1"/>
                    </a:solidFill>
                  </a:rPr>
                  <a:t>Payload length: 1000 bytes</a:t>
                </a:r>
              </a:p>
              <a:p>
                <a:pPr marL="342900" indent="-342900">
                  <a:buFont typeface="Arial" panose="020B0604020202020204" pitchFamily="34" charset="0"/>
                  <a:buChar char="•"/>
                </a:pPr>
                <a:r>
                  <a:rPr lang="en-US" sz="1400" dirty="0">
                    <a:solidFill>
                      <a:schemeClr val="tx1"/>
                    </a:solidFill>
                  </a:rPr>
                  <a:t>Baseline: </a:t>
                </a:r>
                <a14:m>
                  <m:oMath xmlns:m="http://schemas.openxmlformats.org/officeDocument/2006/math">
                    <m:r>
                      <a:rPr lang="en-US" sz="1400" b="0" i="1" smtClean="0">
                        <a:solidFill>
                          <a:schemeClr val="tx1"/>
                        </a:solidFill>
                        <a:latin typeface="Cambria Math" panose="02040503050406030204" pitchFamily="18" charset="0"/>
                      </a:rPr>
                      <m:t>𝜙</m:t>
                    </m:r>
                  </m:oMath>
                </a14:m>
                <a:r>
                  <a:rPr lang="en-US" sz="1400" dirty="0">
                    <a:solidFill>
                      <a:schemeClr val="tx1"/>
                    </a:solidFill>
                  </a:rPr>
                  <a:t> – 6 bits, </a:t>
                </a:r>
                <a14:m>
                  <m:oMath xmlns:m="http://schemas.openxmlformats.org/officeDocument/2006/math">
                    <m:r>
                      <a:rPr lang="en-US" sz="1400" b="0" i="1" smtClean="0">
                        <a:solidFill>
                          <a:schemeClr val="tx1"/>
                        </a:solidFill>
                        <a:latin typeface="Cambria Math" panose="02040503050406030204" pitchFamily="18" charset="0"/>
                      </a:rPr>
                      <m:t>𝜓</m:t>
                    </m:r>
                  </m:oMath>
                </a14:m>
                <a:r>
                  <a:rPr lang="en-US" sz="1400" dirty="0">
                    <a:solidFill>
                      <a:schemeClr val="tx1"/>
                    </a:solidFill>
                  </a:rPr>
                  <a:t> – 4 bits</a:t>
                </a:r>
              </a:p>
              <a:p>
                <a:pPr marL="342900" indent="-342900">
                  <a:buFont typeface="Arial" panose="020B0604020202020204" pitchFamily="34" charset="0"/>
                  <a:buChar char="•"/>
                </a:pPr>
                <a14:m>
                  <m:oMath xmlns:m="http://schemas.openxmlformats.org/officeDocument/2006/math">
                    <m:r>
                      <a:rPr lang="en-US" sz="1600" b="0" i="1" smtClean="0">
                        <a:solidFill>
                          <a:schemeClr val="tx1"/>
                        </a:solidFill>
                        <a:latin typeface="Cambria Math" panose="02040503050406030204" pitchFamily="18" charset="0"/>
                      </a:rPr>
                      <m:t>𝜙</m:t>
                    </m:r>
                  </m:oMath>
                </a14:m>
                <a:r>
                  <a:rPr lang="en-US" sz="1600" dirty="0">
                    <a:solidFill>
                      <a:schemeClr val="bg2"/>
                    </a:solidFill>
                  </a:rPr>
                  <a:t> </a:t>
                </a:r>
                <a:r>
                  <a:rPr lang="en-US" sz="1400" dirty="0">
                    <a:solidFill>
                      <a:schemeClr val="tx1"/>
                    </a:solidFill>
                  </a:rPr>
                  <a:t>only feedback: 50%-tile </a:t>
                </a:r>
                <a14:m>
                  <m:oMath xmlns:m="http://schemas.openxmlformats.org/officeDocument/2006/math">
                    <m:r>
                      <a:rPr lang="en-US" sz="1400">
                        <a:solidFill>
                          <a:schemeClr val="tx1"/>
                        </a:solidFill>
                        <a:latin typeface="Cambria Math" panose="02040503050406030204" pitchFamily="18" charset="0"/>
                      </a:rPr>
                      <m:t>𝜓</m:t>
                    </m:r>
                  </m:oMath>
                </a14:m>
                <a:r>
                  <a:rPr lang="en-US" sz="1400" dirty="0">
                    <a:solidFill>
                      <a:schemeClr val="tx1"/>
                    </a:solidFill>
                  </a:rPr>
                  <a:t> values used in the beamformer side </a:t>
                </a:r>
              </a:p>
            </p:txBody>
          </p:sp>
        </mc:Choice>
        <mc:Fallback xmlns="">
          <p:sp>
            <p:nvSpPr>
              <p:cNvPr id="6" name="TextBox 5">
                <a:extLst>
                  <a:ext uri="{FF2B5EF4-FFF2-40B4-BE49-F238E27FC236}">
                    <a16:creationId xmlns:a16="http://schemas.microsoft.com/office/drawing/2014/main" id="{95EC78B9-1FAA-1A2D-9912-628FEDEDC2F2}"/>
                  </a:ext>
                </a:extLst>
              </p:cNvPr>
              <p:cNvSpPr txBox="1">
                <a:spLocks noRot="1" noChangeAspect="1" noMove="1" noResize="1" noEditPoints="1" noAdjustHandles="1" noChangeArrowheads="1" noChangeShapeType="1" noTextEdit="1"/>
              </p:cNvSpPr>
              <p:nvPr/>
            </p:nvSpPr>
            <p:spPr>
              <a:xfrm>
                <a:off x="7320136" y="1641376"/>
                <a:ext cx="3600401" cy="1477328"/>
              </a:xfrm>
              <a:prstGeom prst="rect">
                <a:avLst/>
              </a:prstGeom>
              <a:blipFill>
                <a:blip r:embed="rId4"/>
                <a:stretch>
                  <a:fillRect l="-673" t="-405" b="-405"/>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8" name="TextBox 7">
                <a:extLst>
                  <a:ext uri="{FF2B5EF4-FFF2-40B4-BE49-F238E27FC236}">
                    <a16:creationId xmlns:a16="http://schemas.microsoft.com/office/drawing/2014/main" id="{E2C12249-79CC-511D-AB9B-0635B7EE2715}"/>
                  </a:ext>
                </a:extLst>
              </p:cNvPr>
              <p:cNvSpPr txBox="1"/>
              <p:nvPr/>
            </p:nvSpPr>
            <p:spPr>
              <a:xfrm>
                <a:off x="6498168" y="3376954"/>
                <a:ext cx="5502488" cy="2860358"/>
              </a:xfrm>
              <a:prstGeom prst="round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182880" indent="-182880">
                  <a:buFont typeface="Arial" panose="020B0604020202020204" pitchFamily="34" charset="0"/>
                  <a:buChar char="•"/>
                </a:pPr>
                <a:r>
                  <a:rPr lang="en-US" sz="1600" dirty="0">
                    <a:solidFill>
                      <a:schemeClr val="tx1"/>
                    </a:solidFill>
                  </a:rPr>
                  <a:t>At lower MCS, e.g. MCS = 0, no PER performance difference between baseline and </a:t>
                </a:r>
                <a14:m>
                  <m:oMath xmlns:m="http://schemas.openxmlformats.org/officeDocument/2006/math">
                    <m:r>
                      <a:rPr lang="en-US" sz="1600">
                        <a:solidFill>
                          <a:schemeClr val="tx1"/>
                        </a:solidFill>
                        <a:latin typeface="Cambria Math" panose="02040503050406030204" pitchFamily="18" charset="0"/>
                      </a:rPr>
                      <m:t>𝜙</m:t>
                    </m:r>
                    <m:r>
                      <a:rPr lang="en-US" sz="1600">
                        <a:solidFill>
                          <a:schemeClr val="tx1"/>
                        </a:solidFill>
                        <a:latin typeface="Cambria Math" panose="02040503050406030204" pitchFamily="18" charset="0"/>
                      </a:rPr>
                      <m:t> </m:t>
                    </m:r>
                  </m:oMath>
                </a14:m>
                <a:r>
                  <a:rPr lang="en-US" sz="1600" dirty="0">
                    <a:solidFill>
                      <a:schemeClr val="tx1"/>
                    </a:solidFill>
                  </a:rPr>
                  <a:t>only feedback schemes</a:t>
                </a:r>
              </a:p>
              <a:p>
                <a:pPr marL="182880" indent="-182880">
                  <a:buFont typeface="Arial" panose="020B0604020202020204" pitchFamily="34" charset="0"/>
                  <a:buChar char="•"/>
                </a:pPr>
                <a:endParaRPr lang="en-US" sz="1600" dirty="0">
                  <a:solidFill>
                    <a:schemeClr val="tx1"/>
                  </a:solidFill>
                </a:endParaRPr>
              </a:p>
              <a:p>
                <a:pPr marL="182880" indent="-182880">
                  <a:buFont typeface="Arial" panose="020B0604020202020204" pitchFamily="34" charset="0"/>
                  <a:buChar char="•"/>
                </a:pPr>
                <a:r>
                  <a:rPr lang="en-US" sz="1600" dirty="0">
                    <a:solidFill>
                      <a:schemeClr val="tx1"/>
                    </a:solidFill>
                  </a:rPr>
                  <a:t>As MCS increases, the PER performance gap between baseline and </a:t>
                </a:r>
                <a14:m>
                  <m:oMath xmlns:m="http://schemas.openxmlformats.org/officeDocument/2006/math">
                    <m:r>
                      <a:rPr lang="en-US" sz="1600">
                        <a:solidFill>
                          <a:schemeClr val="tx1"/>
                        </a:solidFill>
                        <a:latin typeface="Cambria Math" panose="02040503050406030204" pitchFamily="18" charset="0"/>
                      </a:rPr>
                      <m:t>𝜙</m:t>
                    </m:r>
                    <m:r>
                      <a:rPr lang="en-US" sz="1600">
                        <a:solidFill>
                          <a:schemeClr val="tx1"/>
                        </a:solidFill>
                        <a:latin typeface="Cambria Math" panose="02040503050406030204" pitchFamily="18" charset="0"/>
                      </a:rPr>
                      <m:t> </m:t>
                    </m:r>
                  </m:oMath>
                </a14:m>
                <a:r>
                  <a:rPr lang="en-US" sz="1600" dirty="0">
                    <a:solidFill>
                      <a:schemeClr val="tx1"/>
                    </a:solidFill>
                  </a:rPr>
                  <a:t>only feedback schemes increases</a:t>
                </a:r>
              </a:p>
              <a:p>
                <a:pPr marL="457200" lvl="1" indent="-182880">
                  <a:buFont typeface="Arial" panose="020B0604020202020204" pitchFamily="34" charset="0"/>
                  <a:buChar char="•"/>
                </a:pPr>
                <a:r>
                  <a:rPr lang="en-US" sz="1600" dirty="0">
                    <a:solidFill>
                      <a:schemeClr val="tx1"/>
                    </a:solidFill>
                  </a:rPr>
                  <a:t>Less than 1 dB SNR degradation to meet the PER target of 10^(-2)</a:t>
                </a:r>
              </a:p>
              <a:p>
                <a:pPr marL="342900" indent="-342900">
                  <a:buFont typeface="Arial" panose="020B0604020202020204" pitchFamily="34" charset="0"/>
                  <a:buChar char="•"/>
                </a:pPr>
                <a:endParaRPr lang="en-US" sz="1600" dirty="0">
                  <a:solidFill>
                    <a:schemeClr val="tx1"/>
                  </a:solidFill>
                </a:endParaRPr>
              </a:p>
              <a:p>
                <a:pPr marL="182880" indent="-182880">
                  <a:buFont typeface="Arial" panose="020B0604020202020204" pitchFamily="34" charset="0"/>
                  <a:buChar char="•"/>
                </a:pPr>
                <a:r>
                  <a:rPr lang="en-US" sz="1600" dirty="0">
                    <a:solidFill>
                      <a:schemeClr val="tx1"/>
                    </a:solidFill>
                  </a:rPr>
                  <a:t>However, </a:t>
                </a:r>
                <a14:m>
                  <m:oMath xmlns:m="http://schemas.openxmlformats.org/officeDocument/2006/math">
                    <m:r>
                      <a:rPr lang="en-US" sz="1800" b="0" i="1" smtClean="0">
                        <a:solidFill>
                          <a:schemeClr val="tx1"/>
                        </a:solidFill>
                        <a:latin typeface="Cambria Math" panose="02040503050406030204" pitchFamily="18" charset="0"/>
                      </a:rPr>
                      <m:t>𝜙</m:t>
                    </m:r>
                  </m:oMath>
                </a14:m>
                <a:r>
                  <a:rPr lang="en-US" sz="1800" dirty="0">
                    <a:solidFill>
                      <a:schemeClr val="bg2"/>
                    </a:solidFill>
                  </a:rPr>
                  <a:t> </a:t>
                </a:r>
                <a:r>
                  <a:rPr lang="en-US" sz="1600" dirty="0">
                    <a:solidFill>
                      <a:schemeClr val="tx1"/>
                    </a:solidFill>
                  </a:rPr>
                  <a:t>only feedback scheme results in a significant overhead reduction, i.e., 40% feedback bits reduction</a:t>
                </a:r>
              </a:p>
            </p:txBody>
          </p:sp>
        </mc:Choice>
        <mc:Fallback>
          <p:sp>
            <p:nvSpPr>
              <p:cNvPr id="8" name="TextBox 7">
                <a:extLst>
                  <a:ext uri="{FF2B5EF4-FFF2-40B4-BE49-F238E27FC236}">
                    <a16:creationId xmlns:a16="http://schemas.microsoft.com/office/drawing/2014/main" id="{E2C12249-79CC-511D-AB9B-0635B7EE2715}"/>
                  </a:ext>
                </a:extLst>
              </p:cNvPr>
              <p:cNvSpPr txBox="1">
                <a:spLocks noRot="1" noChangeAspect="1" noMove="1" noResize="1" noEditPoints="1" noAdjustHandles="1" noChangeArrowheads="1" noChangeShapeType="1" noTextEdit="1"/>
              </p:cNvSpPr>
              <p:nvPr/>
            </p:nvSpPr>
            <p:spPr>
              <a:xfrm>
                <a:off x="6498168" y="3376954"/>
                <a:ext cx="5502488" cy="2860358"/>
              </a:xfrm>
              <a:prstGeom prst="roundRect">
                <a:avLst/>
              </a:prstGeom>
              <a:blipFill>
                <a:blip r:embed="rId5"/>
                <a:stretch>
                  <a:fillRect/>
                </a:stretch>
              </a:blipFill>
            </p:spPr>
            <p:txBody>
              <a:bodyPr/>
              <a:lstStyle/>
              <a:p>
                <a:r>
                  <a:rPr lang="en-US">
                    <a:noFill/>
                  </a:rPr>
                  <a:t> </a:t>
                </a:r>
              </a:p>
            </p:txBody>
          </p:sp>
        </mc:Fallback>
      </mc:AlternateContent>
      <p:pic>
        <p:nvPicPr>
          <p:cNvPr id="10" name="Picture 9">
            <a:extLst>
              <a:ext uri="{FF2B5EF4-FFF2-40B4-BE49-F238E27FC236}">
                <a16:creationId xmlns:a16="http://schemas.microsoft.com/office/drawing/2014/main" id="{51383B0E-5501-4B9B-12DB-CB38C3B738C0}"/>
              </a:ext>
            </a:extLst>
          </p:cNvPr>
          <p:cNvPicPr>
            <a:picLocks noChangeAspect="1"/>
          </p:cNvPicPr>
          <p:nvPr/>
        </p:nvPicPr>
        <p:blipFill>
          <a:blip r:embed="rId6"/>
          <a:stretch>
            <a:fillRect/>
          </a:stretch>
        </p:blipFill>
        <p:spPr>
          <a:xfrm>
            <a:off x="0" y="1641376"/>
            <a:ext cx="6729003" cy="4530823"/>
          </a:xfrm>
          <a:prstGeom prst="rect">
            <a:avLst/>
          </a:prstGeom>
        </p:spPr>
      </p:pic>
    </p:spTree>
    <p:extLst>
      <p:ext uri="{BB962C8B-B14F-4D97-AF65-F5344CB8AC3E}">
        <p14:creationId xmlns:p14="http://schemas.microsoft.com/office/powerpoint/2010/main" val="36543840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E353B-8D25-6807-5844-CDB6FC031C87}"/>
              </a:ext>
            </a:extLst>
          </p:cNvPr>
          <p:cNvSpPr>
            <a:spLocks noGrp="1"/>
          </p:cNvSpPr>
          <p:nvPr>
            <p:ph type="title"/>
          </p:nvPr>
        </p:nvSpPr>
        <p:spPr/>
        <p:txBody>
          <a:bodyPr/>
          <a:lstStyle/>
          <a:p>
            <a:r>
              <a:rPr lang="en-US" dirty="0"/>
              <a:t>Simulation Results</a:t>
            </a:r>
          </a:p>
        </p:txBody>
      </p:sp>
      <p:sp>
        <p:nvSpPr>
          <p:cNvPr id="3" name="Slide Number Placeholder 2">
            <a:extLst>
              <a:ext uri="{FF2B5EF4-FFF2-40B4-BE49-F238E27FC236}">
                <a16:creationId xmlns:a16="http://schemas.microsoft.com/office/drawing/2014/main" id="{54FF5AC8-584A-0DF1-E478-E277863462F7}"/>
              </a:ext>
            </a:extLst>
          </p:cNvPr>
          <p:cNvSpPr>
            <a:spLocks noGrp="1"/>
          </p:cNvSpPr>
          <p:nvPr>
            <p:ph type="sldNum" idx="12"/>
          </p:nvPr>
        </p:nvSpPr>
        <p:spPr/>
        <p:txBody>
          <a:bodyPr/>
          <a:lstStyle/>
          <a:p>
            <a:r>
              <a:rPr lang="en-GB"/>
              <a:t>Slide </a:t>
            </a:r>
            <a:fld id="{06B781AF-4CCF-49B0-A572-DE54FBE5D942}" type="slidenum">
              <a:rPr lang="en-GB" smtClean="0"/>
              <a:pPr/>
              <a:t>12</a:t>
            </a:fld>
            <a:endParaRPr lang="en-GB" dirty="0"/>
          </a:p>
        </p:txBody>
      </p:sp>
      <p:grpSp>
        <p:nvGrpSpPr>
          <p:cNvPr id="15" name="Group 14">
            <a:extLst>
              <a:ext uri="{FF2B5EF4-FFF2-40B4-BE49-F238E27FC236}">
                <a16:creationId xmlns:a16="http://schemas.microsoft.com/office/drawing/2014/main" id="{D9B17B4E-0DBC-84E9-43C5-F56F3C7DD589}"/>
              </a:ext>
            </a:extLst>
          </p:cNvPr>
          <p:cNvGrpSpPr/>
          <p:nvPr/>
        </p:nvGrpSpPr>
        <p:grpSpPr>
          <a:xfrm>
            <a:off x="476221" y="1737018"/>
            <a:ext cx="5334000" cy="4000500"/>
            <a:chOff x="6094943" y="1556792"/>
            <a:chExt cx="5334000" cy="4000500"/>
          </a:xfrm>
        </p:grpSpPr>
        <p:pic>
          <p:nvPicPr>
            <p:cNvPr id="6" name="Picture 5">
              <a:extLst>
                <a:ext uri="{FF2B5EF4-FFF2-40B4-BE49-F238E27FC236}">
                  <a16:creationId xmlns:a16="http://schemas.microsoft.com/office/drawing/2014/main" id="{19D5D483-4109-7060-66B0-B81CA67D07F9}"/>
                </a:ext>
              </a:extLst>
            </p:cNvPr>
            <p:cNvPicPr>
              <a:picLocks noChangeAspect="1"/>
            </p:cNvPicPr>
            <p:nvPr/>
          </p:nvPicPr>
          <p:blipFill>
            <a:blip r:embed="rId2"/>
            <a:stretch>
              <a:fillRect/>
            </a:stretch>
          </p:blipFill>
          <p:spPr>
            <a:xfrm>
              <a:off x="6094943" y="1556792"/>
              <a:ext cx="5334000" cy="4000500"/>
            </a:xfrm>
            <a:prstGeom prst="rect">
              <a:avLst/>
            </a:prstGeom>
          </p:spPr>
        </p:pic>
        <p:grpSp>
          <p:nvGrpSpPr>
            <p:cNvPr id="14" name="Group 13">
              <a:extLst>
                <a:ext uri="{FF2B5EF4-FFF2-40B4-BE49-F238E27FC236}">
                  <a16:creationId xmlns:a16="http://schemas.microsoft.com/office/drawing/2014/main" id="{F1446E0F-27FF-0504-B9A7-D889A2F64019}"/>
                </a:ext>
              </a:extLst>
            </p:cNvPr>
            <p:cNvGrpSpPr/>
            <p:nvPr/>
          </p:nvGrpSpPr>
          <p:grpSpPr>
            <a:xfrm>
              <a:off x="10344472" y="1988840"/>
              <a:ext cx="648069" cy="504056"/>
              <a:chOff x="10344472" y="1988840"/>
              <a:chExt cx="648069" cy="504056"/>
            </a:xfrm>
          </p:grpSpPr>
          <p:cxnSp>
            <p:nvCxnSpPr>
              <p:cNvPr id="11" name="Straight Arrow Connector 10">
                <a:extLst>
                  <a:ext uri="{FF2B5EF4-FFF2-40B4-BE49-F238E27FC236}">
                    <a16:creationId xmlns:a16="http://schemas.microsoft.com/office/drawing/2014/main" id="{EACF47E6-93FF-911E-3487-56160C6FAB0E}"/>
                  </a:ext>
                </a:extLst>
              </p:cNvPr>
              <p:cNvCxnSpPr>
                <a:cxnSpLocks/>
              </p:cNvCxnSpPr>
              <p:nvPr/>
            </p:nvCxnSpPr>
            <p:spPr bwMode="auto">
              <a:xfrm>
                <a:off x="10416480" y="1988840"/>
                <a:ext cx="0" cy="504056"/>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3" name="TextBox 12">
                <a:extLst>
                  <a:ext uri="{FF2B5EF4-FFF2-40B4-BE49-F238E27FC236}">
                    <a16:creationId xmlns:a16="http://schemas.microsoft.com/office/drawing/2014/main" id="{5CA8D457-101E-FD0D-EA62-BF18E62EBE85}"/>
                  </a:ext>
                </a:extLst>
              </p:cNvPr>
              <p:cNvSpPr txBox="1"/>
              <p:nvPr/>
            </p:nvSpPr>
            <p:spPr>
              <a:xfrm>
                <a:off x="10344472" y="2113910"/>
                <a:ext cx="648069" cy="253916"/>
              </a:xfrm>
              <a:prstGeom prst="rect">
                <a:avLst/>
              </a:prstGeom>
              <a:noFill/>
            </p:spPr>
            <p:txBody>
              <a:bodyPr wrap="square" rtlCol="0">
                <a:spAutoFit/>
              </a:bodyPr>
              <a:lstStyle/>
              <a:p>
                <a:r>
                  <a:rPr lang="en-US" sz="1050" b="1" dirty="0">
                    <a:solidFill>
                      <a:schemeClr val="tx2"/>
                    </a:solidFill>
                    <a:latin typeface="Arial Black" panose="020B0A04020102020204" pitchFamily="34" charset="0"/>
                  </a:rPr>
                  <a:t>17.6%</a:t>
                </a:r>
              </a:p>
            </p:txBody>
          </p:sp>
        </p:grpSp>
      </p:grpSp>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9B679069-A141-0514-776A-D4155C453566}"/>
                  </a:ext>
                </a:extLst>
              </p:cNvPr>
              <p:cNvSpPr txBox="1"/>
              <p:nvPr/>
            </p:nvSpPr>
            <p:spPr>
              <a:xfrm>
                <a:off x="5810221" y="1686392"/>
                <a:ext cx="5537272" cy="4332179"/>
              </a:xfrm>
              <a:prstGeom prst="round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285750" indent="-285750">
                  <a:buFont typeface="Arial" panose="020B0604020202020204" pitchFamily="34" charset="0"/>
                  <a:buChar char="•"/>
                </a:pPr>
                <a:r>
                  <a:rPr lang="en-US" sz="1800" b="1" dirty="0">
                    <a:solidFill>
                      <a:schemeClr val="tx1"/>
                    </a:solidFill>
                  </a:rPr>
                  <a:t>Tput calculation assumption</a:t>
                </a:r>
                <a:r>
                  <a:rPr lang="en-US" sz="1800" dirty="0">
                    <a:solidFill>
                      <a:schemeClr val="tx1"/>
                    </a:solidFill>
                  </a:rPr>
                  <a:t>: the sounding procedure is not performed with the data packet re-transmissions</a:t>
                </a:r>
                <a:endParaRPr lang="en-US" sz="1800" i="1" dirty="0">
                  <a:solidFill>
                    <a:schemeClr val="tx1"/>
                  </a:solidFill>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US" sz="1400" i="1">
                          <a:solidFill>
                            <a:schemeClr val="tx1"/>
                          </a:solidFill>
                          <a:latin typeface="Cambria Math" panose="02040503050406030204" pitchFamily="18" charset="0"/>
                        </a:rPr>
                        <m:t>𝑻𝒑𝒖</m:t>
                      </m:r>
                      <m:r>
                        <a:rPr lang="en-US" sz="1400" b="0" i="1" smtClean="0">
                          <a:solidFill>
                            <a:schemeClr val="tx1"/>
                          </a:solidFill>
                          <a:latin typeface="Cambria Math" panose="02040503050406030204" pitchFamily="18" charset="0"/>
                        </a:rPr>
                        <m:t>𝑡</m:t>
                      </m:r>
                      <m:r>
                        <a:rPr lang="en-US" sz="1400" i="1">
                          <a:solidFill>
                            <a:schemeClr val="tx1"/>
                          </a:solidFill>
                          <a:latin typeface="Cambria Math" panose="02040503050406030204" pitchFamily="18" charset="0"/>
                        </a:rPr>
                        <m:t>= </m:t>
                      </m:r>
                      <m:f>
                        <m:fPr>
                          <m:ctrlPr>
                            <a:rPr lang="en-US" sz="1400" i="1">
                              <a:solidFill>
                                <a:schemeClr val="tx1"/>
                              </a:solidFill>
                              <a:latin typeface="Cambria Math" panose="02040503050406030204" pitchFamily="18" charset="0"/>
                            </a:rPr>
                          </m:ctrlPr>
                        </m:fPr>
                        <m:num>
                          <m:r>
                            <a:rPr lang="en-US" sz="1400" b="0" i="1" smtClean="0">
                              <a:solidFill>
                                <a:schemeClr val="tx1"/>
                              </a:solidFill>
                              <a:latin typeface="Cambria Math" panose="02040503050406030204" pitchFamily="18" charset="0"/>
                            </a:rPr>
                            <m:t>𝐿</m:t>
                          </m:r>
                          <m:r>
                            <a:rPr lang="en-US" sz="1400" i="1">
                              <a:solidFill>
                                <a:schemeClr val="tx1"/>
                              </a:solidFill>
                              <a:latin typeface="Cambria Math" panose="02040503050406030204" pitchFamily="18" charset="0"/>
                            </a:rPr>
                            <m:t> </m:t>
                          </m:r>
                        </m:num>
                        <m:den>
                          <m:sSub>
                            <m:sSubPr>
                              <m:ctrlPr>
                                <a:rPr lang="en-US" sz="1400" b="0" i="1" smtClean="0">
                                  <a:solidFill>
                                    <a:schemeClr val="tx1"/>
                                  </a:solidFill>
                                  <a:latin typeface="Cambria Math" panose="02040503050406030204" pitchFamily="18" charset="0"/>
                                </a:rPr>
                              </m:ctrlPr>
                            </m:sSubPr>
                            <m:e>
                              <m:r>
                                <a:rPr lang="en-US" sz="1400" b="0" i="1" smtClean="0">
                                  <a:solidFill>
                                    <a:schemeClr val="tx1"/>
                                  </a:solidFill>
                                  <a:latin typeface="Cambria Math" panose="02040503050406030204" pitchFamily="18" charset="0"/>
                                </a:rPr>
                                <m:t>𝑇</m:t>
                              </m:r>
                            </m:e>
                            <m:sub>
                              <m:r>
                                <a:rPr lang="en-US" sz="1400" b="0" i="1" smtClean="0">
                                  <a:solidFill>
                                    <a:schemeClr val="tx1"/>
                                  </a:solidFill>
                                  <a:latin typeface="Cambria Math" panose="02040503050406030204" pitchFamily="18" charset="0"/>
                                </a:rPr>
                                <m:t>𝑠𝑜𝑢𝑛𝑑𝑖𝑛𝑔</m:t>
                              </m:r>
                            </m:sub>
                          </m:sSub>
                          <m:r>
                            <a:rPr lang="en-US" sz="1400" b="0" i="1" smtClean="0">
                              <a:solidFill>
                                <a:schemeClr val="tx1"/>
                              </a:solidFill>
                              <a:latin typeface="Cambria Math" panose="02040503050406030204" pitchFamily="18" charset="0"/>
                            </a:rPr>
                            <m:t>+</m:t>
                          </m:r>
                          <m:r>
                            <a:rPr lang="en-US" sz="1400" b="0" i="1" smtClean="0">
                              <a:solidFill>
                                <a:schemeClr val="tx1"/>
                              </a:solidFill>
                              <a:latin typeface="Cambria Math" panose="02040503050406030204" pitchFamily="18" charset="0"/>
                            </a:rPr>
                            <m:t>𝐸</m:t>
                          </m:r>
                          <m:d>
                            <m:dPr>
                              <m:ctrlPr>
                                <a:rPr lang="en-US" sz="1400" b="0" i="1" smtClean="0">
                                  <a:solidFill>
                                    <a:schemeClr val="tx1"/>
                                  </a:solidFill>
                                  <a:latin typeface="Cambria Math" panose="02040503050406030204" pitchFamily="18" charset="0"/>
                                </a:rPr>
                              </m:ctrlPr>
                            </m:dPr>
                            <m:e>
                              <m:sSub>
                                <m:sSubPr>
                                  <m:ctrlPr>
                                    <a:rPr lang="en-US" sz="1400" b="0" i="1" smtClean="0">
                                      <a:solidFill>
                                        <a:schemeClr val="tx1"/>
                                      </a:solidFill>
                                      <a:latin typeface="Cambria Math" panose="02040503050406030204" pitchFamily="18" charset="0"/>
                                    </a:rPr>
                                  </m:ctrlPr>
                                </m:sSubPr>
                                <m:e>
                                  <m:r>
                                    <a:rPr lang="en-US" sz="1400" b="0" i="1" smtClean="0">
                                      <a:solidFill>
                                        <a:schemeClr val="tx1"/>
                                      </a:solidFill>
                                      <a:latin typeface="Cambria Math" panose="02040503050406030204" pitchFamily="18" charset="0"/>
                                    </a:rPr>
                                    <m:t>𝑇</m:t>
                                  </m:r>
                                </m:e>
                                <m:sub>
                                  <m:r>
                                    <a:rPr lang="en-US" sz="1400" b="0" i="1" smtClean="0">
                                      <a:solidFill>
                                        <a:schemeClr val="tx1"/>
                                      </a:solidFill>
                                      <a:latin typeface="Cambria Math" panose="02040503050406030204" pitchFamily="18" charset="0"/>
                                    </a:rPr>
                                    <m:t>𝑑𝑎𝑡𝑎</m:t>
                                  </m:r>
                                </m:sub>
                              </m:sSub>
                            </m:e>
                          </m:d>
                          <m:r>
                            <a:rPr lang="en-US" sz="1400" b="0" i="1" smtClean="0">
                              <a:solidFill>
                                <a:schemeClr val="tx1"/>
                              </a:solidFill>
                              <a:latin typeface="Cambria Math" panose="02040503050406030204" pitchFamily="18" charset="0"/>
                            </a:rPr>
                            <m:t>+</m:t>
                          </m:r>
                          <m:sSub>
                            <m:sSubPr>
                              <m:ctrlPr>
                                <a:rPr lang="en-US" sz="1400" b="0" i="1" smtClean="0">
                                  <a:solidFill>
                                    <a:schemeClr val="tx1"/>
                                  </a:solidFill>
                                  <a:latin typeface="Cambria Math" panose="02040503050406030204" pitchFamily="18" charset="0"/>
                                </a:rPr>
                              </m:ctrlPr>
                            </m:sSubPr>
                            <m:e>
                              <m:r>
                                <a:rPr lang="en-US" sz="1400" b="0" i="1" smtClean="0">
                                  <a:solidFill>
                                    <a:schemeClr val="tx1"/>
                                  </a:solidFill>
                                  <a:latin typeface="Cambria Math" panose="02040503050406030204" pitchFamily="18" charset="0"/>
                                </a:rPr>
                                <m:t>𝑇</m:t>
                              </m:r>
                            </m:e>
                            <m:sub>
                              <m:r>
                                <a:rPr lang="en-US" sz="1400" b="0" i="1" smtClean="0">
                                  <a:solidFill>
                                    <a:schemeClr val="tx1"/>
                                  </a:solidFill>
                                  <a:latin typeface="Cambria Math" panose="02040503050406030204" pitchFamily="18" charset="0"/>
                                </a:rPr>
                                <m:t>𝐴𝐶𝐾</m:t>
                              </m:r>
                            </m:sub>
                          </m:sSub>
                        </m:den>
                      </m:f>
                    </m:oMath>
                  </m:oMathPara>
                </a14:m>
                <a:endParaRPr lang="en-US" sz="1400" b="0" i="1" dirty="0">
                  <a:solidFill>
                    <a:schemeClr val="tx1"/>
                  </a:solidFill>
                  <a:latin typeface="Cambria Math" panose="02040503050406030204" pitchFamily="18" charset="0"/>
                </a:endParaRPr>
              </a:p>
              <a:p>
                <a:pPr lvl="2"/>
                <a14:m>
                  <m:oMath xmlns:m="http://schemas.openxmlformats.org/officeDocument/2006/math">
                    <m:r>
                      <a:rPr lang="en-US" sz="1400" b="0" i="1" smtClean="0">
                        <a:solidFill>
                          <a:schemeClr val="tx1"/>
                        </a:solidFill>
                        <a:latin typeface="Cambria Math" panose="02040503050406030204" pitchFamily="18" charset="0"/>
                      </a:rPr>
                      <m:t>=</m:t>
                    </m:r>
                  </m:oMath>
                </a14:m>
                <a:r>
                  <a:rPr lang="en-US" sz="1400" dirty="0">
                    <a:solidFill>
                      <a:schemeClr val="tx1"/>
                    </a:solidFill>
                  </a:rPr>
                  <a:t> </a:t>
                </a:r>
                <a14:m>
                  <m:oMath xmlns:m="http://schemas.openxmlformats.org/officeDocument/2006/math">
                    <m:f>
                      <m:fPr>
                        <m:ctrlPr>
                          <a:rPr lang="en-US" sz="1400" i="1">
                            <a:solidFill>
                              <a:schemeClr val="tx1"/>
                            </a:solidFill>
                            <a:latin typeface="Cambria Math" panose="02040503050406030204" pitchFamily="18" charset="0"/>
                          </a:rPr>
                        </m:ctrlPr>
                      </m:fPr>
                      <m:num>
                        <m:r>
                          <a:rPr lang="en-US" sz="1400" b="1" i="1">
                            <a:solidFill>
                              <a:schemeClr val="tx1"/>
                            </a:solidFill>
                            <a:latin typeface="Cambria Math" panose="02040503050406030204" pitchFamily="18" charset="0"/>
                          </a:rPr>
                          <m:t>𝑳</m:t>
                        </m:r>
                        <m:r>
                          <a:rPr lang="en-US" sz="1400" i="1">
                            <a:solidFill>
                              <a:schemeClr val="tx1"/>
                            </a:solidFill>
                            <a:latin typeface="Cambria Math" panose="02040503050406030204" pitchFamily="18" charset="0"/>
                          </a:rPr>
                          <m:t> </m:t>
                        </m:r>
                      </m:num>
                      <m:den>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𝑇</m:t>
                            </m:r>
                          </m:e>
                          <m:sub>
                            <m:r>
                              <a:rPr lang="en-US" sz="1400" i="1">
                                <a:solidFill>
                                  <a:schemeClr val="tx1"/>
                                </a:solidFill>
                                <a:latin typeface="Cambria Math" panose="02040503050406030204" pitchFamily="18" charset="0"/>
                              </a:rPr>
                              <m:t>𝑠𝑜𝑢𝑛𝑑𝑖𝑛𝑔</m:t>
                            </m:r>
                          </m:sub>
                        </m:sSub>
                        <m:r>
                          <a:rPr lang="en-US" sz="1400" i="1">
                            <a:solidFill>
                              <a:schemeClr val="tx1"/>
                            </a:solidFill>
                            <a:latin typeface="Cambria Math" panose="02040503050406030204" pitchFamily="18" charset="0"/>
                          </a:rPr>
                          <m:t>+</m:t>
                        </m:r>
                        <m:f>
                          <m:fPr>
                            <m:ctrlPr>
                              <a:rPr lang="en-US" sz="1400" b="0" i="1" smtClean="0">
                                <a:solidFill>
                                  <a:schemeClr val="tx1"/>
                                </a:solidFill>
                                <a:latin typeface="Cambria Math" panose="02040503050406030204" pitchFamily="18" charset="0"/>
                              </a:rPr>
                            </m:ctrlPr>
                          </m:fPr>
                          <m:num>
                            <m:sSub>
                              <m:sSubPr>
                                <m:ctrlPr>
                                  <a:rPr lang="en-US" sz="1400" b="0" i="1" smtClean="0">
                                    <a:solidFill>
                                      <a:schemeClr val="tx1"/>
                                    </a:solidFill>
                                    <a:latin typeface="Cambria Math" panose="02040503050406030204" pitchFamily="18" charset="0"/>
                                  </a:rPr>
                                </m:ctrlPr>
                              </m:sSubPr>
                              <m:e>
                                <m:r>
                                  <a:rPr lang="en-US" sz="1400" b="0" i="1" smtClean="0">
                                    <a:solidFill>
                                      <a:schemeClr val="tx1"/>
                                    </a:solidFill>
                                    <a:latin typeface="Cambria Math" panose="02040503050406030204" pitchFamily="18" charset="0"/>
                                  </a:rPr>
                                  <m:t>𝑇</m:t>
                                </m:r>
                              </m:e>
                              <m:sub>
                                <m:r>
                                  <a:rPr lang="en-US" sz="1400" b="0" i="1" smtClean="0">
                                    <a:solidFill>
                                      <a:schemeClr val="tx1"/>
                                    </a:solidFill>
                                    <a:latin typeface="Cambria Math" panose="02040503050406030204" pitchFamily="18" charset="0"/>
                                  </a:rPr>
                                  <m:t>1</m:t>
                                </m:r>
                              </m:sub>
                            </m:sSub>
                          </m:num>
                          <m:den>
                            <m:r>
                              <a:rPr lang="en-US" sz="1400" b="0" i="1" smtClean="0">
                                <a:solidFill>
                                  <a:schemeClr val="tx1"/>
                                </a:solidFill>
                                <a:latin typeface="Cambria Math" panose="02040503050406030204" pitchFamily="18" charset="0"/>
                              </a:rPr>
                              <m:t>1−</m:t>
                            </m:r>
                            <m:r>
                              <a:rPr lang="en-US" sz="1400" b="0" i="1" smtClean="0">
                                <a:solidFill>
                                  <a:schemeClr val="tx1"/>
                                </a:solidFill>
                                <a:latin typeface="Cambria Math" panose="02040503050406030204" pitchFamily="18" charset="0"/>
                              </a:rPr>
                              <m:t>𝑃</m:t>
                            </m:r>
                          </m:den>
                        </m:f>
                        <m:r>
                          <a:rPr lang="en-US" sz="1400" b="0" i="1" smtClean="0">
                            <a:solidFill>
                              <a:schemeClr val="tx1"/>
                            </a:solidFill>
                            <a:latin typeface="Cambria Math" panose="02040503050406030204" pitchFamily="18" charset="0"/>
                          </a:rPr>
                          <m:t>+</m:t>
                        </m:r>
                        <m:sSub>
                          <m:sSubPr>
                            <m:ctrlPr>
                              <a:rPr lang="en-US" sz="1400" b="0" i="1" smtClean="0">
                                <a:solidFill>
                                  <a:schemeClr val="tx1"/>
                                </a:solidFill>
                                <a:latin typeface="Cambria Math" panose="02040503050406030204" pitchFamily="18" charset="0"/>
                              </a:rPr>
                            </m:ctrlPr>
                          </m:sSubPr>
                          <m:e>
                            <m:r>
                              <a:rPr lang="en-US" sz="1400" b="0" i="1" smtClean="0">
                                <a:solidFill>
                                  <a:schemeClr val="tx1"/>
                                </a:solidFill>
                                <a:latin typeface="Cambria Math" panose="02040503050406030204" pitchFamily="18" charset="0"/>
                              </a:rPr>
                              <m:t>𝑇</m:t>
                            </m:r>
                          </m:e>
                          <m:sub>
                            <m:r>
                              <a:rPr lang="en-US" sz="1400" b="0" i="1" smtClean="0">
                                <a:solidFill>
                                  <a:schemeClr val="tx1"/>
                                </a:solidFill>
                                <a:latin typeface="Cambria Math" panose="02040503050406030204" pitchFamily="18" charset="0"/>
                              </a:rPr>
                              <m:t>𝐴𝐶𝐾</m:t>
                            </m:r>
                          </m:sub>
                        </m:sSub>
                      </m:den>
                    </m:f>
                    <m:r>
                      <a:rPr lang="en-US" sz="1400" i="1">
                        <a:solidFill>
                          <a:schemeClr val="tx1"/>
                        </a:solidFill>
                        <a:latin typeface="Cambria Math" panose="02040503050406030204" pitchFamily="18" charset="0"/>
                      </a:rPr>
                      <m:t>=</m:t>
                    </m:r>
                    <m:f>
                      <m:fPr>
                        <m:ctrlPr>
                          <a:rPr lang="en-US" sz="1400" i="1">
                            <a:solidFill>
                              <a:schemeClr val="tx1"/>
                            </a:solidFill>
                            <a:latin typeface="Cambria Math" panose="02040503050406030204" pitchFamily="18" charset="0"/>
                          </a:rPr>
                        </m:ctrlPr>
                      </m:fPr>
                      <m:num>
                        <m:r>
                          <a:rPr lang="en-US" sz="1400" b="1" i="1">
                            <a:solidFill>
                              <a:schemeClr val="tx1"/>
                            </a:solidFill>
                            <a:latin typeface="Cambria Math" panose="02040503050406030204" pitchFamily="18" charset="0"/>
                          </a:rPr>
                          <m:t>𝑳</m:t>
                        </m:r>
                        <m:r>
                          <a:rPr lang="en-US" sz="1400" i="1">
                            <a:solidFill>
                              <a:schemeClr val="tx1"/>
                            </a:solidFill>
                            <a:latin typeface="Cambria Math" panose="02040503050406030204" pitchFamily="18" charset="0"/>
                          </a:rPr>
                          <m:t> </m:t>
                        </m:r>
                        <m:r>
                          <a:rPr lang="en-US" sz="1400" b="0" i="1" smtClean="0">
                            <a:solidFill>
                              <a:schemeClr val="tx1"/>
                            </a:solidFill>
                            <a:latin typeface="Cambria Math" panose="02040503050406030204" pitchFamily="18" charset="0"/>
                          </a:rPr>
                          <m:t>(1−</m:t>
                        </m:r>
                        <m:r>
                          <a:rPr lang="en-US" sz="1400" b="0" i="1" smtClean="0">
                            <a:solidFill>
                              <a:schemeClr val="tx1"/>
                            </a:solidFill>
                            <a:latin typeface="Cambria Math" panose="02040503050406030204" pitchFamily="18" charset="0"/>
                          </a:rPr>
                          <m:t>𝑃</m:t>
                        </m:r>
                        <m:r>
                          <a:rPr lang="en-US" sz="1400" b="0" i="1" smtClean="0">
                            <a:solidFill>
                              <a:schemeClr val="tx1"/>
                            </a:solidFill>
                            <a:latin typeface="Cambria Math" panose="02040503050406030204" pitchFamily="18" charset="0"/>
                          </a:rPr>
                          <m:t>)</m:t>
                        </m:r>
                      </m:num>
                      <m:den>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𝑇</m:t>
                            </m:r>
                          </m:e>
                          <m:sub>
                            <m:r>
                              <a:rPr lang="en-US" sz="1400" i="1">
                                <a:solidFill>
                                  <a:schemeClr val="tx1"/>
                                </a:solidFill>
                                <a:latin typeface="Cambria Math" panose="02040503050406030204" pitchFamily="18" charset="0"/>
                              </a:rPr>
                              <m:t>𝑠𝑜𝑢𝑛𝑑𝑖𝑛𝑔</m:t>
                            </m:r>
                          </m:sub>
                        </m:sSub>
                        <m:d>
                          <m:dPr>
                            <m:ctrlPr>
                              <a:rPr lang="en-US" sz="1400" b="0" i="1" smtClean="0">
                                <a:solidFill>
                                  <a:schemeClr val="tx1"/>
                                </a:solidFill>
                                <a:latin typeface="Cambria Math" panose="02040503050406030204" pitchFamily="18" charset="0"/>
                              </a:rPr>
                            </m:ctrlPr>
                          </m:dPr>
                          <m:e>
                            <m:r>
                              <a:rPr lang="en-US" sz="1400" b="0" i="1" smtClean="0">
                                <a:solidFill>
                                  <a:schemeClr val="tx1"/>
                                </a:solidFill>
                                <a:latin typeface="Cambria Math" panose="02040503050406030204" pitchFamily="18" charset="0"/>
                              </a:rPr>
                              <m:t>1−</m:t>
                            </m:r>
                            <m:r>
                              <a:rPr lang="en-US" sz="1400" b="0" i="1" smtClean="0">
                                <a:solidFill>
                                  <a:schemeClr val="tx1"/>
                                </a:solidFill>
                                <a:latin typeface="Cambria Math" panose="02040503050406030204" pitchFamily="18" charset="0"/>
                              </a:rPr>
                              <m:t>𝑃</m:t>
                            </m:r>
                          </m:e>
                        </m:d>
                        <m:r>
                          <a:rPr lang="en-US" sz="1400" b="0" i="1" smtClean="0">
                            <a:solidFill>
                              <a:schemeClr val="tx1"/>
                            </a:solidFill>
                            <a:latin typeface="Cambria Math" panose="02040503050406030204" pitchFamily="18" charset="0"/>
                          </a:rPr>
                          <m:t>+</m:t>
                        </m:r>
                        <m:sSub>
                          <m:sSubPr>
                            <m:ctrlPr>
                              <a:rPr lang="en-US" sz="1400" b="0" i="1" smtClean="0">
                                <a:solidFill>
                                  <a:schemeClr val="tx1"/>
                                </a:solidFill>
                                <a:latin typeface="Cambria Math" panose="02040503050406030204" pitchFamily="18" charset="0"/>
                              </a:rPr>
                            </m:ctrlPr>
                          </m:sSubPr>
                          <m:e>
                            <m:r>
                              <a:rPr lang="en-US" sz="1400" b="0" i="1" smtClean="0">
                                <a:solidFill>
                                  <a:schemeClr val="tx1"/>
                                </a:solidFill>
                                <a:latin typeface="Cambria Math" panose="02040503050406030204" pitchFamily="18" charset="0"/>
                              </a:rPr>
                              <m:t>𝑇</m:t>
                            </m:r>
                          </m:e>
                          <m:sub>
                            <m:r>
                              <a:rPr lang="en-US" sz="1400" b="0" i="1" smtClean="0">
                                <a:solidFill>
                                  <a:schemeClr val="tx1"/>
                                </a:solidFill>
                                <a:latin typeface="Cambria Math" panose="02040503050406030204" pitchFamily="18" charset="0"/>
                              </a:rPr>
                              <m:t>1</m:t>
                            </m:r>
                          </m:sub>
                        </m:sSub>
                        <m:r>
                          <a:rPr lang="en-US" sz="1400" b="0" i="1" smtClean="0">
                            <a:solidFill>
                              <a:schemeClr val="tx1"/>
                            </a:solidFill>
                            <a:latin typeface="Cambria Math" panose="02040503050406030204" pitchFamily="18" charset="0"/>
                          </a:rPr>
                          <m:t>+</m:t>
                        </m:r>
                        <m:sSub>
                          <m:sSubPr>
                            <m:ctrlPr>
                              <a:rPr lang="en-US" sz="1400" b="0" i="1" smtClean="0">
                                <a:solidFill>
                                  <a:schemeClr val="tx1"/>
                                </a:solidFill>
                                <a:latin typeface="Cambria Math" panose="02040503050406030204" pitchFamily="18" charset="0"/>
                              </a:rPr>
                            </m:ctrlPr>
                          </m:sSubPr>
                          <m:e>
                            <m:r>
                              <a:rPr lang="en-US" sz="1400" b="0" i="1" smtClean="0">
                                <a:solidFill>
                                  <a:schemeClr val="tx1"/>
                                </a:solidFill>
                                <a:latin typeface="Cambria Math" panose="02040503050406030204" pitchFamily="18" charset="0"/>
                              </a:rPr>
                              <m:t>𝑇</m:t>
                            </m:r>
                          </m:e>
                          <m:sub>
                            <m:r>
                              <a:rPr lang="en-US" sz="1400" b="0" i="1" smtClean="0">
                                <a:solidFill>
                                  <a:schemeClr val="tx1"/>
                                </a:solidFill>
                                <a:latin typeface="Cambria Math" panose="02040503050406030204" pitchFamily="18" charset="0"/>
                              </a:rPr>
                              <m:t>𝐴𝐶𝐾</m:t>
                            </m:r>
                          </m:sub>
                        </m:sSub>
                        <m:r>
                          <a:rPr lang="en-US" sz="1400" b="0" i="1" smtClean="0">
                            <a:solidFill>
                              <a:schemeClr val="tx1"/>
                            </a:solidFill>
                            <a:latin typeface="Cambria Math" panose="02040503050406030204" pitchFamily="18" charset="0"/>
                          </a:rPr>
                          <m:t>(1−</m:t>
                        </m:r>
                        <m:r>
                          <a:rPr lang="en-US" sz="1400" b="0" i="1" smtClean="0">
                            <a:solidFill>
                              <a:schemeClr val="tx1"/>
                            </a:solidFill>
                            <a:latin typeface="Cambria Math" panose="02040503050406030204" pitchFamily="18" charset="0"/>
                          </a:rPr>
                          <m:t>𝑃</m:t>
                        </m:r>
                        <m:r>
                          <a:rPr lang="en-US" sz="1400" b="0" i="1" smtClean="0">
                            <a:solidFill>
                              <a:schemeClr val="tx1"/>
                            </a:solidFill>
                            <a:latin typeface="Cambria Math" panose="02040503050406030204" pitchFamily="18" charset="0"/>
                          </a:rPr>
                          <m:t>)</m:t>
                        </m:r>
                      </m:den>
                    </m:f>
                  </m:oMath>
                </a14:m>
                <a:endParaRPr lang="en-US" sz="1800" b="0" dirty="0">
                  <a:solidFill>
                    <a:schemeClr val="tx1"/>
                  </a:solidFill>
                </a:endParaRPr>
              </a:p>
              <a:p>
                <a:endParaRPr lang="en-US" sz="1400" dirty="0">
                  <a:solidFill>
                    <a:schemeClr val="tx1"/>
                  </a:solidFill>
                </a:endParaRPr>
              </a:p>
              <a:p>
                <a:r>
                  <a:rPr lang="en-US" sz="1400" dirty="0">
                    <a:solidFill>
                      <a:schemeClr val="tx1"/>
                    </a:solidFill>
                  </a:rPr>
                  <a:t>L: the payload length </a:t>
                </a:r>
              </a:p>
              <a:p>
                <a14:m>
                  <m:oMath xmlns:m="http://schemas.openxmlformats.org/officeDocument/2006/math">
                    <m:sSub>
                      <m:sSubPr>
                        <m:ctrlPr>
                          <a:rPr lang="en-US" sz="1400" b="0" i="1" dirty="0" smtClean="0">
                            <a:solidFill>
                              <a:schemeClr val="tx1"/>
                            </a:solidFill>
                            <a:latin typeface="Cambria Math" panose="02040503050406030204" pitchFamily="18" charset="0"/>
                          </a:rPr>
                        </m:ctrlPr>
                      </m:sSubPr>
                      <m:e>
                        <m:r>
                          <a:rPr lang="en-US" sz="1400" i="1" dirty="0" smtClean="0">
                            <a:solidFill>
                              <a:schemeClr val="tx1"/>
                            </a:solidFill>
                            <a:latin typeface="Cambria Math" panose="02040503050406030204" pitchFamily="18" charset="0"/>
                          </a:rPr>
                          <m:t>𝑇</m:t>
                        </m:r>
                      </m:e>
                      <m:sub>
                        <m:r>
                          <a:rPr lang="en-US" sz="1400" b="0" i="1" dirty="0" smtClean="0">
                            <a:solidFill>
                              <a:schemeClr val="tx1"/>
                            </a:solidFill>
                            <a:latin typeface="Cambria Math" panose="02040503050406030204" pitchFamily="18" charset="0"/>
                          </a:rPr>
                          <m:t>1</m:t>
                        </m:r>
                      </m:sub>
                    </m:sSub>
                  </m:oMath>
                </a14:m>
                <a:r>
                  <a:rPr lang="en-US" sz="1400" dirty="0">
                    <a:solidFill>
                      <a:schemeClr val="tx1"/>
                    </a:solidFill>
                  </a:rPr>
                  <a:t>: the packet transmission time</a:t>
                </a:r>
              </a:p>
              <a:p>
                <a:r>
                  <a:rPr lang="en-US" sz="1400" dirty="0">
                    <a:solidFill>
                      <a:schemeClr val="tx1"/>
                    </a:solidFill>
                  </a:rPr>
                  <a:t>P: Packet error rate</a:t>
                </a:r>
              </a:p>
              <a:p>
                <a:pPr marL="285750" indent="-285750">
                  <a:buFont typeface="Arial" panose="020B0604020202020204" pitchFamily="34" charset="0"/>
                  <a:buChar char="•"/>
                </a:pPr>
                <a:endParaRPr lang="en-US" sz="1400" dirty="0">
                  <a:solidFill>
                    <a:schemeClr val="tx1"/>
                  </a:solidFill>
                </a:endParaRPr>
              </a:p>
              <a:p>
                <a:pPr marL="285750" indent="-285750">
                  <a:buFont typeface="Arial" panose="020B0604020202020204" pitchFamily="34" charset="0"/>
                  <a:buChar char="•"/>
                </a:pPr>
                <a:r>
                  <a:rPr lang="en-US" sz="1800" b="1" dirty="0">
                    <a:solidFill>
                      <a:schemeClr val="tx1"/>
                    </a:solidFill>
                  </a:rPr>
                  <a:t>Observation</a:t>
                </a:r>
                <a:r>
                  <a:rPr lang="en-US" sz="1800" dirty="0">
                    <a:solidFill>
                      <a:schemeClr val="tx1"/>
                    </a:solidFill>
                  </a:rPr>
                  <a:t>: </a:t>
                </a:r>
                <a14:m>
                  <m:oMath xmlns:m="http://schemas.openxmlformats.org/officeDocument/2006/math">
                    <m:r>
                      <m:rPr>
                        <m:sty m:val="p"/>
                      </m:rPr>
                      <a:rPr lang="en-US" sz="1800" b="0" i="0" smtClean="0">
                        <a:solidFill>
                          <a:schemeClr val="tx1"/>
                        </a:solidFill>
                        <a:latin typeface="Cambria Math" panose="02040503050406030204" pitchFamily="18" charset="0"/>
                      </a:rPr>
                      <m:t>Φ</m:t>
                    </m:r>
                  </m:oMath>
                </a14:m>
                <a:r>
                  <a:rPr lang="en-US" sz="1800" dirty="0">
                    <a:solidFill>
                      <a:schemeClr val="tx1"/>
                    </a:solidFill>
                  </a:rPr>
                  <a:t> only feedback CSI report algorithm provides up to ~18% gain over baseline CSI feedback for </a:t>
                </a:r>
                <a14:m>
                  <m:oMath xmlns:m="http://schemas.openxmlformats.org/officeDocument/2006/math">
                    <m:r>
                      <a:rPr lang="en-US" sz="1800" b="0" i="1" smtClean="0">
                        <a:solidFill>
                          <a:schemeClr val="tx1"/>
                        </a:solidFill>
                        <a:latin typeface="Cambria Math" panose="02040503050406030204" pitchFamily="18" charset="0"/>
                      </a:rPr>
                      <m:t>8</m:t>
                    </m:r>
                    <m:r>
                      <a:rPr lang="en-US" sz="1800" b="0" i="1" smtClean="0">
                        <a:solidFill>
                          <a:schemeClr val="tx1"/>
                        </a:solidFill>
                        <a:latin typeface="Cambria Math" panose="02040503050406030204" pitchFamily="18" charset="0"/>
                        <a:ea typeface="Cambria Math" panose="02040503050406030204" pitchFamily="18" charset="0"/>
                      </a:rPr>
                      <m:t>×2 </m:t>
                    </m:r>
                  </m:oMath>
                </a14:m>
                <a:r>
                  <a:rPr lang="en-US" sz="1800">
                    <a:solidFill>
                      <a:schemeClr val="tx1"/>
                    </a:solidFill>
                  </a:rPr>
                  <a:t>MIMO</a:t>
                </a:r>
                <a:endParaRPr lang="en-US" sz="1800" dirty="0">
                  <a:solidFill>
                    <a:schemeClr val="tx1"/>
                  </a:solidFill>
                </a:endParaRPr>
              </a:p>
              <a:p>
                <a:pPr marL="285750" indent="-285750">
                  <a:buFont typeface="Arial" panose="020B0604020202020204" pitchFamily="34" charset="0"/>
                  <a:buChar char="•"/>
                </a:pPr>
                <a:endParaRPr lang="en-US" sz="1400" dirty="0">
                  <a:solidFill>
                    <a:schemeClr val="tx1"/>
                  </a:solidFill>
                </a:endParaRPr>
              </a:p>
            </p:txBody>
          </p:sp>
        </mc:Choice>
        <mc:Fallback xmlns="">
          <p:sp>
            <p:nvSpPr>
              <p:cNvPr id="17" name="TextBox 16">
                <a:extLst>
                  <a:ext uri="{FF2B5EF4-FFF2-40B4-BE49-F238E27FC236}">
                    <a16:creationId xmlns:a16="http://schemas.microsoft.com/office/drawing/2014/main" id="{9B679069-A141-0514-776A-D4155C453566}"/>
                  </a:ext>
                </a:extLst>
              </p:cNvPr>
              <p:cNvSpPr txBox="1">
                <a:spLocks noRot="1" noChangeAspect="1" noMove="1" noResize="1" noEditPoints="1" noAdjustHandles="1" noChangeArrowheads="1" noChangeShapeType="1" noTextEdit="1"/>
              </p:cNvSpPr>
              <p:nvPr/>
            </p:nvSpPr>
            <p:spPr>
              <a:xfrm>
                <a:off x="5810221" y="1686392"/>
                <a:ext cx="5537272" cy="4332179"/>
              </a:xfrm>
              <a:prstGeom prst="roundRect">
                <a:avLst/>
              </a:prstGeom>
              <a:blipFill>
                <a:blip r:embed="rId3"/>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218554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DB68A-F1F6-6DEC-F0FF-D163EBB173E9}"/>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700DA081-D776-D261-B6C0-D3A9BF09EBD4}"/>
              </a:ext>
            </a:extLst>
          </p:cNvPr>
          <p:cNvSpPr>
            <a:spLocks noGrp="1"/>
          </p:cNvSpPr>
          <p:nvPr>
            <p:ph idx="1"/>
          </p:nvPr>
        </p:nvSpPr>
        <p:spPr/>
        <p:txBody>
          <a:bodyPr/>
          <a:lstStyle/>
          <a:p>
            <a:pPr>
              <a:buFont typeface="Arial" panose="020B0604020202020204" pitchFamily="34" charset="0"/>
              <a:buChar char="•"/>
            </a:pPr>
            <a:r>
              <a:rPr lang="en-US" dirty="0"/>
              <a:t>Discuss the need to reduce the overhead of Channel State Information (CSI) feedback for UHR </a:t>
            </a:r>
          </a:p>
          <a:p>
            <a:pPr>
              <a:buFont typeface="Arial" panose="020B0604020202020204" pitchFamily="34" charset="0"/>
              <a:buChar char="•"/>
            </a:pPr>
            <a:endParaRPr lang="en-US" dirty="0"/>
          </a:p>
          <a:p>
            <a:pPr>
              <a:buFont typeface="Arial" panose="020B0604020202020204" pitchFamily="34" charset="0"/>
              <a:buChar char="•"/>
            </a:pPr>
            <a:r>
              <a:rPr lang="en-US" dirty="0"/>
              <a:t>Summarize the existing proposals of CSI feedback reduction using the wireless domain knowledge and/or AIML techniques</a:t>
            </a:r>
          </a:p>
          <a:p>
            <a:pPr>
              <a:buFont typeface="Arial" panose="020B0604020202020204" pitchFamily="34" charset="0"/>
              <a:buChar char="•"/>
            </a:pPr>
            <a:endParaRPr lang="en-US" dirty="0"/>
          </a:p>
          <a:p>
            <a:pPr>
              <a:buFont typeface="Arial" panose="020B0604020202020204" pitchFamily="34" charset="0"/>
              <a:buChar char="•"/>
            </a:pPr>
            <a:r>
              <a:rPr lang="en-US" dirty="0"/>
              <a:t>Propose to extend one existing solution to reduce CSI feedback for multiple spatial streams</a:t>
            </a:r>
          </a:p>
        </p:txBody>
      </p:sp>
      <p:sp>
        <p:nvSpPr>
          <p:cNvPr id="4" name="Slide Number Placeholder 3">
            <a:extLst>
              <a:ext uri="{FF2B5EF4-FFF2-40B4-BE49-F238E27FC236}">
                <a16:creationId xmlns:a16="http://schemas.microsoft.com/office/drawing/2014/main" id="{654530FA-793F-2225-7F99-79E11D2A054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777254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FA310-D72D-D0C3-0FDE-35839479E412}"/>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CED753E8-97FA-D18D-02F3-8D3A4877EF8E}"/>
              </a:ext>
            </a:extLst>
          </p:cNvPr>
          <p:cNvSpPr>
            <a:spLocks noGrp="1"/>
          </p:cNvSpPr>
          <p:nvPr>
            <p:ph idx="1"/>
          </p:nvPr>
        </p:nvSpPr>
        <p:spPr/>
        <p:txBody>
          <a:bodyPr>
            <a:normAutofit/>
          </a:bodyPr>
          <a:lstStyle/>
          <a:p>
            <a:pPr marL="0" indent="0"/>
            <a:r>
              <a:rPr lang="en-US" sz="2000" kern="0" dirty="0"/>
              <a:t>[1] </a:t>
            </a:r>
            <a:r>
              <a:rPr lang="en-US" sz="2000" dirty="0"/>
              <a:t>11-23/480r0, UHR Proposed PAR</a:t>
            </a:r>
          </a:p>
          <a:p>
            <a:pPr marL="0" indent="0"/>
            <a:r>
              <a:rPr lang="en-US" sz="2000" kern="0" dirty="0"/>
              <a:t>[2]</a:t>
            </a:r>
            <a:r>
              <a:rPr lang="en-US" sz="2000" dirty="0"/>
              <a:t> 11-22/1515r0, A candidate feature: Multi-AP</a:t>
            </a:r>
          </a:p>
          <a:p>
            <a:pPr marL="0" indent="0"/>
            <a:r>
              <a:rPr lang="en-US" sz="2000" dirty="0"/>
              <a:t>[3] 11-22/1516, Considerations on Multi-AP Coordination</a:t>
            </a:r>
          </a:p>
          <a:p>
            <a:pPr marL="0" indent="0"/>
            <a:r>
              <a:rPr lang="en-US" sz="2000" dirty="0"/>
              <a:t>[4] 11-22/1821r1, System level simulation of Co-BF and Joint Tx</a:t>
            </a:r>
          </a:p>
          <a:p>
            <a:pPr marL="0" indent="0"/>
            <a:r>
              <a:rPr lang="en-US" sz="2000" dirty="0"/>
              <a:t>[5] 11-22/2188r0, Joint transmission for UHR – A Refresher and New Results</a:t>
            </a:r>
          </a:p>
          <a:p>
            <a:pPr marL="0" indent="0"/>
            <a:r>
              <a:rPr lang="en-US" sz="2000" dirty="0"/>
              <a:t>[6] 11-22/0932r0, Thoughts on Beyond 802.11be</a:t>
            </a:r>
          </a:p>
          <a:p>
            <a:pPr marL="0" indent="0"/>
            <a:r>
              <a:rPr lang="en-US" sz="2000" dirty="0"/>
              <a:t>[7] 11-22/1083r1, Next generation SG formation</a:t>
            </a:r>
          </a:p>
          <a:p>
            <a:pPr marL="0" indent="0"/>
            <a:r>
              <a:rPr lang="en-US" sz="2000" dirty="0"/>
              <a:t>[8] 11-22/685r0, Discussion on next generation Wi-Fi</a:t>
            </a:r>
          </a:p>
          <a:p>
            <a:pPr marL="0" indent="0"/>
            <a:r>
              <a:rPr lang="en-US" sz="2000" dirty="0"/>
              <a:t>[9] 11-22/2049r2, UHR PAR discussion</a:t>
            </a:r>
          </a:p>
          <a:p>
            <a:pPr marL="0" indent="0"/>
            <a:r>
              <a:rPr lang="en-US" sz="2000" dirty="0"/>
              <a:t>[10] 11-22/1804r0, Next Gen After 11be: Band and complexity discussion</a:t>
            </a:r>
          </a:p>
        </p:txBody>
      </p:sp>
      <p:sp>
        <p:nvSpPr>
          <p:cNvPr id="4" name="Slide Number Placeholder 3">
            <a:extLst>
              <a:ext uri="{FF2B5EF4-FFF2-40B4-BE49-F238E27FC236}">
                <a16:creationId xmlns:a16="http://schemas.microsoft.com/office/drawing/2014/main" id="{61259E4A-63D2-6147-178C-EF796234F23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4218376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2</a:t>
            </a:fld>
            <a:endParaRPr lang="en-GB" dirty="0"/>
          </a:p>
        </p:txBody>
      </p:sp>
      <p:sp>
        <p:nvSpPr>
          <p:cNvPr id="7" name="Rectangle 1"/>
          <p:cNvSpPr txBox="1">
            <a:spLocks noChangeArrowheads="1"/>
          </p:cNvSpPr>
          <p:nvPr/>
        </p:nvSpPr>
        <p:spPr bwMode="auto">
          <a:xfrm>
            <a:off x="2265928" y="648199"/>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a:t>Abstract</a:t>
            </a:r>
            <a:endParaRPr lang="en-GB" kern="0" dirty="0"/>
          </a:p>
        </p:txBody>
      </p:sp>
      <p:sp>
        <p:nvSpPr>
          <p:cNvPr id="8" name="Rectangle 2"/>
          <p:cNvSpPr txBox="1">
            <a:spLocks noChangeArrowheads="1"/>
          </p:cNvSpPr>
          <p:nvPr/>
        </p:nvSpPr>
        <p:spPr>
          <a:xfrm>
            <a:off x="1127448" y="2276872"/>
            <a:ext cx="9577064" cy="3682752"/>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85800"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2" name="Rectangle 2">
            <a:extLst>
              <a:ext uri="{FF2B5EF4-FFF2-40B4-BE49-F238E27FC236}">
                <a16:creationId xmlns:a16="http://schemas.microsoft.com/office/drawing/2014/main" id="{DD67637E-663E-E113-D381-A175592400F5}"/>
              </a:ext>
            </a:extLst>
          </p:cNvPr>
          <p:cNvSpPr txBox="1">
            <a:spLocks noChangeArrowheads="1"/>
          </p:cNvSpPr>
          <p:nvPr/>
        </p:nvSpPr>
        <p:spPr>
          <a:xfrm>
            <a:off x="1279848" y="2429272"/>
            <a:ext cx="9577064" cy="3682752"/>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indent="0"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 this contribution, we discuss the need to reduce the overhead of Channel State Information (CSI) feedback for UHR and the potential methods of CSI feedback reduction. </a:t>
            </a:r>
            <a:endParaRPr lang="en-GB" kern="0" dirty="0"/>
          </a:p>
        </p:txBody>
      </p:sp>
    </p:spTree>
    <p:extLst>
      <p:ext uri="{BB962C8B-B14F-4D97-AF65-F5344CB8AC3E}">
        <p14:creationId xmlns:p14="http://schemas.microsoft.com/office/powerpoint/2010/main" val="2661819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E04D5-C3CC-BFE8-82A5-C11AF0E0D7A1}"/>
              </a:ext>
            </a:extLst>
          </p:cNvPr>
          <p:cNvSpPr>
            <a:spLocks noGrp="1"/>
          </p:cNvSpPr>
          <p:nvPr>
            <p:ph type="title"/>
          </p:nvPr>
        </p:nvSpPr>
        <p:spPr/>
        <p:txBody>
          <a:bodyPr/>
          <a:lstStyle/>
          <a:p>
            <a:r>
              <a:rPr lang="en-US" dirty="0"/>
              <a:t>Introduction</a:t>
            </a:r>
          </a:p>
        </p:txBody>
      </p:sp>
      <p:sp>
        <p:nvSpPr>
          <p:cNvPr id="4" name="Content Placeholder 3">
            <a:extLst>
              <a:ext uri="{FF2B5EF4-FFF2-40B4-BE49-F238E27FC236}">
                <a16:creationId xmlns:a16="http://schemas.microsoft.com/office/drawing/2014/main" id="{5BB972BC-9079-8C00-C9F8-3D4152307433}"/>
              </a:ext>
            </a:extLst>
          </p:cNvPr>
          <p:cNvSpPr>
            <a:spLocks noGrp="1"/>
          </p:cNvSpPr>
          <p:nvPr>
            <p:ph idx="1"/>
          </p:nvPr>
        </p:nvSpPr>
        <p:spPr/>
        <p:txBody>
          <a:bodyPr>
            <a:normAutofit lnSpcReduction="10000"/>
          </a:bodyPr>
          <a:lstStyle/>
          <a:p>
            <a:pPr>
              <a:buFont typeface="Arial" panose="020B0604020202020204" pitchFamily="34" charset="0"/>
              <a:buChar char="•"/>
            </a:pPr>
            <a:r>
              <a:rPr lang="en-US" dirty="0"/>
              <a:t>Potential features proposed for UHR may require high CSI feedback overhead </a:t>
            </a:r>
            <a:endParaRPr lang="en-US" dirty="0">
              <a:cs typeface="Times New Roman"/>
            </a:endParaRPr>
          </a:p>
          <a:p>
            <a:pPr lvl="1">
              <a:buFont typeface="Arial" panose="020B0604020202020204" pitchFamily="34" charset="0"/>
              <a:buChar char="•"/>
            </a:pPr>
            <a:r>
              <a:rPr lang="en-US" dirty="0"/>
              <a:t>Multi-AP: joint transmission/coordinated beamforming [2-5]</a:t>
            </a:r>
          </a:p>
          <a:p>
            <a:pPr lvl="1">
              <a:buFont typeface="Arial" panose="020B0604020202020204" pitchFamily="34" charset="0"/>
              <a:buChar char="•"/>
            </a:pPr>
            <a:r>
              <a:rPr lang="en-US" dirty="0"/>
              <a:t>Beamformed MIMO with a large number of antennas up to 16 SS at the AP [6-8]</a:t>
            </a:r>
            <a:endParaRPr lang="en-US" dirty="0">
              <a:cs typeface="Times New Roman"/>
            </a:endParaRPr>
          </a:p>
          <a:p>
            <a:pPr lvl="1">
              <a:buFont typeface="Arial" panose="020B0604020202020204" pitchFamily="34" charset="0"/>
              <a:buChar char="•"/>
            </a:pPr>
            <a:r>
              <a:rPr lang="en-US" dirty="0"/>
              <a:t>Larger number of antennas at STA [10]</a:t>
            </a:r>
          </a:p>
          <a:p>
            <a:pPr lvl="1">
              <a:buFont typeface="Arial" panose="020B0604020202020204" pitchFamily="34" charset="0"/>
              <a:buChar char="•"/>
            </a:pPr>
            <a:r>
              <a:rPr lang="en-US" dirty="0"/>
              <a:t>Large operating bandwidths (&gt;= 320 MHz) [9]</a:t>
            </a:r>
            <a:endParaRPr lang="en-US" dirty="0">
              <a:cs typeface="Times New Roman"/>
            </a:endParaRPr>
          </a:p>
          <a:p>
            <a:pPr lvl="1">
              <a:buFont typeface="Arial" panose="020B0604020202020204" pitchFamily="34" charset="0"/>
              <a:buChar char="•"/>
            </a:pPr>
            <a:r>
              <a:rPr lang="en-US" dirty="0"/>
              <a:t>Any combined solutions [9] may further increase the airtime of CSI feedback transmission</a:t>
            </a:r>
          </a:p>
          <a:p>
            <a:pPr>
              <a:buFont typeface="Arial" panose="020B0604020202020204" pitchFamily="34" charset="0"/>
              <a:buChar char="•"/>
            </a:pPr>
            <a:endParaRPr lang="en-US" dirty="0"/>
          </a:p>
          <a:p>
            <a:pPr>
              <a:buFont typeface="Arial" panose="020B0604020202020204" pitchFamily="34" charset="0"/>
              <a:buChar char="•"/>
            </a:pPr>
            <a:r>
              <a:rPr lang="en-US" dirty="0"/>
              <a:t>Large CSI feedback overhead may: </a:t>
            </a:r>
            <a:endParaRPr lang="en-US" dirty="0">
              <a:cs typeface="Times New Roman"/>
            </a:endParaRPr>
          </a:p>
          <a:p>
            <a:pPr lvl="1">
              <a:buFont typeface="Arial" panose="020B0604020202020204" pitchFamily="34" charset="0"/>
              <a:buChar char="•"/>
            </a:pPr>
            <a:r>
              <a:rPr lang="en-US" dirty="0"/>
              <a:t>Limit the throughput improvement </a:t>
            </a:r>
          </a:p>
          <a:p>
            <a:pPr lvl="1">
              <a:buFont typeface="Arial" panose="020B0604020202020204" pitchFamily="34" charset="0"/>
              <a:buChar char="•"/>
            </a:pPr>
            <a:r>
              <a:rPr lang="en-US" dirty="0"/>
              <a:t>Prolong the delivery of low latency traffic</a:t>
            </a:r>
            <a:endParaRPr lang="en-US" strike="sngStrike" dirty="0">
              <a:cs typeface="Times New Roman"/>
            </a:endParaRPr>
          </a:p>
          <a:p>
            <a:pPr lvl="1">
              <a:buFont typeface="Arial" panose="020B0604020202020204" pitchFamily="34" charset="0"/>
              <a:buChar char="•"/>
            </a:pPr>
            <a:endParaRPr lang="en-US" dirty="0"/>
          </a:p>
        </p:txBody>
      </p:sp>
      <p:sp>
        <p:nvSpPr>
          <p:cNvPr id="3" name="Slide Number Placeholder 2">
            <a:extLst>
              <a:ext uri="{FF2B5EF4-FFF2-40B4-BE49-F238E27FC236}">
                <a16:creationId xmlns:a16="http://schemas.microsoft.com/office/drawing/2014/main" id="{CD285E9F-8BC3-B4FE-DC2B-D7766B8FFA7C}"/>
              </a:ext>
            </a:extLst>
          </p:cNvPr>
          <p:cNvSpPr>
            <a:spLocks noGrp="1"/>
          </p:cNvSpPr>
          <p:nvPr>
            <p:ph type="sldNum" idx="12"/>
          </p:nvPr>
        </p:nvSpPr>
        <p:spPr/>
        <p:txBody>
          <a:bodyPr/>
          <a:lstStyle/>
          <a:p>
            <a:r>
              <a:rPr lang="en-GB"/>
              <a:t>Slide </a:t>
            </a:r>
            <a:fld id="{06B781AF-4CCF-49B0-A572-DE54FBE5D942}" type="slidenum">
              <a:rPr lang="en-GB" smtClean="0"/>
              <a:pPr/>
              <a:t>3</a:t>
            </a:fld>
            <a:endParaRPr lang="en-GB" dirty="0"/>
          </a:p>
        </p:txBody>
      </p:sp>
    </p:spTree>
    <p:extLst>
      <p:ext uri="{BB962C8B-B14F-4D97-AF65-F5344CB8AC3E}">
        <p14:creationId xmlns:p14="http://schemas.microsoft.com/office/powerpoint/2010/main" val="1154201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6453E0C-4688-344A-BFC8-2E71718B8401}"/>
              </a:ext>
            </a:extLst>
          </p:cNvPr>
          <p:cNvSpPr>
            <a:spLocks noGrp="1"/>
          </p:cNvSpPr>
          <p:nvPr>
            <p:ph type="title"/>
          </p:nvPr>
        </p:nvSpPr>
        <p:spPr/>
        <p:txBody>
          <a:bodyPr/>
          <a:lstStyle/>
          <a:p>
            <a:r>
              <a:rPr lang="en-US" dirty="0"/>
              <a:t>CSI Overhead Analysis</a:t>
            </a:r>
          </a:p>
        </p:txBody>
      </p:sp>
      <p:sp>
        <p:nvSpPr>
          <p:cNvPr id="3" name="Slide Number Placeholder 2">
            <a:extLst>
              <a:ext uri="{FF2B5EF4-FFF2-40B4-BE49-F238E27FC236}">
                <a16:creationId xmlns:a16="http://schemas.microsoft.com/office/drawing/2014/main" id="{E6B6BA3A-F0E2-50EB-6752-5128959B264D}"/>
              </a:ext>
            </a:extLst>
          </p:cNvPr>
          <p:cNvSpPr>
            <a:spLocks noGrp="1"/>
          </p:cNvSpPr>
          <p:nvPr>
            <p:ph type="sldNum" idx="12"/>
          </p:nvPr>
        </p:nvSpPr>
        <p:spPr/>
        <p:txBody>
          <a:bodyPr/>
          <a:lstStyle/>
          <a:p>
            <a:r>
              <a:rPr lang="en-GB"/>
              <a:t>Slide </a:t>
            </a:r>
            <a:fld id="{06B781AF-4CCF-49B0-A572-DE54FBE5D942}" type="slidenum">
              <a:rPr lang="en-GB" smtClean="0"/>
              <a:pPr/>
              <a:t>4</a:t>
            </a:fld>
            <a:endParaRPr lang="en-GB" dirty="0"/>
          </a:p>
        </p:txBody>
      </p:sp>
      <p:sp>
        <p:nvSpPr>
          <p:cNvPr id="5" name="TextBox 4">
            <a:extLst>
              <a:ext uri="{FF2B5EF4-FFF2-40B4-BE49-F238E27FC236}">
                <a16:creationId xmlns:a16="http://schemas.microsoft.com/office/drawing/2014/main" id="{39CA8449-ECD0-4385-A229-2A1F065C586E}"/>
              </a:ext>
            </a:extLst>
          </p:cNvPr>
          <p:cNvSpPr txBox="1"/>
          <p:nvPr/>
        </p:nvSpPr>
        <p:spPr>
          <a:xfrm>
            <a:off x="2135560" y="5106987"/>
            <a:ext cx="8424936" cy="1123712"/>
          </a:xfrm>
          <a:prstGeom prst="roundRect">
            <a:avLst/>
          </a:prstGeom>
        </p:spPr>
        <p:style>
          <a:lnRef idx="2">
            <a:schemeClr val="accent2"/>
          </a:lnRef>
          <a:fillRef idx="1">
            <a:schemeClr val="lt1"/>
          </a:fillRef>
          <a:effectRef idx="0">
            <a:schemeClr val="accent2"/>
          </a:effectRef>
          <a:fontRef idx="minor">
            <a:schemeClr val="dk1"/>
          </a:fontRef>
        </p:style>
        <p:txBody>
          <a:bodyPr wrap="square" lIns="91440" tIns="45720" rIns="91440" bIns="45720" rtlCol="0" anchor="t">
            <a:spAutoFit/>
          </a:bodyPr>
          <a:lstStyle/>
          <a:p>
            <a:r>
              <a:rPr lang="en-US" sz="2000" dirty="0">
                <a:solidFill>
                  <a:schemeClr val="tx1"/>
                </a:solidFill>
              </a:rPr>
              <a:t>The required CSI airtime may be further increased by the large operational bandwidth, high number of STAs associated with one AP (e.g., dense Wi-Fi deployment), MAP joint transmission and coordinated beamforming, etc.</a:t>
            </a:r>
          </a:p>
        </p:txBody>
      </p:sp>
      <p:graphicFrame>
        <p:nvGraphicFramePr>
          <p:cNvPr id="11" name="Chart 10">
            <a:extLst>
              <a:ext uri="{FF2B5EF4-FFF2-40B4-BE49-F238E27FC236}">
                <a16:creationId xmlns:a16="http://schemas.microsoft.com/office/drawing/2014/main" id="{C85F6307-344E-16EF-5FE7-96DC95D9BDF1}"/>
              </a:ext>
            </a:extLst>
          </p:cNvPr>
          <p:cNvGraphicFramePr>
            <a:graphicFrameLocks/>
          </p:cNvGraphicFramePr>
          <p:nvPr>
            <p:extLst>
              <p:ext uri="{D42A27DB-BD31-4B8C-83A1-F6EECF244321}">
                <p14:modId xmlns:p14="http://schemas.microsoft.com/office/powerpoint/2010/main" val="3842387539"/>
              </p:ext>
            </p:extLst>
          </p:nvPr>
        </p:nvGraphicFramePr>
        <p:xfrm>
          <a:off x="783430" y="1644007"/>
          <a:ext cx="4896544" cy="306340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Chart 11">
            <a:extLst>
              <a:ext uri="{FF2B5EF4-FFF2-40B4-BE49-F238E27FC236}">
                <a16:creationId xmlns:a16="http://schemas.microsoft.com/office/drawing/2014/main" id="{8E0A72CC-D13A-4622-9F5F-97F7188EB72A}"/>
              </a:ext>
            </a:extLst>
          </p:cNvPr>
          <p:cNvGraphicFramePr>
            <a:graphicFrameLocks/>
          </p:cNvGraphicFramePr>
          <p:nvPr>
            <p:extLst>
              <p:ext uri="{D42A27DB-BD31-4B8C-83A1-F6EECF244321}">
                <p14:modId xmlns:p14="http://schemas.microsoft.com/office/powerpoint/2010/main" val="2887215850"/>
              </p:ext>
            </p:extLst>
          </p:nvPr>
        </p:nvGraphicFramePr>
        <p:xfrm>
          <a:off x="6512028" y="1652418"/>
          <a:ext cx="5328590" cy="302259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18163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EEA0325-2BFA-8179-C3A4-854F182EDC58}"/>
              </a:ext>
            </a:extLst>
          </p:cNvPr>
          <p:cNvSpPr>
            <a:spLocks noGrp="1"/>
          </p:cNvSpPr>
          <p:nvPr>
            <p:ph type="title"/>
          </p:nvPr>
        </p:nvSpPr>
        <p:spPr/>
        <p:txBody>
          <a:bodyPr/>
          <a:lstStyle/>
          <a:p>
            <a:r>
              <a:rPr lang="en-US" dirty="0"/>
              <a:t>Benefits of Reduced CSI Feedback Overhead</a:t>
            </a:r>
          </a:p>
        </p:txBody>
      </p:sp>
      <p:sp>
        <p:nvSpPr>
          <p:cNvPr id="5" name="Content Placeholder 4">
            <a:extLst>
              <a:ext uri="{FF2B5EF4-FFF2-40B4-BE49-F238E27FC236}">
                <a16:creationId xmlns:a16="http://schemas.microsoft.com/office/drawing/2014/main" id="{F460DC88-2C58-6913-3292-D42588B1D64F}"/>
              </a:ext>
            </a:extLst>
          </p:cNvPr>
          <p:cNvSpPr>
            <a:spLocks noGrp="1"/>
          </p:cNvSpPr>
          <p:nvPr>
            <p:ph idx="1"/>
          </p:nvPr>
        </p:nvSpPr>
        <p:spPr/>
        <p:txBody>
          <a:bodyPr/>
          <a:lstStyle/>
          <a:p>
            <a:pPr>
              <a:buFont typeface="Arial" panose="020B0604020202020204" pitchFamily="34" charset="0"/>
              <a:buChar char="•"/>
            </a:pPr>
            <a:r>
              <a:rPr lang="en-US" dirty="0"/>
              <a:t>Reduce the airtime of CSI feedback transmission and potentially improve the system throughput</a:t>
            </a:r>
          </a:p>
          <a:p>
            <a:pPr>
              <a:buFont typeface="Arial" panose="020B0604020202020204" pitchFamily="34" charset="0"/>
              <a:buChar char="•"/>
            </a:pPr>
            <a:endParaRPr lang="en-US" dirty="0"/>
          </a:p>
          <a:p>
            <a:pPr>
              <a:buFont typeface="Arial" panose="020B0604020202020204" pitchFamily="34" charset="0"/>
              <a:buChar char="•"/>
            </a:pPr>
            <a:r>
              <a:rPr lang="en-US" dirty="0"/>
              <a:t>Enable faster packet delivery with a shortened channel access time, especially for low latency traffic</a:t>
            </a:r>
          </a:p>
          <a:p>
            <a:pPr>
              <a:buFont typeface="Arial" panose="020B0604020202020204" pitchFamily="34" charset="0"/>
              <a:buChar char="•"/>
            </a:pPr>
            <a:endParaRPr lang="en-US" dirty="0"/>
          </a:p>
          <a:p>
            <a:pPr>
              <a:buFont typeface="Arial" panose="020B0604020202020204" pitchFamily="34" charset="0"/>
              <a:buChar char="•"/>
            </a:pPr>
            <a:r>
              <a:rPr lang="en-US" dirty="0"/>
              <a:t>Lessen the burden of frequent sounding sequences for CSI accuracy required in a more dynamic channel environment</a:t>
            </a:r>
            <a:endParaRPr lang="en-US" dirty="0">
              <a:cs typeface="Times New Roman"/>
            </a:endParaRPr>
          </a:p>
        </p:txBody>
      </p:sp>
      <p:sp>
        <p:nvSpPr>
          <p:cNvPr id="3" name="Slide Number Placeholder 2">
            <a:extLst>
              <a:ext uri="{FF2B5EF4-FFF2-40B4-BE49-F238E27FC236}">
                <a16:creationId xmlns:a16="http://schemas.microsoft.com/office/drawing/2014/main" id="{0D4F1BD2-D5F1-2081-98D7-5FD1CDDA3181}"/>
              </a:ext>
            </a:extLst>
          </p:cNvPr>
          <p:cNvSpPr>
            <a:spLocks noGrp="1"/>
          </p:cNvSpPr>
          <p:nvPr>
            <p:ph type="sldNum" idx="12"/>
          </p:nvPr>
        </p:nvSpPr>
        <p:spPr/>
        <p:txBody>
          <a:bodyPr/>
          <a:lstStyle/>
          <a:p>
            <a:r>
              <a:rPr lang="en-GB"/>
              <a:t>Slide </a:t>
            </a:r>
            <a:fld id="{06B781AF-4CCF-49B0-A572-DE54FBE5D942}" type="slidenum">
              <a:rPr lang="en-GB" smtClean="0"/>
              <a:pPr/>
              <a:t>5</a:t>
            </a:fld>
            <a:endParaRPr lang="en-GB" dirty="0"/>
          </a:p>
        </p:txBody>
      </p:sp>
    </p:spTree>
    <p:extLst>
      <p:ext uri="{BB962C8B-B14F-4D97-AF65-F5344CB8AC3E}">
        <p14:creationId xmlns:p14="http://schemas.microsoft.com/office/powerpoint/2010/main" val="2616263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687D6-BF2A-41C1-EE66-23C88EACE918}"/>
              </a:ext>
            </a:extLst>
          </p:cNvPr>
          <p:cNvSpPr>
            <a:spLocks noGrp="1"/>
          </p:cNvSpPr>
          <p:nvPr>
            <p:ph type="title"/>
          </p:nvPr>
        </p:nvSpPr>
        <p:spPr/>
        <p:txBody>
          <a:bodyPr/>
          <a:lstStyle/>
          <a:p>
            <a:r>
              <a:rPr lang="en-US" dirty="0"/>
              <a:t>Recap: CSI Feedback Reduction Schemes Proposed in EHT and AIML (1/2)</a:t>
            </a:r>
          </a:p>
        </p:txBody>
      </p:sp>
      <p:sp>
        <p:nvSpPr>
          <p:cNvPr id="4" name="Content Placeholder 3">
            <a:extLst>
              <a:ext uri="{FF2B5EF4-FFF2-40B4-BE49-F238E27FC236}">
                <a16:creationId xmlns:a16="http://schemas.microsoft.com/office/drawing/2014/main" id="{75F1C522-4A55-4F67-EFD8-C9FBAAFAF47B}"/>
              </a:ext>
            </a:extLst>
          </p:cNvPr>
          <p:cNvSpPr>
            <a:spLocks noGrp="1"/>
          </p:cNvSpPr>
          <p:nvPr>
            <p:ph idx="1"/>
          </p:nvPr>
        </p:nvSpPr>
        <p:spPr>
          <a:xfrm>
            <a:off x="914401" y="1916832"/>
            <a:ext cx="10361084" cy="4113213"/>
          </a:xfrm>
        </p:spPr>
        <p:txBody>
          <a:bodyPr/>
          <a:lstStyle/>
          <a:p>
            <a:pPr marL="0" indent="0"/>
            <a:r>
              <a:rPr lang="en-US" sz="2000" dirty="0"/>
              <a:t>The following directions to reduce the CSI feedback are discussed in the existing specs, EHT, AIML proposals</a:t>
            </a:r>
          </a:p>
        </p:txBody>
      </p:sp>
      <p:sp>
        <p:nvSpPr>
          <p:cNvPr id="3" name="Slide Number Placeholder 2">
            <a:extLst>
              <a:ext uri="{FF2B5EF4-FFF2-40B4-BE49-F238E27FC236}">
                <a16:creationId xmlns:a16="http://schemas.microsoft.com/office/drawing/2014/main" id="{797E90A1-EEED-5230-25E9-9430114A83B8}"/>
              </a:ext>
            </a:extLst>
          </p:cNvPr>
          <p:cNvSpPr>
            <a:spLocks noGrp="1"/>
          </p:cNvSpPr>
          <p:nvPr>
            <p:ph type="sldNum" idx="12"/>
          </p:nvPr>
        </p:nvSpPr>
        <p:spPr/>
        <p:txBody>
          <a:bodyPr/>
          <a:lstStyle/>
          <a:p>
            <a:r>
              <a:rPr lang="en-GB"/>
              <a:t>Slide </a:t>
            </a:r>
            <a:fld id="{06B781AF-4CCF-49B0-A572-DE54FBE5D942}" type="slidenum">
              <a:rPr lang="en-GB" smtClean="0"/>
              <a:pPr/>
              <a:t>6</a:t>
            </a:fld>
            <a:endParaRPr lang="en-GB" dirty="0"/>
          </a:p>
        </p:txBody>
      </p:sp>
      <mc:AlternateContent xmlns:mc="http://schemas.openxmlformats.org/markup-compatibility/2006">
        <mc:Choice xmlns:a14="http://schemas.microsoft.com/office/drawing/2010/main" Requires="a14">
          <p:graphicFrame>
            <p:nvGraphicFramePr>
              <p:cNvPr id="6" name="Table 5">
                <a:extLst>
                  <a:ext uri="{FF2B5EF4-FFF2-40B4-BE49-F238E27FC236}">
                    <a16:creationId xmlns:a16="http://schemas.microsoft.com/office/drawing/2014/main" id="{9E9451BB-86C9-95D3-4C4F-E43A34437241}"/>
                  </a:ext>
                </a:extLst>
              </p:cNvPr>
              <p:cNvGraphicFramePr>
                <a:graphicFrameLocks noGrp="1"/>
              </p:cNvGraphicFramePr>
              <p:nvPr>
                <p:extLst>
                  <p:ext uri="{D42A27DB-BD31-4B8C-83A1-F6EECF244321}">
                    <p14:modId xmlns:p14="http://schemas.microsoft.com/office/powerpoint/2010/main" val="873707836"/>
                  </p:ext>
                </p:extLst>
              </p:nvPr>
            </p:nvGraphicFramePr>
            <p:xfrm>
              <a:off x="1343472" y="2996952"/>
              <a:ext cx="9793089" cy="3003576"/>
            </p:xfrm>
            <a:graphic>
              <a:graphicData uri="http://schemas.openxmlformats.org/drawingml/2006/table">
                <a:tbl>
                  <a:tblPr>
                    <a:tableStyleId>{5940675A-B579-460E-94D1-54222C63F5DA}</a:tableStyleId>
                  </a:tblPr>
                  <a:tblGrid>
                    <a:gridCol w="1944216">
                      <a:extLst>
                        <a:ext uri="{9D8B030D-6E8A-4147-A177-3AD203B41FA5}">
                          <a16:colId xmlns:a16="http://schemas.microsoft.com/office/drawing/2014/main" val="971876169"/>
                        </a:ext>
                      </a:extLst>
                    </a:gridCol>
                    <a:gridCol w="1368152">
                      <a:extLst>
                        <a:ext uri="{9D8B030D-6E8A-4147-A177-3AD203B41FA5}">
                          <a16:colId xmlns:a16="http://schemas.microsoft.com/office/drawing/2014/main" val="3409022244"/>
                        </a:ext>
                      </a:extLst>
                    </a:gridCol>
                    <a:gridCol w="6480721">
                      <a:extLst>
                        <a:ext uri="{9D8B030D-6E8A-4147-A177-3AD203B41FA5}">
                          <a16:colId xmlns:a16="http://schemas.microsoft.com/office/drawing/2014/main" val="4017085275"/>
                        </a:ext>
                      </a:extLst>
                    </a:gridCol>
                  </a:tblGrid>
                  <a:tr h="469176">
                    <a:tc>
                      <a:txBody>
                        <a:bodyPr/>
                        <a:lstStyle/>
                        <a:p>
                          <a:pPr marL="0" marR="0" algn="ctr" fontAlgn="t">
                            <a:spcBef>
                              <a:spcPts val="0"/>
                            </a:spcBef>
                            <a:spcAft>
                              <a:spcPts val="0"/>
                            </a:spcAft>
                          </a:pPr>
                          <a:r>
                            <a:rPr lang="en-US" sz="1600" b="1" dirty="0">
                              <a:effectLst/>
                              <a:latin typeface="+mn-lt"/>
                              <a:cs typeface="Calibri" panose="020F0502020204030204" pitchFamily="34" charset="0"/>
                            </a:rPr>
                            <a:t>Category</a:t>
                          </a:r>
                        </a:p>
                      </a:txBody>
                      <a:tcPr marL="50100" marR="50100" marT="50100" marB="50100"/>
                    </a:tc>
                    <a:tc>
                      <a:txBody>
                        <a:bodyPr/>
                        <a:lstStyle/>
                        <a:p>
                          <a:pPr marL="0" marR="0" algn="ctr" fontAlgn="t">
                            <a:spcBef>
                              <a:spcPts val="0"/>
                            </a:spcBef>
                            <a:spcAft>
                              <a:spcPts val="0"/>
                            </a:spcAft>
                          </a:pPr>
                          <a:r>
                            <a:rPr lang="en-US" sz="1600" b="1" dirty="0">
                              <a:effectLst/>
                              <a:latin typeface="+mn-lt"/>
                              <a:cs typeface="Calibri" panose="020F0502020204030204" pitchFamily="34" charset="0"/>
                            </a:rPr>
                            <a:t>Specs or Doc</a:t>
                          </a:r>
                        </a:p>
                      </a:txBody>
                      <a:tcPr marL="50100" marR="50100" marT="50100" marB="50100"/>
                    </a:tc>
                    <a:tc>
                      <a:txBody>
                        <a:bodyPr/>
                        <a:lstStyle/>
                        <a:p>
                          <a:pPr marL="0" marR="0" algn="ctr" fontAlgn="t">
                            <a:spcBef>
                              <a:spcPts val="0"/>
                            </a:spcBef>
                            <a:spcAft>
                              <a:spcPts val="0"/>
                            </a:spcAft>
                          </a:pPr>
                          <a:r>
                            <a:rPr lang="en-US" sz="1600" b="1" dirty="0">
                              <a:effectLst/>
                              <a:latin typeface="+mn-lt"/>
                              <a:cs typeface="Calibri" panose="020F0502020204030204" pitchFamily="34" charset="0"/>
                            </a:rPr>
                            <a:t>Techniques</a:t>
                          </a:r>
                        </a:p>
                      </a:txBody>
                      <a:tcPr marL="50100" marR="50100" marT="50100" marB="50100"/>
                    </a:tc>
                    <a:extLst>
                      <a:ext uri="{0D108BD9-81ED-4DB2-BD59-A6C34878D82A}">
                        <a16:rowId xmlns:a16="http://schemas.microsoft.com/office/drawing/2014/main" val="1699919016"/>
                      </a:ext>
                    </a:extLst>
                  </a:tr>
                  <a:tr h="501873">
                    <a:tc rowSpan="2">
                      <a:txBody>
                        <a:bodyPr/>
                        <a:lstStyle/>
                        <a:p>
                          <a:pPr marL="0" marR="0" algn="l" defTabSz="914400" rtl="0" eaLnBrk="1" fontAlgn="t" latinLnBrk="0" hangingPunct="1">
                            <a:spcBef>
                              <a:spcPts val="0"/>
                            </a:spcBef>
                            <a:spcAft>
                              <a:spcPts val="0"/>
                            </a:spcAft>
                          </a:pPr>
                          <a:r>
                            <a:rPr lang="en-US" sz="1400" kern="1200" dirty="0">
                              <a:solidFill>
                                <a:schemeClr val="tx1"/>
                              </a:solidFill>
                              <a:effectLst/>
                              <a:latin typeface="+mn-lt"/>
                              <a:ea typeface="+mn-ea"/>
                              <a:cs typeface="+mn-cs"/>
                            </a:rPr>
                            <a:t>Existing standards</a:t>
                          </a:r>
                        </a:p>
                      </a:txBody>
                      <a:tcPr marL="50100" marR="50100" marT="50100" marB="50100"/>
                    </a:tc>
                    <a:tc>
                      <a:txBody>
                        <a:bodyPr/>
                        <a:lstStyle/>
                        <a:p>
                          <a:pPr marL="0" marR="0" algn="l" defTabSz="914400" rtl="0" eaLnBrk="1" fontAlgn="t" latinLnBrk="0" hangingPunct="1">
                            <a:spcBef>
                              <a:spcPts val="0"/>
                            </a:spcBef>
                            <a:spcAft>
                              <a:spcPts val="0"/>
                            </a:spcAft>
                          </a:pPr>
                          <a:r>
                            <a:rPr lang="en-US" sz="1400" kern="1200" dirty="0">
                              <a:solidFill>
                                <a:schemeClr val="tx1"/>
                              </a:solidFill>
                              <a:effectLst/>
                              <a:latin typeface="+mn-lt"/>
                              <a:ea typeface="+mn-ea"/>
                              <a:cs typeface="+mn-cs"/>
                            </a:rPr>
                            <a:t>802.11 ac/ax, </a:t>
                          </a:r>
                        </a:p>
                      </a:txBody>
                      <a:tcPr marL="50100" marR="50100" marT="50100" marB="50100"/>
                    </a:tc>
                    <a:tc>
                      <a:txBody>
                        <a:bodyPr/>
                        <a:lstStyle/>
                        <a:p>
                          <a:pPr marL="0" marR="0" algn="l" rtl="0" eaLnBrk="1" fontAlgn="t" latinLnBrk="0" hangingPunct="1">
                            <a:spcBef>
                              <a:spcPts val="0"/>
                            </a:spcBef>
                            <a:spcAft>
                              <a:spcPts val="0"/>
                            </a:spcAft>
                          </a:pPr>
                          <a:r>
                            <a:rPr lang="en-US" sz="1400" kern="1200" dirty="0">
                              <a:solidFill>
                                <a:schemeClr val="tx1"/>
                              </a:solidFill>
                              <a:effectLst/>
                              <a:latin typeface="+mn-lt"/>
                              <a:ea typeface="+mn-ea"/>
                              <a:cs typeface="+mn-cs"/>
                            </a:rPr>
                            <a:t>Apply Givens rotation to decompose V vector and feedback the vector that contains angles (</a:t>
                          </a:r>
                          <a14:m>
                            <m:oMath xmlns:m="http://schemas.openxmlformats.org/officeDocument/2006/math">
                              <m:r>
                                <a:rPr lang="en-US" sz="1400" kern="1200" smtClean="0">
                                  <a:solidFill>
                                    <a:schemeClr val="tx1"/>
                                  </a:solidFill>
                                  <a:effectLst/>
                                  <a:latin typeface="Cambria Math" panose="02040503050406030204" pitchFamily="18" charset="0"/>
                                  <a:ea typeface="+mn-ea"/>
                                  <a:cs typeface="+mn-cs"/>
                                </a:rPr>
                                <m:t>𝜙</m:t>
                              </m:r>
                            </m:oMath>
                          </a14:m>
                          <a:r>
                            <a:rPr lang="en-US" sz="1400" kern="1200" dirty="0">
                              <a:solidFill>
                                <a:schemeClr val="tx1"/>
                              </a:solidFill>
                              <a:effectLst/>
                              <a:latin typeface="+mn-lt"/>
                              <a:ea typeface="+mn-ea"/>
                              <a:cs typeface="+mn-cs"/>
                            </a:rPr>
                            <a:t> and </a:t>
                          </a:r>
                          <a14:m>
                            <m:oMath xmlns:m="http://schemas.openxmlformats.org/officeDocument/2006/math">
                              <m:r>
                                <m:rPr>
                                  <m:sty m:val="p"/>
                                </m:rPr>
                                <a:rPr lang="en-US" sz="1400" b="0" i="1" kern="1200" smtClean="0">
                                  <a:solidFill>
                                    <a:schemeClr val="tx1"/>
                                  </a:solidFill>
                                  <a:effectLst/>
                                  <a:latin typeface="Cambria Math" panose="02040503050406030204" pitchFamily="18" charset="0"/>
                                  <a:ea typeface="+mn-ea"/>
                                  <a:cs typeface="+mn-cs"/>
                                </a:rPr>
                                <m:t>ψ</m:t>
                              </m:r>
                            </m:oMath>
                          </a14:m>
                          <a:r>
                            <a:rPr lang="en-US" sz="1400" kern="1200" dirty="0">
                              <a:solidFill>
                                <a:schemeClr val="tx1"/>
                              </a:solidFill>
                              <a:effectLst/>
                              <a:latin typeface="+mn-lt"/>
                              <a:ea typeface="+mn-ea"/>
                              <a:cs typeface="+mn-cs"/>
                            </a:rPr>
                            <a:t>) indices </a:t>
                          </a:r>
                        </a:p>
                      </a:txBody>
                      <a:tcPr marL="50100" marR="50100" marT="50100" marB="50100"/>
                    </a:tc>
                    <a:extLst>
                      <a:ext uri="{0D108BD9-81ED-4DB2-BD59-A6C34878D82A}">
                        <a16:rowId xmlns:a16="http://schemas.microsoft.com/office/drawing/2014/main" val="1155901151"/>
                      </a:ext>
                    </a:extLst>
                  </a:tr>
                  <a:tr h="0">
                    <a:tc vMerge="1">
                      <a:txBody>
                        <a:bodyPr/>
                        <a:lstStyle/>
                        <a:p>
                          <a:endParaRPr lang="en-US"/>
                        </a:p>
                      </a:txBody>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400" kern="1200" dirty="0">
                              <a:solidFill>
                                <a:schemeClr val="tx1"/>
                              </a:solidFill>
                              <a:effectLst/>
                              <a:latin typeface="+mn-lt"/>
                              <a:ea typeface="+mn-ea"/>
                              <a:cs typeface="+mn-cs"/>
                            </a:rPr>
                            <a:t>802.11ah</a:t>
                          </a:r>
                        </a:p>
                        <a:p>
                          <a:pPr marL="0" marR="0" algn="l" defTabSz="914400" rtl="0" eaLnBrk="1" fontAlgn="t" latinLnBrk="0" hangingPunct="1">
                            <a:spcBef>
                              <a:spcPts val="0"/>
                            </a:spcBef>
                            <a:spcAft>
                              <a:spcPts val="0"/>
                            </a:spcAft>
                          </a:pPr>
                          <a:endParaRPr lang="en-US" sz="1400" kern="1200" dirty="0">
                            <a:solidFill>
                              <a:schemeClr val="tx1"/>
                            </a:solidFill>
                            <a:effectLst/>
                            <a:latin typeface="+mn-lt"/>
                            <a:ea typeface="+mn-ea"/>
                            <a:cs typeface="+mn-cs"/>
                          </a:endParaRPr>
                        </a:p>
                      </a:txBody>
                      <a:tcPr marL="50100" marR="50100" marT="50100" marB="50100"/>
                    </a:tc>
                    <a:tc>
                      <a:txBody>
                        <a:bodyPr/>
                        <a:lstStyle/>
                        <a:p>
                          <a:pPr marL="0" marR="0" algn="l" defTabSz="914400" rtl="0" eaLnBrk="1" fontAlgn="t" latinLnBrk="0" hangingPunct="1">
                            <a:spcBef>
                              <a:spcPts val="0"/>
                            </a:spcBef>
                            <a:spcAft>
                              <a:spcPts val="0"/>
                            </a:spcAft>
                          </a:pPr>
                          <a:r>
                            <a:rPr lang="en-US" sz="1400" kern="1200" dirty="0">
                              <a:solidFill>
                                <a:schemeClr val="tx1"/>
                              </a:solidFill>
                              <a:effectLst/>
                              <a:latin typeface="+mn-lt"/>
                              <a:ea typeface="+mn-ea"/>
                              <a:cs typeface="+mn-cs"/>
                            </a:rPr>
                            <a:t>similar technology but allow partial report (</a:t>
                          </a:r>
                          <a14:m>
                            <m:oMath xmlns:m="http://schemas.openxmlformats.org/officeDocument/2006/math">
                              <m:r>
                                <a:rPr lang="en-US" sz="1400" kern="1200" smtClean="0">
                                  <a:solidFill>
                                    <a:schemeClr val="tx1"/>
                                  </a:solidFill>
                                  <a:effectLst/>
                                  <a:latin typeface="Cambria Math" panose="02040503050406030204" pitchFamily="18" charset="0"/>
                                  <a:ea typeface="+mn-ea"/>
                                  <a:cs typeface="+mn-cs"/>
                                </a:rPr>
                                <m:t>𝜙</m:t>
                              </m:r>
                              <m:r>
                                <a:rPr lang="en-US" sz="1400" kern="1200" smtClean="0">
                                  <a:solidFill>
                                    <a:schemeClr val="tx1"/>
                                  </a:solidFill>
                                  <a:effectLst/>
                                  <a:latin typeface="Cambria Math" panose="02040503050406030204" pitchFamily="18" charset="0"/>
                                  <a:ea typeface="+mn-ea"/>
                                  <a:cs typeface="+mn-cs"/>
                                </a:rPr>
                                <m:t> </m:t>
                              </m:r>
                            </m:oMath>
                          </a14:m>
                          <a:r>
                            <a:rPr lang="en-US" sz="1400" kern="1200" dirty="0">
                              <a:solidFill>
                                <a:schemeClr val="tx1"/>
                              </a:solidFill>
                              <a:effectLst/>
                              <a:latin typeface="+mn-lt"/>
                              <a:ea typeface="+mn-ea"/>
                              <a:cs typeface="+mn-cs"/>
                            </a:rPr>
                            <a:t>only feedback )</a:t>
                          </a:r>
                        </a:p>
                      </a:txBody>
                      <a:tcPr marL="50100" marR="50100" marT="50100" marB="50100"/>
                    </a:tc>
                    <a:extLst>
                      <a:ext uri="{0D108BD9-81ED-4DB2-BD59-A6C34878D82A}">
                        <a16:rowId xmlns:a16="http://schemas.microsoft.com/office/drawing/2014/main" val="2014400892"/>
                      </a:ext>
                    </a:extLst>
                  </a:tr>
                  <a:tr h="248165">
                    <a:tc rowSpan="2">
                      <a:txBody>
                        <a:bodyPr/>
                        <a:lstStyle/>
                        <a:p>
                          <a:pPr marL="0" marR="0" fontAlgn="t">
                            <a:spcBef>
                              <a:spcPts val="0"/>
                            </a:spcBef>
                            <a:spcAft>
                              <a:spcPts val="0"/>
                            </a:spcAft>
                          </a:pPr>
                          <a:r>
                            <a:rPr lang="en-US" sz="1400" dirty="0">
                              <a:effectLst/>
                              <a:latin typeface="+mn-lt"/>
                            </a:rPr>
                            <a:t>EHT/802.11be proposals: Enhancement of 802.11ax using conventional wireless technologies</a:t>
                          </a:r>
                        </a:p>
                      </a:txBody>
                      <a:tcPr marL="50100" marR="50100" marT="50100" marB="50100"/>
                    </a:tc>
                    <a:tc>
                      <a:txBody>
                        <a:bodyPr/>
                        <a:lstStyle/>
                        <a:p>
                          <a:pPr marL="0" marR="0" algn="l" defTabSz="914400" rtl="0" eaLnBrk="1" fontAlgn="t" latinLnBrk="0" hangingPunct="1">
                            <a:spcBef>
                              <a:spcPts val="0"/>
                            </a:spcBef>
                            <a:spcAft>
                              <a:spcPts val="0"/>
                            </a:spcAft>
                          </a:pPr>
                          <a:r>
                            <a:rPr lang="en-US" sz="1400" kern="1200" dirty="0">
                              <a:solidFill>
                                <a:schemeClr val="tx1"/>
                              </a:solidFill>
                              <a:effectLst/>
                              <a:latin typeface="+mn-lt"/>
                              <a:ea typeface="+mn-ea"/>
                              <a:cs typeface="+mn-cs"/>
                            </a:rPr>
                            <a:t>19/1018</a:t>
                          </a:r>
                        </a:p>
                        <a:p>
                          <a:pPr marL="0" marR="0" algn="l" defTabSz="914400" rtl="0" eaLnBrk="1" fontAlgn="t" latinLnBrk="0" hangingPunct="1">
                            <a:spcBef>
                              <a:spcPts val="0"/>
                            </a:spcBef>
                            <a:spcAft>
                              <a:spcPts val="0"/>
                            </a:spcAft>
                          </a:pPr>
                          <a:endParaRPr lang="en-US" sz="1400" kern="1200" dirty="0">
                            <a:solidFill>
                              <a:schemeClr val="tx1"/>
                            </a:solidFill>
                            <a:effectLst/>
                            <a:latin typeface="+mn-lt"/>
                            <a:ea typeface="+mn-ea"/>
                            <a:cs typeface="+mn-cs"/>
                          </a:endParaRPr>
                        </a:p>
                      </a:txBody>
                      <a:tcPr marL="50100" marR="50100" marT="50100" marB="50100"/>
                    </a:tc>
                    <a:tc>
                      <a:txBody>
                        <a:bodyPr/>
                        <a:lstStyle/>
                        <a:p>
                          <a:pPr marL="0" marR="0" algn="l" defTabSz="914400" rtl="0" eaLnBrk="1" fontAlgn="t" latinLnBrk="0" hangingPunct="1">
                            <a:spcBef>
                              <a:spcPts val="0"/>
                            </a:spcBef>
                            <a:spcAft>
                              <a:spcPts val="0"/>
                            </a:spcAft>
                          </a:pPr>
                          <a:r>
                            <a:rPr lang="en-US" sz="1400" kern="1200" dirty="0">
                              <a:solidFill>
                                <a:schemeClr val="tx1"/>
                              </a:solidFill>
                              <a:effectLst/>
                              <a:latin typeface="+mn-lt"/>
                              <a:ea typeface="+mn-ea"/>
                              <a:cs typeface="+mn-cs"/>
                            </a:rPr>
                            <a:t>Decompose the singular vector </a:t>
                          </a:r>
                          <a14:m>
                            <m:oMath xmlns:m="http://schemas.openxmlformats.org/officeDocument/2006/math">
                              <m:r>
                                <a:rPr lang="en-US" sz="1400" kern="1200" smtClean="0">
                                  <a:solidFill>
                                    <a:schemeClr val="tx1"/>
                                  </a:solidFill>
                                  <a:effectLst/>
                                  <a:latin typeface="Cambria Math" panose="02040503050406030204" pitchFamily="18" charset="0"/>
                                  <a:ea typeface="+mn-ea"/>
                                  <a:cs typeface="+mn-cs"/>
                                </a:rPr>
                                <m:t>𝑉</m:t>
                              </m:r>
                              <m:r>
                                <a:rPr lang="en-US" sz="1400" kern="1200" smtClean="0">
                                  <a:solidFill>
                                    <a:schemeClr val="tx1"/>
                                  </a:solidFill>
                                  <a:effectLst/>
                                  <a:latin typeface="Cambria Math" panose="02040503050406030204" pitchFamily="18" charset="0"/>
                                  <a:ea typeface="+mn-ea"/>
                                  <a:cs typeface="+mn-cs"/>
                                </a:rPr>
                                <m:t>=</m:t>
                              </m:r>
                              <m:sSub>
                                <m:sSubPr>
                                  <m:ctrlPr>
                                    <a:rPr lang="en-US" sz="1400" i="1" kern="1200" smtClean="0">
                                      <a:solidFill>
                                        <a:schemeClr val="tx1"/>
                                      </a:solidFill>
                                      <a:effectLst/>
                                      <a:latin typeface="Cambria Math" panose="02040503050406030204" pitchFamily="18" charset="0"/>
                                      <a:ea typeface="+mn-ea"/>
                                      <a:cs typeface="+mn-cs"/>
                                    </a:rPr>
                                  </m:ctrlPr>
                                </m:sSubPr>
                                <m:e>
                                  <m:sSub>
                                    <m:sSubPr>
                                      <m:ctrlPr>
                                        <a:rPr lang="en-US" sz="1400" i="1" kern="1200" smtClean="0">
                                          <a:solidFill>
                                            <a:schemeClr val="tx1"/>
                                          </a:solidFill>
                                          <a:effectLst/>
                                          <a:latin typeface="Cambria Math" panose="02040503050406030204" pitchFamily="18" charset="0"/>
                                          <a:ea typeface="+mn-ea"/>
                                          <a:cs typeface="+mn-cs"/>
                                        </a:rPr>
                                      </m:ctrlPr>
                                    </m:sSubPr>
                                    <m:e>
                                      <m:r>
                                        <a:rPr lang="en-US" sz="1400" kern="1200" smtClean="0">
                                          <a:solidFill>
                                            <a:schemeClr val="tx1"/>
                                          </a:solidFill>
                                          <a:effectLst/>
                                          <a:latin typeface="Cambria Math" panose="02040503050406030204" pitchFamily="18" charset="0"/>
                                          <a:ea typeface="+mn-ea"/>
                                          <a:cs typeface="+mn-cs"/>
                                        </a:rPr>
                                        <m:t>𝑉</m:t>
                                      </m:r>
                                    </m:e>
                                    <m:sub>
                                      <m:r>
                                        <a:rPr lang="en-US" sz="1400" kern="1200" smtClean="0">
                                          <a:solidFill>
                                            <a:schemeClr val="tx1"/>
                                          </a:solidFill>
                                          <a:effectLst/>
                                          <a:latin typeface="Cambria Math" panose="02040503050406030204" pitchFamily="18" charset="0"/>
                                          <a:ea typeface="+mn-ea"/>
                                          <a:cs typeface="+mn-cs"/>
                                        </a:rPr>
                                        <m:t>1</m:t>
                                      </m:r>
                                    </m:sub>
                                  </m:sSub>
                                  <m:r>
                                    <a:rPr lang="en-US" sz="1400" kern="1200" smtClean="0">
                                      <a:solidFill>
                                        <a:schemeClr val="tx1"/>
                                      </a:solidFill>
                                      <a:effectLst/>
                                      <a:latin typeface="Cambria Math" panose="02040503050406030204" pitchFamily="18" charset="0"/>
                                      <a:ea typeface="+mn-ea"/>
                                      <a:cs typeface="+mn-cs"/>
                                    </a:rPr>
                                    <m:t>𝑉</m:t>
                                  </m:r>
                                </m:e>
                                <m:sub>
                                  <m:r>
                                    <a:rPr lang="en-US" sz="1400" kern="1200" smtClean="0">
                                      <a:solidFill>
                                        <a:schemeClr val="tx1"/>
                                      </a:solidFill>
                                      <a:effectLst/>
                                      <a:latin typeface="Cambria Math" panose="02040503050406030204" pitchFamily="18" charset="0"/>
                                      <a:ea typeface="+mn-ea"/>
                                      <a:cs typeface="+mn-cs"/>
                                    </a:rPr>
                                    <m:t>2</m:t>
                                  </m:r>
                                </m:sub>
                              </m:sSub>
                            </m:oMath>
                          </a14:m>
                          <a:r>
                            <a:rPr lang="en-US" sz="1400" kern="1200" dirty="0">
                              <a:solidFill>
                                <a:schemeClr val="tx1"/>
                              </a:solidFill>
                              <a:effectLst/>
                              <a:latin typeface="+mn-lt"/>
                              <a:ea typeface="+mn-ea"/>
                              <a:cs typeface="+mn-cs"/>
                            </a:rPr>
                            <a:t>, </a:t>
                          </a:r>
                          <a14:m>
                            <m:oMath xmlns:m="http://schemas.openxmlformats.org/officeDocument/2006/math">
                              <m:sSub>
                                <m:sSubPr>
                                  <m:ctrlPr>
                                    <a:rPr lang="en-US" sz="1400" i="1" kern="1200" smtClean="0">
                                      <a:solidFill>
                                        <a:schemeClr val="tx1"/>
                                      </a:solidFill>
                                      <a:effectLst/>
                                      <a:latin typeface="Cambria Math" panose="02040503050406030204" pitchFamily="18" charset="0"/>
                                      <a:ea typeface="+mn-ea"/>
                                      <a:cs typeface="+mn-cs"/>
                                    </a:rPr>
                                  </m:ctrlPr>
                                </m:sSubPr>
                                <m:e>
                                  <m:r>
                                    <a:rPr lang="en-US" sz="1400" kern="1200" smtClean="0">
                                      <a:solidFill>
                                        <a:schemeClr val="tx1"/>
                                      </a:solidFill>
                                      <a:effectLst/>
                                      <a:latin typeface="Cambria Math" panose="02040503050406030204" pitchFamily="18" charset="0"/>
                                      <a:ea typeface="+mn-ea"/>
                                      <a:cs typeface="+mn-cs"/>
                                    </a:rPr>
                                    <m:t>𝑉</m:t>
                                  </m:r>
                                </m:e>
                                <m:sub>
                                  <m:r>
                                    <a:rPr lang="en-US" sz="1400" kern="1200" smtClean="0">
                                      <a:solidFill>
                                        <a:schemeClr val="tx1"/>
                                      </a:solidFill>
                                      <a:effectLst/>
                                      <a:latin typeface="Cambria Math" panose="02040503050406030204" pitchFamily="18" charset="0"/>
                                      <a:ea typeface="+mn-ea"/>
                                      <a:cs typeface="+mn-cs"/>
                                    </a:rPr>
                                    <m:t>1</m:t>
                                  </m:r>
                                </m:sub>
                              </m:sSub>
                              <m:r>
                                <a:rPr lang="en-US" sz="1400" b="0" i="0" kern="1200" smtClean="0">
                                  <a:solidFill>
                                    <a:schemeClr val="tx1"/>
                                  </a:solidFill>
                                  <a:effectLst/>
                                  <a:latin typeface="Cambria Math" panose="02040503050406030204" pitchFamily="18" charset="0"/>
                                  <a:ea typeface="+mn-ea"/>
                                  <a:cs typeface="+mn-cs"/>
                                </a:rPr>
                                <m:t> </m:t>
                              </m:r>
                            </m:oMath>
                          </a14:m>
                          <a:r>
                            <a:rPr lang="en-US" sz="1400" kern="1200" dirty="0">
                              <a:solidFill>
                                <a:schemeClr val="tx1"/>
                              </a:solidFill>
                              <a:effectLst/>
                              <a:latin typeface="+mn-lt"/>
                              <a:ea typeface="+mn-ea"/>
                              <a:cs typeface="+mn-cs"/>
                            </a:rPr>
                            <a:t>is reported per </a:t>
                          </a:r>
                          <a:r>
                            <a:rPr lang="en-US" sz="1400" kern="1200" dirty="0" err="1">
                              <a:solidFill>
                                <a:schemeClr val="tx1"/>
                              </a:solidFill>
                              <a:effectLst/>
                              <a:latin typeface="+mn-lt"/>
                              <a:ea typeface="+mn-ea"/>
                              <a:cs typeface="+mn-cs"/>
                            </a:rPr>
                            <a:t>subband</a:t>
                          </a:r>
                          <a:r>
                            <a:rPr lang="en-US" sz="1400" kern="1200" dirty="0">
                              <a:solidFill>
                                <a:schemeClr val="tx1"/>
                              </a:solidFill>
                              <a:effectLst/>
                              <a:latin typeface="+mn-lt"/>
                              <a:ea typeface="+mn-ea"/>
                              <a:cs typeface="+mn-cs"/>
                            </a:rPr>
                            <a:t> and </a:t>
                          </a:r>
                          <a14:m>
                            <m:oMath xmlns:m="http://schemas.openxmlformats.org/officeDocument/2006/math">
                              <m:sSub>
                                <m:sSubPr>
                                  <m:ctrlPr>
                                    <a:rPr lang="en-US" sz="1400" i="1" kern="1200" smtClean="0">
                                      <a:solidFill>
                                        <a:schemeClr val="tx1"/>
                                      </a:solidFill>
                                      <a:effectLst/>
                                      <a:latin typeface="Cambria Math" panose="02040503050406030204" pitchFamily="18" charset="0"/>
                                      <a:ea typeface="+mn-ea"/>
                                      <a:cs typeface="+mn-cs"/>
                                    </a:rPr>
                                  </m:ctrlPr>
                                </m:sSubPr>
                                <m:e>
                                  <m:r>
                                    <a:rPr lang="en-US" sz="1400" kern="1200" smtClean="0">
                                      <a:solidFill>
                                        <a:schemeClr val="tx1"/>
                                      </a:solidFill>
                                      <a:effectLst/>
                                      <a:latin typeface="Cambria Math" panose="02040503050406030204" pitchFamily="18" charset="0"/>
                                      <a:ea typeface="+mn-ea"/>
                                      <a:cs typeface="+mn-cs"/>
                                    </a:rPr>
                                    <m:t>𝑉</m:t>
                                  </m:r>
                                </m:e>
                                <m:sub>
                                  <m:r>
                                    <a:rPr lang="en-US" sz="1400" kern="1200" smtClean="0">
                                      <a:solidFill>
                                        <a:schemeClr val="tx1"/>
                                      </a:solidFill>
                                      <a:effectLst/>
                                      <a:latin typeface="Cambria Math" panose="02040503050406030204" pitchFamily="18" charset="0"/>
                                      <a:ea typeface="+mn-ea"/>
                                      <a:cs typeface="+mn-cs"/>
                                    </a:rPr>
                                    <m:t>2</m:t>
                                  </m:r>
                                </m:sub>
                              </m:sSub>
                            </m:oMath>
                          </a14:m>
                          <a:r>
                            <a:rPr lang="en-US" sz="1400" kern="1200" dirty="0">
                              <a:solidFill>
                                <a:schemeClr val="tx1"/>
                              </a:solidFill>
                              <a:effectLst/>
                              <a:latin typeface="+mn-lt"/>
                              <a:ea typeface="+mn-ea"/>
                              <a:cs typeface="+mn-cs"/>
                            </a:rPr>
                            <a:t> is reported per subcarrier group, where </a:t>
                          </a:r>
                          <a14:m>
                            <m:oMath xmlns:m="http://schemas.openxmlformats.org/officeDocument/2006/math">
                              <m:sSub>
                                <m:sSubPr>
                                  <m:ctrlPr>
                                    <a:rPr lang="en-US" sz="1400" i="1" kern="1200" smtClean="0">
                                      <a:solidFill>
                                        <a:schemeClr val="tx1"/>
                                      </a:solidFill>
                                      <a:effectLst/>
                                      <a:latin typeface="Cambria Math" panose="02040503050406030204" pitchFamily="18" charset="0"/>
                                      <a:ea typeface="+mn-ea"/>
                                      <a:cs typeface="+mn-cs"/>
                                    </a:rPr>
                                  </m:ctrlPr>
                                </m:sSubPr>
                                <m:e>
                                  <m:r>
                                    <a:rPr lang="en-US" sz="1400" kern="1200" smtClean="0">
                                      <a:solidFill>
                                        <a:schemeClr val="tx1"/>
                                      </a:solidFill>
                                      <a:effectLst/>
                                      <a:latin typeface="Cambria Math" panose="02040503050406030204" pitchFamily="18" charset="0"/>
                                      <a:ea typeface="+mn-ea"/>
                                      <a:cs typeface="+mn-cs"/>
                                    </a:rPr>
                                    <m:t>𝑉</m:t>
                                  </m:r>
                                </m:e>
                                <m:sub>
                                  <m:r>
                                    <a:rPr lang="en-US" sz="1400" kern="1200" smtClean="0">
                                      <a:solidFill>
                                        <a:schemeClr val="tx1"/>
                                      </a:solidFill>
                                      <a:effectLst/>
                                      <a:latin typeface="Cambria Math" panose="02040503050406030204" pitchFamily="18" charset="0"/>
                                      <a:ea typeface="+mn-ea"/>
                                      <a:cs typeface="+mn-cs"/>
                                    </a:rPr>
                                    <m:t>2</m:t>
                                  </m:r>
                                </m:sub>
                              </m:sSub>
                            </m:oMath>
                          </a14:m>
                          <a:r>
                            <a:rPr lang="en-US" sz="1400" kern="1200" dirty="0">
                              <a:solidFill>
                                <a:schemeClr val="tx1"/>
                              </a:solidFill>
                              <a:effectLst/>
                              <a:latin typeface="+mn-lt"/>
                              <a:ea typeface="+mn-ea"/>
                              <a:cs typeface="+mn-cs"/>
                            </a:rPr>
                            <a:t>’s dimension is</a:t>
                          </a:r>
                          <a:r>
                            <a:rPr lang="en-US" sz="1400" kern="1200" baseline="0" dirty="0">
                              <a:solidFill>
                                <a:schemeClr val="tx1"/>
                              </a:solidFill>
                              <a:effectLst/>
                              <a:latin typeface="+mn-lt"/>
                              <a:ea typeface="+mn-ea"/>
                              <a:cs typeface="+mn-cs"/>
                            </a:rPr>
                            <a:t> smaller than</a:t>
                          </a:r>
                          <a:r>
                            <a:rPr lang="en-US" sz="1400" kern="1200" dirty="0">
                              <a:solidFill>
                                <a:schemeClr val="tx1"/>
                              </a:solidFill>
                              <a:effectLst/>
                              <a:latin typeface="+mn-lt"/>
                              <a:ea typeface="+mn-ea"/>
                              <a:cs typeface="+mn-cs"/>
                            </a:rPr>
                            <a:t> </a:t>
                          </a:r>
                          <a14:m>
                            <m:oMath xmlns:m="http://schemas.openxmlformats.org/officeDocument/2006/math">
                              <m:sSup>
                                <m:sSupPr>
                                  <m:ctrlPr>
                                    <a:rPr lang="en-US" sz="1400" b="0" i="1" kern="1200" smtClean="0">
                                      <a:solidFill>
                                        <a:schemeClr val="tx1"/>
                                      </a:solidFill>
                                      <a:effectLst/>
                                      <a:latin typeface="Cambria Math" panose="02040503050406030204" pitchFamily="18" charset="0"/>
                                      <a:ea typeface="+mn-ea"/>
                                      <a:cs typeface="+mn-cs"/>
                                    </a:rPr>
                                  </m:ctrlPr>
                                </m:sSupPr>
                                <m:e>
                                  <m:r>
                                    <a:rPr lang="en-US" sz="1400" kern="1200" smtClean="0">
                                      <a:solidFill>
                                        <a:schemeClr val="tx1"/>
                                      </a:solidFill>
                                      <a:effectLst/>
                                      <a:latin typeface="Cambria Math" panose="02040503050406030204" pitchFamily="18" charset="0"/>
                                      <a:ea typeface="+mn-ea"/>
                                      <a:cs typeface="+mn-cs"/>
                                    </a:rPr>
                                    <m:t>𝑉</m:t>
                                  </m:r>
                                </m:e>
                                <m:sup>
                                  <m:r>
                                    <a:rPr lang="en-US" sz="1400" b="0" i="0" kern="1200" smtClean="0">
                                      <a:solidFill>
                                        <a:schemeClr val="tx1"/>
                                      </a:solidFill>
                                      <a:effectLst/>
                                      <a:latin typeface="Cambria Math" panose="02040503050406030204" pitchFamily="18" charset="0"/>
                                      <a:ea typeface="+mn-ea"/>
                                      <a:cs typeface="+mn-cs"/>
                                    </a:rPr>
                                    <m:t>′</m:t>
                                  </m:r>
                                </m:sup>
                              </m:sSup>
                              <m:r>
                                <m:rPr>
                                  <m:sty m:val="p"/>
                                </m:rPr>
                                <a:rPr lang="en-US" sz="1400" b="0" i="0" kern="1200" smtClean="0">
                                  <a:solidFill>
                                    <a:schemeClr val="tx1"/>
                                  </a:solidFill>
                                  <a:effectLst/>
                                  <a:latin typeface="Cambria Math" panose="02040503050406030204" pitchFamily="18" charset="0"/>
                                  <a:ea typeface="+mn-ea"/>
                                  <a:cs typeface="+mn-cs"/>
                                </a:rPr>
                                <m:t>s</m:t>
                              </m:r>
                            </m:oMath>
                          </a14:m>
                          <a:r>
                            <a:rPr lang="en-US" sz="1400" kern="1200" dirty="0">
                              <a:solidFill>
                                <a:schemeClr val="tx1"/>
                              </a:solidFill>
                              <a:effectLst/>
                              <a:latin typeface="+mn-lt"/>
                              <a:ea typeface="+mn-ea"/>
                              <a:cs typeface="+mn-cs"/>
                            </a:rPr>
                            <a:t> and dimensions of </a:t>
                          </a:r>
                          <a14:m>
                            <m:oMath xmlns:m="http://schemas.openxmlformats.org/officeDocument/2006/math">
                              <m:sSub>
                                <m:sSubPr>
                                  <m:ctrlPr>
                                    <a:rPr lang="en-US" sz="1400" i="1" kern="1200" smtClean="0">
                                      <a:solidFill>
                                        <a:schemeClr val="tx1"/>
                                      </a:solidFill>
                                      <a:effectLst/>
                                      <a:latin typeface="Cambria Math" panose="02040503050406030204" pitchFamily="18" charset="0"/>
                                      <a:ea typeface="+mn-ea"/>
                                      <a:cs typeface="+mn-cs"/>
                                    </a:rPr>
                                  </m:ctrlPr>
                                </m:sSubPr>
                                <m:e>
                                  <m:r>
                                    <a:rPr lang="en-US" sz="1400" kern="1200" smtClean="0">
                                      <a:solidFill>
                                        <a:schemeClr val="tx1"/>
                                      </a:solidFill>
                                      <a:effectLst/>
                                      <a:latin typeface="Cambria Math" panose="02040503050406030204" pitchFamily="18" charset="0"/>
                                      <a:ea typeface="+mn-ea"/>
                                      <a:cs typeface="+mn-cs"/>
                                    </a:rPr>
                                    <m:t>𝑉</m:t>
                                  </m:r>
                                </m:e>
                                <m:sub>
                                  <m:r>
                                    <a:rPr lang="en-US" sz="1400" kern="1200" smtClean="0">
                                      <a:solidFill>
                                        <a:schemeClr val="tx1"/>
                                      </a:solidFill>
                                      <a:effectLst/>
                                      <a:latin typeface="Cambria Math" panose="02040503050406030204" pitchFamily="18" charset="0"/>
                                      <a:ea typeface="+mn-ea"/>
                                      <a:cs typeface="+mn-cs"/>
                                    </a:rPr>
                                    <m:t>1</m:t>
                                  </m:r>
                                </m:sub>
                              </m:sSub>
                              <m:r>
                                <a:rPr lang="en-US" sz="1400" b="0" i="0" kern="1200" smtClean="0">
                                  <a:solidFill>
                                    <a:schemeClr val="tx1"/>
                                  </a:solidFill>
                                  <a:effectLst/>
                                  <a:latin typeface="Cambria Math" panose="02040503050406030204" pitchFamily="18" charset="0"/>
                                  <a:ea typeface="+mn-ea"/>
                                  <a:cs typeface="+mn-cs"/>
                                </a:rPr>
                                <m:t> </m:t>
                              </m:r>
                            </m:oMath>
                          </a14:m>
                          <a:r>
                            <a:rPr lang="en-US" sz="1400" kern="1200" baseline="0" dirty="0">
                              <a:solidFill>
                                <a:schemeClr val="tx1"/>
                              </a:solidFill>
                              <a:effectLst/>
                              <a:latin typeface="+mn-lt"/>
                              <a:ea typeface="+mn-ea"/>
                              <a:cs typeface="+mn-cs"/>
                            </a:rPr>
                            <a:t> and </a:t>
                          </a:r>
                          <a14:m>
                            <m:oMath xmlns:m="http://schemas.openxmlformats.org/officeDocument/2006/math">
                              <m:sSub>
                                <m:sSubPr>
                                  <m:ctrlPr>
                                    <a:rPr lang="en-US" sz="1400" i="1" kern="1200" smtClean="0">
                                      <a:solidFill>
                                        <a:schemeClr val="tx1"/>
                                      </a:solidFill>
                                      <a:effectLst/>
                                      <a:latin typeface="Cambria Math" panose="02040503050406030204" pitchFamily="18" charset="0"/>
                                      <a:ea typeface="+mn-ea"/>
                                      <a:cs typeface="+mn-cs"/>
                                    </a:rPr>
                                  </m:ctrlPr>
                                </m:sSubPr>
                                <m:e>
                                  <m:r>
                                    <a:rPr lang="en-US" sz="1400" kern="1200" smtClean="0">
                                      <a:solidFill>
                                        <a:schemeClr val="tx1"/>
                                      </a:solidFill>
                                      <a:effectLst/>
                                      <a:latin typeface="Cambria Math" panose="02040503050406030204" pitchFamily="18" charset="0"/>
                                      <a:ea typeface="+mn-ea"/>
                                      <a:cs typeface="+mn-cs"/>
                                    </a:rPr>
                                    <m:t>𝑉</m:t>
                                  </m:r>
                                </m:e>
                                <m:sub>
                                  <m:r>
                                    <a:rPr lang="en-US" sz="1400" b="0" i="0" kern="1200" smtClean="0">
                                      <a:solidFill>
                                        <a:schemeClr val="tx1"/>
                                      </a:solidFill>
                                      <a:effectLst/>
                                      <a:latin typeface="Cambria Math" panose="02040503050406030204" pitchFamily="18" charset="0"/>
                                      <a:ea typeface="+mn-ea"/>
                                      <a:cs typeface="+mn-cs"/>
                                    </a:rPr>
                                    <m:t>2</m:t>
                                  </m:r>
                                </m:sub>
                              </m:sSub>
                            </m:oMath>
                          </a14:m>
                          <a:r>
                            <a:rPr lang="en-US" sz="1400" kern="1200" baseline="0" dirty="0">
                              <a:solidFill>
                                <a:schemeClr val="tx1"/>
                              </a:solidFill>
                              <a:effectLst/>
                              <a:latin typeface="+mn-lt"/>
                              <a:ea typeface="+mn-ea"/>
                              <a:cs typeface="+mn-cs"/>
                            </a:rPr>
                            <a:t> can be parameterized</a:t>
                          </a:r>
                          <a:endParaRPr lang="en-US" sz="1400" kern="1200" dirty="0">
                            <a:solidFill>
                              <a:schemeClr val="tx1"/>
                            </a:solidFill>
                            <a:effectLst/>
                            <a:latin typeface="+mn-lt"/>
                            <a:ea typeface="+mn-ea"/>
                            <a:cs typeface="+mn-cs"/>
                          </a:endParaRPr>
                        </a:p>
                      </a:txBody>
                      <a:tcPr marL="50100" marR="50100" marT="50100" marB="50100"/>
                    </a:tc>
                    <a:extLst>
                      <a:ext uri="{0D108BD9-81ED-4DB2-BD59-A6C34878D82A}">
                        <a16:rowId xmlns:a16="http://schemas.microsoft.com/office/drawing/2014/main" val="3213065612"/>
                      </a:ext>
                    </a:extLst>
                  </a:tr>
                  <a:tr h="672419">
                    <a:tc vMerge="1">
                      <a:txBody>
                        <a:bodyPr/>
                        <a:lstStyle/>
                        <a:p>
                          <a:endParaRPr lang="en-US"/>
                        </a:p>
                      </a:txBody>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400" kern="1200" dirty="0">
                              <a:solidFill>
                                <a:schemeClr val="tx1"/>
                              </a:solidFill>
                              <a:effectLst/>
                              <a:latin typeface="+mn-lt"/>
                              <a:ea typeface="+mn-ea"/>
                              <a:cs typeface="+mn-cs"/>
                            </a:rPr>
                            <a:t>19/1115</a:t>
                          </a:r>
                        </a:p>
                        <a:p>
                          <a:pPr marL="0" marR="0" algn="l" defTabSz="914400" rtl="0" eaLnBrk="1" fontAlgn="t" latinLnBrk="0" hangingPunct="1">
                            <a:spcBef>
                              <a:spcPts val="0"/>
                            </a:spcBef>
                            <a:spcAft>
                              <a:spcPts val="0"/>
                            </a:spcAft>
                          </a:pPr>
                          <a:endParaRPr lang="en-US" sz="1400" kern="1200" dirty="0">
                            <a:solidFill>
                              <a:schemeClr val="tx1"/>
                            </a:solidFill>
                            <a:effectLst/>
                            <a:latin typeface="+mn-lt"/>
                            <a:ea typeface="+mn-ea"/>
                            <a:cs typeface="+mn-cs"/>
                          </a:endParaRPr>
                        </a:p>
                      </a:txBody>
                      <a:tcPr marL="50100" marR="50100" marT="50100" marB="50100"/>
                    </a:tc>
                    <a:tc>
                      <a:txBody>
                        <a:bodyPr/>
                        <a:lstStyle/>
                        <a:p>
                          <a:pPr marL="0" marR="0" algn="l" defTabSz="914400" rtl="0" eaLnBrk="1" fontAlgn="t" latinLnBrk="0" hangingPunct="1">
                            <a:spcBef>
                              <a:spcPts val="0"/>
                            </a:spcBef>
                            <a:spcAft>
                              <a:spcPts val="0"/>
                            </a:spcAft>
                          </a:pPr>
                          <a:r>
                            <a:rPr lang="en-US" sz="1400" kern="1200" dirty="0">
                              <a:solidFill>
                                <a:schemeClr val="tx1"/>
                              </a:solidFill>
                              <a:effectLst/>
                              <a:latin typeface="+mn-lt"/>
                              <a:ea typeface="+mn-ea"/>
                              <a:cs typeface="+mn-cs"/>
                            </a:rPr>
                            <a:t>Enable mixed</a:t>
                          </a:r>
                          <a:r>
                            <a:rPr lang="en-US" sz="1400" kern="1200" baseline="0" dirty="0">
                              <a:solidFill>
                                <a:schemeClr val="tx1"/>
                              </a:solidFill>
                              <a:effectLst/>
                              <a:latin typeface="+mn-lt"/>
                              <a:ea typeface="+mn-ea"/>
                              <a:cs typeface="+mn-cs"/>
                            </a:rPr>
                            <a:t> beamforming report: decompose each subcarrier report </a:t>
                          </a:r>
                          <a14:m>
                            <m:oMath xmlns:m="http://schemas.openxmlformats.org/officeDocument/2006/math">
                              <m:sSub>
                                <m:sSubPr>
                                  <m:ctrlPr>
                                    <a:rPr lang="en-US" sz="1400" i="1" kern="1200" dirty="0" smtClean="0">
                                      <a:solidFill>
                                        <a:schemeClr val="tx1"/>
                                      </a:solidFill>
                                      <a:effectLst/>
                                      <a:latin typeface="Cambria Math" panose="02040503050406030204" pitchFamily="18" charset="0"/>
                                      <a:ea typeface="+mn-ea"/>
                                      <a:cs typeface="+mn-cs"/>
                                    </a:rPr>
                                  </m:ctrlPr>
                                </m:sSubPr>
                                <m:e>
                                  <m:r>
                                    <a:rPr lang="en-US" sz="1400" kern="1200" dirty="0" smtClean="0">
                                      <a:solidFill>
                                        <a:schemeClr val="tx1"/>
                                      </a:solidFill>
                                      <a:effectLst/>
                                      <a:latin typeface="Cambria Math" panose="02040503050406030204" pitchFamily="18" charset="0"/>
                                      <a:ea typeface="+mn-ea"/>
                                      <a:cs typeface="+mn-cs"/>
                                    </a:rPr>
                                    <m:t>𝐻</m:t>
                                  </m:r>
                                </m:e>
                                <m:sub>
                                  <m:r>
                                    <a:rPr lang="en-US" sz="1400" kern="1200" dirty="0" smtClean="0">
                                      <a:solidFill>
                                        <a:schemeClr val="tx1"/>
                                      </a:solidFill>
                                      <a:effectLst/>
                                      <a:latin typeface="Cambria Math" panose="02040503050406030204" pitchFamily="18" charset="0"/>
                                      <a:ea typeface="+mn-ea"/>
                                      <a:cs typeface="+mn-cs"/>
                                    </a:rPr>
                                    <m:t>𝑚</m:t>
                                  </m:r>
                                  <m:r>
                                    <a:rPr lang="en-US" sz="1400" kern="1200" dirty="0" smtClean="0">
                                      <a:solidFill>
                                        <a:schemeClr val="tx1"/>
                                      </a:solidFill>
                                      <a:effectLst/>
                                      <a:latin typeface="Cambria Math" panose="02040503050406030204" pitchFamily="18" charset="0"/>
                                      <a:ea typeface="+mn-ea"/>
                                      <a:cs typeface="+mn-cs"/>
                                    </a:rPr>
                                    <m:t> </m:t>
                                  </m:r>
                                </m:sub>
                              </m:sSub>
                            </m:oMath>
                          </a14:m>
                          <a:r>
                            <a:rPr lang="en-US" sz="1400" kern="1200" baseline="0" dirty="0">
                              <a:solidFill>
                                <a:schemeClr val="tx1"/>
                              </a:solidFill>
                              <a:effectLst/>
                              <a:latin typeface="+mn-lt"/>
                              <a:ea typeface="+mn-ea"/>
                              <a:cs typeface="+mn-cs"/>
                            </a:rPr>
                            <a:t> into w</a:t>
                          </a:r>
                          <a:r>
                            <a:rPr lang="en-US" sz="1400" kern="1200" dirty="0">
                              <a:solidFill>
                                <a:schemeClr val="tx1"/>
                              </a:solidFill>
                              <a:effectLst/>
                              <a:latin typeface="+mn-lt"/>
                              <a:ea typeface="+mn-ea"/>
                              <a:cs typeface="+mn-cs"/>
                            </a:rPr>
                            <a:t>ideband report </a:t>
                          </a:r>
                          <a14:m>
                            <m:oMath xmlns:m="http://schemas.openxmlformats.org/officeDocument/2006/math">
                              <m:sSub>
                                <m:sSubPr>
                                  <m:ctrlPr>
                                    <a:rPr lang="en-US" sz="1400" i="1" kern="1200" dirty="0" smtClean="0">
                                      <a:solidFill>
                                        <a:schemeClr val="tx1"/>
                                      </a:solidFill>
                                      <a:effectLst/>
                                      <a:latin typeface="Cambria Math" panose="02040503050406030204" pitchFamily="18" charset="0"/>
                                      <a:ea typeface="+mn-ea"/>
                                      <a:cs typeface="+mn-cs"/>
                                    </a:rPr>
                                  </m:ctrlPr>
                                </m:sSubPr>
                                <m:e>
                                  <m:r>
                                    <a:rPr lang="en-US" sz="1400" kern="1200" dirty="0" smtClean="0">
                                      <a:solidFill>
                                        <a:schemeClr val="tx1"/>
                                      </a:solidFill>
                                      <a:effectLst/>
                                      <a:latin typeface="Cambria Math" panose="02040503050406030204" pitchFamily="18" charset="0"/>
                                      <a:ea typeface="+mn-ea"/>
                                      <a:cs typeface="+mn-cs"/>
                                    </a:rPr>
                                    <m:t>𝑉</m:t>
                                  </m:r>
                                </m:e>
                                <m:sub>
                                  <m:r>
                                    <m:rPr>
                                      <m:sty m:val="p"/>
                                    </m:rPr>
                                    <a:rPr lang="en-US" sz="1400" b="0" i="0" kern="1200" dirty="0" smtClean="0">
                                      <a:solidFill>
                                        <a:schemeClr val="tx1"/>
                                      </a:solidFill>
                                      <a:effectLst/>
                                      <a:latin typeface="Cambria Math" panose="02040503050406030204" pitchFamily="18" charset="0"/>
                                      <a:ea typeface="+mn-ea"/>
                                      <a:cs typeface="+mn-cs"/>
                                    </a:rPr>
                                    <m:t>W</m:t>
                                  </m:r>
                                  <m:r>
                                    <a:rPr lang="en-US" sz="1400" kern="1200" dirty="0" smtClean="0">
                                      <a:solidFill>
                                        <a:schemeClr val="tx1"/>
                                      </a:solidFill>
                                      <a:effectLst/>
                                      <a:latin typeface="Cambria Math" panose="02040503050406030204" pitchFamily="18" charset="0"/>
                                      <a:ea typeface="+mn-ea"/>
                                      <a:cs typeface="+mn-cs"/>
                                    </a:rPr>
                                    <m:t>𝐵</m:t>
                                  </m:r>
                                </m:sub>
                              </m:sSub>
                            </m:oMath>
                          </a14:m>
                          <a:r>
                            <a:rPr lang="en-US" sz="1400" kern="1200" dirty="0">
                              <a:solidFill>
                                <a:schemeClr val="tx1"/>
                              </a:solidFill>
                              <a:effectLst/>
                              <a:latin typeface="+mn-lt"/>
                              <a:ea typeface="+mn-ea"/>
                              <a:cs typeface="+mn-cs"/>
                            </a:rPr>
                            <a:t>  and narrow band report </a:t>
                          </a:r>
                          <a14:m>
                            <m:oMath xmlns:m="http://schemas.openxmlformats.org/officeDocument/2006/math">
                              <m:sSub>
                                <m:sSubPr>
                                  <m:ctrlPr>
                                    <a:rPr lang="en-US" sz="1400" i="1" kern="1200" smtClean="0">
                                      <a:solidFill>
                                        <a:schemeClr val="tx1"/>
                                      </a:solidFill>
                                      <a:effectLst/>
                                      <a:latin typeface="Cambria Math" panose="02040503050406030204" pitchFamily="18" charset="0"/>
                                      <a:ea typeface="+mn-ea"/>
                                      <a:cs typeface="+mn-cs"/>
                                    </a:rPr>
                                  </m:ctrlPr>
                                </m:sSubPr>
                                <m:e>
                                  <m:r>
                                    <a:rPr lang="en-US" sz="1400" kern="1200" smtClean="0">
                                      <a:solidFill>
                                        <a:schemeClr val="tx1"/>
                                      </a:solidFill>
                                      <a:effectLst/>
                                      <a:latin typeface="Cambria Math" panose="02040503050406030204" pitchFamily="18" charset="0"/>
                                      <a:ea typeface="+mn-ea"/>
                                      <a:cs typeface="+mn-cs"/>
                                    </a:rPr>
                                    <m:t>𝑉</m:t>
                                  </m:r>
                                </m:e>
                                <m:sub>
                                  <m:r>
                                    <a:rPr lang="en-US" sz="1400" kern="1200" smtClean="0">
                                      <a:solidFill>
                                        <a:schemeClr val="tx1"/>
                                      </a:solidFill>
                                      <a:effectLst/>
                                      <a:latin typeface="Cambria Math" panose="02040503050406030204" pitchFamily="18" charset="0"/>
                                      <a:ea typeface="+mn-ea"/>
                                      <a:cs typeface="+mn-cs"/>
                                    </a:rPr>
                                    <m:t>𝑁𝐵</m:t>
                                  </m:r>
                                </m:sub>
                              </m:sSub>
                            </m:oMath>
                          </a14:m>
                          <a:r>
                            <a:rPr lang="en-US" sz="1400" kern="1200" dirty="0">
                              <a:solidFill>
                                <a:schemeClr val="tx1"/>
                              </a:solidFill>
                              <a:effectLst/>
                              <a:latin typeface="+mn-lt"/>
                              <a:ea typeface="+mn-ea"/>
                              <a:cs typeface="+mn-cs"/>
                            </a:rPr>
                            <a:t>, where</a:t>
                          </a:r>
                        </a:p>
                        <a:p>
                          <a:pPr marL="0" marR="0" algn="l" defTabSz="914400" rtl="0" eaLnBrk="1" fontAlgn="t" latinLnBrk="0" hangingPunct="1">
                            <a:spcBef>
                              <a:spcPts val="0"/>
                            </a:spcBef>
                            <a:spcAft>
                              <a:spcPts val="0"/>
                            </a:spcAft>
                          </a:pPr>
                          <a:r>
                            <a:rPr lang="en-US" sz="1400" kern="1200" dirty="0">
                              <a:solidFill>
                                <a:schemeClr val="tx1"/>
                              </a:solidFill>
                              <a:effectLst/>
                              <a:latin typeface="+mn-lt"/>
                              <a:ea typeface="+mn-ea"/>
                              <a:cs typeface="+mn-cs"/>
                            </a:rPr>
                            <a:t> </a:t>
                          </a:r>
                          <a14:m>
                            <m:oMath xmlns:m="http://schemas.openxmlformats.org/officeDocument/2006/math">
                              <m:sSub>
                                <m:sSubPr>
                                  <m:ctrlPr>
                                    <a:rPr lang="en-US" sz="1400" i="1" kern="1200" dirty="0" smtClean="0">
                                      <a:solidFill>
                                        <a:schemeClr val="tx1"/>
                                      </a:solidFill>
                                      <a:effectLst/>
                                      <a:latin typeface="Cambria Math" panose="02040503050406030204" pitchFamily="18" charset="0"/>
                                      <a:ea typeface="+mn-ea"/>
                                      <a:cs typeface="+mn-cs"/>
                                    </a:rPr>
                                  </m:ctrlPr>
                                </m:sSubPr>
                                <m:e>
                                  <m:r>
                                    <a:rPr lang="en-US" sz="1400" kern="1200" dirty="0" smtClean="0">
                                      <a:solidFill>
                                        <a:schemeClr val="tx1"/>
                                      </a:solidFill>
                                      <a:effectLst/>
                                      <a:latin typeface="Cambria Math" panose="02040503050406030204" pitchFamily="18" charset="0"/>
                                      <a:ea typeface="+mn-ea"/>
                                      <a:cs typeface="+mn-cs"/>
                                    </a:rPr>
                                    <m:t>𝐻</m:t>
                                  </m:r>
                                </m:e>
                                <m:sub>
                                  <m:r>
                                    <a:rPr lang="en-US" sz="1400" kern="1200" dirty="0" smtClean="0">
                                      <a:solidFill>
                                        <a:schemeClr val="tx1"/>
                                      </a:solidFill>
                                      <a:effectLst/>
                                      <a:latin typeface="Cambria Math" panose="02040503050406030204" pitchFamily="18" charset="0"/>
                                      <a:ea typeface="+mn-ea"/>
                                      <a:cs typeface="+mn-cs"/>
                                    </a:rPr>
                                    <m:t>𝑚</m:t>
                                  </m:r>
                                  <m:r>
                                    <a:rPr lang="en-US" sz="1400" kern="1200" dirty="0" smtClean="0">
                                      <a:solidFill>
                                        <a:schemeClr val="tx1"/>
                                      </a:solidFill>
                                      <a:effectLst/>
                                      <a:latin typeface="Cambria Math" panose="02040503050406030204" pitchFamily="18" charset="0"/>
                                      <a:ea typeface="+mn-ea"/>
                                      <a:cs typeface="+mn-cs"/>
                                    </a:rPr>
                                    <m:t> </m:t>
                                  </m:r>
                                </m:sub>
                              </m:sSub>
                              <m:r>
                                <a:rPr lang="en-US" sz="1400" kern="1200" dirty="0" smtClean="0">
                                  <a:solidFill>
                                    <a:schemeClr val="tx1"/>
                                  </a:solidFill>
                                  <a:effectLst/>
                                  <a:latin typeface="Cambria Math" panose="02040503050406030204" pitchFamily="18" charset="0"/>
                                  <a:ea typeface="+mn-ea"/>
                                  <a:cs typeface="+mn-cs"/>
                                </a:rPr>
                                <m:t>:</m:t>
                              </m:r>
                              <m:r>
                                <a:rPr lang="en-US" sz="1400" kern="1200" dirty="0" smtClean="0">
                                  <a:solidFill>
                                    <a:schemeClr val="tx1"/>
                                  </a:solidFill>
                                  <a:effectLst/>
                                  <a:latin typeface="Cambria Math" panose="02040503050406030204" pitchFamily="18" charset="0"/>
                                  <a:ea typeface="+mn-ea"/>
                                  <a:cs typeface="+mn-cs"/>
                                </a:rPr>
                                <m:t>𝑁</m:t>
                              </m:r>
                              <m:r>
                                <a:rPr lang="en-US" sz="1400" kern="1200" dirty="0" smtClean="0">
                                  <a:solidFill>
                                    <a:schemeClr val="tx1"/>
                                  </a:solidFill>
                                  <a:effectLst/>
                                  <a:latin typeface="Cambria Math" panose="02040503050406030204" pitchFamily="18" charset="0"/>
                                  <a:ea typeface="+mn-ea"/>
                                  <a:cs typeface="+mn-cs"/>
                                </a:rPr>
                                <m:t>×</m:t>
                              </m:r>
                              <m:r>
                                <a:rPr lang="en-US" sz="1400" kern="1200" dirty="0" smtClean="0">
                                  <a:solidFill>
                                    <a:schemeClr val="tx1"/>
                                  </a:solidFill>
                                  <a:effectLst/>
                                  <a:latin typeface="Cambria Math" panose="02040503050406030204" pitchFamily="18" charset="0"/>
                                  <a:ea typeface="+mn-ea"/>
                                  <a:cs typeface="+mn-cs"/>
                                </a:rPr>
                                <m:t>𝑀</m:t>
                              </m:r>
                            </m:oMath>
                          </a14:m>
                          <a:r>
                            <a:rPr lang="en-US" sz="1400" kern="1200" dirty="0">
                              <a:solidFill>
                                <a:schemeClr val="tx1"/>
                              </a:solidFill>
                              <a:effectLst/>
                              <a:latin typeface="+mn-lt"/>
                              <a:ea typeface="+mn-ea"/>
                              <a:cs typeface="+mn-cs"/>
                              <a:sym typeface="Wingdings" panose="05000000000000000000" pitchFamily="2" charset="2"/>
                            </a:rPr>
                            <a:t>,</a:t>
                          </a:r>
                          <a14:m>
                            <m:oMath xmlns:m="http://schemas.openxmlformats.org/officeDocument/2006/math">
                              <m:r>
                                <a:rPr lang="en-US" sz="1400" kern="1200" dirty="0" smtClean="0">
                                  <a:solidFill>
                                    <a:schemeClr val="tx1"/>
                                  </a:solidFill>
                                  <a:effectLst/>
                                  <a:latin typeface="Cambria Math" panose="02040503050406030204" pitchFamily="18" charset="0"/>
                                  <a:ea typeface="+mn-ea"/>
                                  <a:cs typeface="+mn-cs"/>
                                </a:rPr>
                                <m:t> </m:t>
                              </m:r>
                              <m:sSub>
                                <m:sSubPr>
                                  <m:ctrlPr>
                                    <a:rPr lang="en-US" sz="1400" i="1" kern="1200" dirty="0" smtClean="0">
                                      <a:solidFill>
                                        <a:schemeClr val="tx1"/>
                                      </a:solidFill>
                                      <a:effectLst/>
                                      <a:latin typeface="Cambria Math" panose="02040503050406030204" pitchFamily="18" charset="0"/>
                                      <a:ea typeface="+mn-ea"/>
                                      <a:cs typeface="+mn-cs"/>
                                    </a:rPr>
                                  </m:ctrlPr>
                                </m:sSubPr>
                                <m:e>
                                  <m:r>
                                    <a:rPr lang="en-US" sz="1400" kern="1200" dirty="0" smtClean="0">
                                      <a:solidFill>
                                        <a:schemeClr val="tx1"/>
                                      </a:solidFill>
                                      <a:effectLst/>
                                      <a:latin typeface="Cambria Math" panose="02040503050406030204" pitchFamily="18" charset="0"/>
                                      <a:ea typeface="+mn-ea"/>
                                      <a:cs typeface="+mn-cs"/>
                                    </a:rPr>
                                    <m:t>𝑉</m:t>
                                  </m:r>
                                </m:e>
                                <m:sub>
                                  <m:r>
                                    <m:rPr>
                                      <m:sty m:val="p"/>
                                    </m:rPr>
                                    <a:rPr lang="en-US" sz="1400" b="0" i="0" kern="1200" dirty="0" smtClean="0">
                                      <a:solidFill>
                                        <a:schemeClr val="tx1"/>
                                      </a:solidFill>
                                      <a:effectLst/>
                                      <a:latin typeface="Cambria Math" panose="02040503050406030204" pitchFamily="18" charset="0"/>
                                      <a:ea typeface="+mn-ea"/>
                                      <a:cs typeface="+mn-cs"/>
                                    </a:rPr>
                                    <m:t>W</m:t>
                                  </m:r>
                                  <m:r>
                                    <a:rPr lang="en-US" sz="1400" kern="1200" dirty="0" smtClean="0">
                                      <a:solidFill>
                                        <a:schemeClr val="tx1"/>
                                      </a:solidFill>
                                      <a:effectLst/>
                                      <a:latin typeface="Cambria Math" panose="02040503050406030204" pitchFamily="18" charset="0"/>
                                      <a:ea typeface="+mn-ea"/>
                                      <a:cs typeface="+mn-cs"/>
                                    </a:rPr>
                                    <m:t>𝐵</m:t>
                                  </m:r>
                                </m:sub>
                              </m:sSub>
                              <m:r>
                                <a:rPr lang="en-US" sz="1400" kern="1200" dirty="0" smtClean="0">
                                  <a:solidFill>
                                    <a:schemeClr val="tx1"/>
                                  </a:solidFill>
                                  <a:effectLst/>
                                  <a:latin typeface="Cambria Math" panose="02040503050406030204" pitchFamily="18" charset="0"/>
                                  <a:ea typeface="+mn-ea"/>
                                  <a:cs typeface="+mn-cs"/>
                                </a:rPr>
                                <m:t>:</m:t>
                              </m:r>
                              <m:r>
                                <a:rPr lang="en-US" sz="1400" kern="1200" dirty="0" smtClean="0">
                                  <a:solidFill>
                                    <a:schemeClr val="tx1"/>
                                  </a:solidFill>
                                  <a:effectLst/>
                                  <a:latin typeface="Cambria Math" panose="02040503050406030204" pitchFamily="18" charset="0"/>
                                  <a:ea typeface="+mn-ea"/>
                                  <a:cs typeface="+mn-cs"/>
                                </a:rPr>
                                <m:t>𝑀</m:t>
                              </m:r>
                              <m:r>
                                <a:rPr lang="en-US" sz="1400" kern="1200" dirty="0" smtClean="0">
                                  <a:solidFill>
                                    <a:schemeClr val="tx1"/>
                                  </a:solidFill>
                                  <a:effectLst/>
                                  <a:latin typeface="Cambria Math" panose="02040503050406030204" pitchFamily="18" charset="0"/>
                                  <a:ea typeface="+mn-ea"/>
                                  <a:cs typeface="+mn-cs"/>
                                </a:rPr>
                                <m:t>×</m:t>
                              </m:r>
                              <m:r>
                                <a:rPr lang="en-US" sz="1400" kern="1200" dirty="0" smtClean="0">
                                  <a:solidFill>
                                    <a:schemeClr val="tx1"/>
                                  </a:solidFill>
                                  <a:effectLst/>
                                  <a:latin typeface="Cambria Math" panose="02040503050406030204" pitchFamily="18" charset="0"/>
                                  <a:ea typeface="+mn-ea"/>
                                  <a:cs typeface="+mn-cs"/>
                                </a:rPr>
                                <m:t>𝐾</m:t>
                              </m:r>
                            </m:oMath>
                          </a14:m>
                          <a:r>
                            <a:rPr lang="en-US" sz="1400" kern="1200" dirty="0">
                              <a:solidFill>
                                <a:schemeClr val="tx1"/>
                              </a:solidFill>
                              <a:effectLst/>
                              <a:latin typeface="+mn-lt"/>
                              <a:ea typeface="+mn-ea"/>
                              <a:cs typeface="+mn-cs"/>
                              <a:sym typeface="Wingdings" panose="05000000000000000000" pitchFamily="2" charset="2"/>
                            </a:rPr>
                            <a:t> , </a:t>
                          </a:r>
                          <a14:m>
                            <m:oMath xmlns:m="http://schemas.openxmlformats.org/officeDocument/2006/math">
                              <m:sSub>
                                <m:sSubPr>
                                  <m:ctrlPr>
                                    <a:rPr lang="en-US" sz="1400" i="1" kern="1200" dirty="0" smtClean="0">
                                      <a:solidFill>
                                        <a:schemeClr val="tx1"/>
                                      </a:solidFill>
                                      <a:effectLst/>
                                      <a:latin typeface="Cambria Math" panose="02040503050406030204" pitchFamily="18" charset="0"/>
                                      <a:ea typeface="+mn-ea"/>
                                      <a:cs typeface="+mn-cs"/>
                                    </a:rPr>
                                  </m:ctrlPr>
                                </m:sSubPr>
                                <m:e>
                                  <m:r>
                                    <a:rPr lang="en-US" sz="1400" kern="1200" dirty="0" smtClean="0">
                                      <a:solidFill>
                                        <a:schemeClr val="tx1"/>
                                      </a:solidFill>
                                      <a:effectLst/>
                                      <a:latin typeface="Cambria Math" panose="02040503050406030204" pitchFamily="18" charset="0"/>
                                      <a:ea typeface="+mn-ea"/>
                                      <a:cs typeface="+mn-cs"/>
                                    </a:rPr>
                                    <m:t>𝑉</m:t>
                                  </m:r>
                                </m:e>
                                <m:sub>
                                  <m:r>
                                    <a:rPr lang="en-US" sz="1400" kern="1200" dirty="0" smtClean="0">
                                      <a:solidFill>
                                        <a:schemeClr val="tx1"/>
                                      </a:solidFill>
                                      <a:effectLst/>
                                      <a:latin typeface="Cambria Math" panose="02040503050406030204" pitchFamily="18" charset="0"/>
                                      <a:ea typeface="+mn-ea"/>
                                      <a:cs typeface="+mn-cs"/>
                                    </a:rPr>
                                    <m:t>𝑁𝐵</m:t>
                                  </m:r>
                                </m:sub>
                              </m:sSub>
                              <m:r>
                                <a:rPr lang="en-US" sz="1400" kern="1200" dirty="0" smtClean="0">
                                  <a:solidFill>
                                    <a:schemeClr val="tx1"/>
                                  </a:solidFill>
                                  <a:effectLst/>
                                  <a:latin typeface="Cambria Math" panose="02040503050406030204" pitchFamily="18" charset="0"/>
                                  <a:ea typeface="+mn-ea"/>
                                  <a:cs typeface="+mn-cs"/>
                                </a:rPr>
                                <m:t>:</m:t>
                              </m:r>
                              <m:r>
                                <a:rPr lang="en-US" sz="1400" kern="1200" dirty="0" smtClean="0">
                                  <a:solidFill>
                                    <a:schemeClr val="tx1"/>
                                  </a:solidFill>
                                  <a:effectLst/>
                                  <a:latin typeface="Cambria Math" panose="02040503050406030204" pitchFamily="18" charset="0"/>
                                  <a:ea typeface="+mn-ea"/>
                                  <a:cs typeface="+mn-cs"/>
                                </a:rPr>
                                <m:t>𝐾</m:t>
                              </m:r>
                              <m:r>
                                <a:rPr lang="en-US" sz="1400" kern="1200" dirty="0" smtClean="0">
                                  <a:solidFill>
                                    <a:schemeClr val="tx1"/>
                                  </a:solidFill>
                                  <a:effectLst/>
                                  <a:latin typeface="Cambria Math" panose="02040503050406030204" pitchFamily="18" charset="0"/>
                                  <a:ea typeface="+mn-ea"/>
                                  <a:cs typeface="+mn-cs"/>
                                </a:rPr>
                                <m:t>×</m:t>
                              </m:r>
                              <m:sSub>
                                <m:sSubPr>
                                  <m:ctrlPr>
                                    <a:rPr lang="en-US" sz="1400" i="1" kern="1200" dirty="0" smtClean="0">
                                      <a:solidFill>
                                        <a:schemeClr val="tx1"/>
                                      </a:solidFill>
                                      <a:effectLst/>
                                      <a:latin typeface="Cambria Math" panose="02040503050406030204" pitchFamily="18" charset="0"/>
                                      <a:ea typeface="+mn-ea"/>
                                      <a:cs typeface="+mn-cs"/>
                                    </a:rPr>
                                  </m:ctrlPr>
                                </m:sSubPr>
                                <m:e>
                                  <m:r>
                                    <a:rPr lang="en-US" sz="1400" kern="1200" dirty="0" smtClean="0">
                                      <a:solidFill>
                                        <a:schemeClr val="tx1"/>
                                      </a:solidFill>
                                      <a:effectLst/>
                                      <a:latin typeface="Cambria Math" panose="02040503050406030204" pitchFamily="18" charset="0"/>
                                      <a:ea typeface="+mn-ea"/>
                                      <a:cs typeface="+mn-cs"/>
                                    </a:rPr>
                                    <m:t>𝑁</m:t>
                                  </m:r>
                                </m:e>
                                <m:sub>
                                  <m:r>
                                    <a:rPr lang="en-US" sz="1400" kern="1200" dirty="0" smtClean="0">
                                      <a:solidFill>
                                        <a:schemeClr val="tx1"/>
                                      </a:solidFill>
                                      <a:effectLst/>
                                      <a:latin typeface="Cambria Math" panose="02040503050406030204" pitchFamily="18" charset="0"/>
                                      <a:ea typeface="+mn-ea"/>
                                      <a:cs typeface="+mn-cs"/>
                                    </a:rPr>
                                    <m:t>𝑠𝑠</m:t>
                                  </m:r>
                                </m:sub>
                              </m:sSub>
                            </m:oMath>
                          </a14:m>
                          <a:endParaRPr lang="en-US" sz="1400" kern="1200" dirty="0">
                            <a:solidFill>
                              <a:schemeClr val="tx1"/>
                            </a:solidFill>
                            <a:effectLst/>
                            <a:latin typeface="+mn-lt"/>
                            <a:ea typeface="+mn-ea"/>
                            <a:cs typeface="+mn-cs"/>
                          </a:endParaRPr>
                        </a:p>
                      </a:txBody>
                      <a:tcPr marL="50100" marR="50100" marT="50100" marB="50100"/>
                    </a:tc>
                    <a:extLst>
                      <a:ext uri="{0D108BD9-81ED-4DB2-BD59-A6C34878D82A}">
                        <a16:rowId xmlns:a16="http://schemas.microsoft.com/office/drawing/2014/main" val="2860175068"/>
                      </a:ext>
                    </a:extLst>
                  </a:tr>
                </a:tbl>
              </a:graphicData>
            </a:graphic>
          </p:graphicFrame>
        </mc:Choice>
        <mc:Fallback>
          <p:graphicFrame>
            <p:nvGraphicFramePr>
              <p:cNvPr id="6" name="Table 5">
                <a:extLst>
                  <a:ext uri="{FF2B5EF4-FFF2-40B4-BE49-F238E27FC236}">
                    <a16:creationId xmlns:a16="http://schemas.microsoft.com/office/drawing/2014/main" id="{9E9451BB-86C9-95D3-4C4F-E43A34437241}"/>
                  </a:ext>
                </a:extLst>
              </p:cNvPr>
              <p:cNvGraphicFramePr>
                <a:graphicFrameLocks noGrp="1"/>
              </p:cNvGraphicFramePr>
              <p:nvPr>
                <p:extLst>
                  <p:ext uri="{D42A27DB-BD31-4B8C-83A1-F6EECF244321}">
                    <p14:modId xmlns:p14="http://schemas.microsoft.com/office/powerpoint/2010/main" val="873707836"/>
                  </p:ext>
                </p:extLst>
              </p:nvPr>
            </p:nvGraphicFramePr>
            <p:xfrm>
              <a:off x="1343472" y="2996952"/>
              <a:ext cx="9793089" cy="3003576"/>
            </p:xfrm>
            <a:graphic>
              <a:graphicData uri="http://schemas.openxmlformats.org/drawingml/2006/table">
                <a:tbl>
                  <a:tblPr>
                    <a:tableStyleId>{5940675A-B579-460E-94D1-54222C63F5DA}</a:tableStyleId>
                  </a:tblPr>
                  <a:tblGrid>
                    <a:gridCol w="1944216">
                      <a:extLst>
                        <a:ext uri="{9D8B030D-6E8A-4147-A177-3AD203B41FA5}">
                          <a16:colId xmlns:a16="http://schemas.microsoft.com/office/drawing/2014/main" val="971876169"/>
                        </a:ext>
                      </a:extLst>
                    </a:gridCol>
                    <a:gridCol w="1368152">
                      <a:extLst>
                        <a:ext uri="{9D8B030D-6E8A-4147-A177-3AD203B41FA5}">
                          <a16:colId xmlns:a16="http://schemas.microsoft.com/office/drawing/2014/main" val="3409022244"/>
                        </a:ext>
                      </a:extLst>
                    </a:gridCol>
                    <a:gridCol w="6480721">
                      <a:extLst>
                        <a:ext uri="{9D8B030D-6E8A-4147-A177-3AD203B41FA5}">
                          <a16:colId xmlns:a16="http://schemas.microsoft.com/office/drawing/2014/main" val="4017085275"/>
                        </a:ext>
                      </a:extLst>
                    </a:gridCol>
                  </a:tblGrid>
                  <a:tr h="469176">
                    <a:tc>
                      <a:txBody>
                        <a:bodyPr/>
                        <a:lstStyle/>
                        <a:p>
                          <a:pPr marL="0" marR="0" algn="ctr" fontAlgn="t">
                            <a:spcBef>
                              <a:spcPts val="0"/>
                            </a:spcBef>
                            <a:spcAft>
                              <a:spcPts val="0"/>
                            </a:spcAft>
                          </a:pPr>
                          <a:r>
                            <a:rPr lang="en-US" sz="1600" b="1" dirty="0">
                              <a:effectLst/>
                              <a:latin typeface="+mn-lt"/>
                              <a:cs typeface="Calibri" panose="020F0502020204030204" pitchFamily="34" charset="0"/>
                            </a:rPr>
                            <a:t>Category</a:t>
                          </a:r>
                        </a:p>
                      </a:txBody>
                      <a:tcPr marL="50100" marR="50100" marT="50100" marB="50100"/>
                    </a:tc>
                    <a:tc>
                      <a:txBody>
                        <a:bodyPr/>
                        <a:lstStyle/>
                        <a:p>
                          <a:pPr marL="0" marR="0" algn="ctr" fontAlgn="t">
                            <a:spcBef>
                              <a:spcPts val="0"/>
                            </a:spcBef>
                            <a:spcAft>
                              <a:spcPts val="0"/>
                            </a:spcAft>
                          </a:pPr>
                          <a:r>
                            <a:rPr lang="en-US" sz="1600" b="1" dirty="0">
                              <a:effectLst/>
                              <a:latin typeface="+mn-lt"/>
                              <a:cs typeface="Calibri" panose="020F0502020204030204" pitchFamily="34" charset="0"/>
                            </a:rPr>
                            <a:t>Specs or Doc</a:t>
                          </a:r>
                        </a:p>
                      </a:txBody>
                      <a:tcPr marL="50100" marR="50100" marT="50100" marB="50100"/>
                    </a:tc>
                    <a:tc>
                      <a:txBody>
                        <a:bodyPr/>
                        <a:lstStyle/>
                        <a:p>
                          <a:pPr marL="0" marR="0" algn="ctr" fontAlgn="t">
                            <a:spcBef>
                              <a:spcPts val="0"/>
                            </a:spcBef>
                            <a:spcAft>
                              <a:spcPts val="0"/>
                            </a:spcAft>
                          </a:pPr>
                          <a:r>
                            <a:rPr lang="en-US" sz="1600" b="1" dirty="0">
                              <a:effectLst/>
                              <a:latin typeface="+mn-lt"/>
                              <a:cs typeface="Calibri" panose="020F0502020204030204" pitchFamily="34" charset="0"/>
                            </a:rPr>
                            <a:t>Techniques</a:t>
                          </a:r>
                        </a:p>
                      </a:txBody>
                      <a:tcPr marL="50100" marR="50100" marT="50100" marB="50100"/>
                    </a:tc>
                    <a:extLst>
                      <a:ext uri="{0D108BD9-81ED-4DB2-BD59-A6C34878D82A}">
                        <a16:rowId xmlns:a16="http://schemas.microsoft.com/office/drawing/2014/main" val="1699919016"/>
                      </a:ext>
                    </a:extLst>
                  </a:tr>
                  <a:tr h="526920">
                    <a:tc rowSpan="2">
                      <a:txBody>
                        <a:bodyPr/>
                        <a:lstStyle/>
                        <a:p>
                          <a:pPr marL="0" marR="0" algn="l" defTabSz="914400" rtl="0" eaLnBrk="1" fontAlgn="t" latinLnBrk="0" hangingPunct="1">
                            <a:spcBef>
                              <a:spcPts val="0"/>
                            </a:spcBef>
                            <a:spcAft>
                              <a:spcPts val="0"/>
                            </a:spcAft>
                          </a:pPr>
                          <a:r>
                            <a:rPr lang="en-US" sz="1400" kern="1200" dirty="0">
                              <a:solidFill>
                                <a:schemeClr val="tx1"/>
                              </a:solidFill>
                              <a:effectLst/>
                              <a:latin typeface="+mn-lt"/>
                              <a:ea typeface="+mn-ea"/>
                              <a:cs typeface="+mn-cs"/>
                            </a:rPr>
                            <a:t>Existing standards</a:t>
                          </a:r>
                        </a:p>
                      </a:txBody>
                      <a:tcPr marL="50100" marR="50100" marT="50100" marB="50100"/>
                    </a:tc>
                    <a:tc>
                      <a:txBody>
                        <a:bodyPr/>
                        <a:lstStyle/>
                        <a:p>
                          <a:pPr marL="0" marR="0" algn="l" defTabSz="914400" rtl="0" eaLnBrk="1" fontAlgn="t" latinLnBrk="0" hangingPunct="1">
                            <a:spcBef>
                              <a:spcPts val="0"/>
                            </a:spcBef>
                            <a:spcAft>
                              <a:spcPts val="0"/>
                            </a:spcAft>
                          </a:pPr>
                          <a:r>
                            <a:rPr lang="en-US" sz="1400" kern="1200" dirty="0">
                              <a:solidFill>
                                <a:schemeClr val="tx1"/>
                              </a:solidFill>
                              <a:effectLst/>
                              <a:latin typeface="+mn-lt"/>
                              <a:ea typeface="+mn-ea"/>
                              <a:cs typeface="+mn-cs"/>
                            </a:rPr>
                            <a:t>802.11 ac/ax, </a:t>
                          </a:r>
                        </a:p>
                      </a:txBody>
                      <a:tcPr marL="50100" marR="50100" marT="50100" marB="50100"/>
                    </a:tc>
                    <a:tc>
                      <a:txBody>
                        <a:bodyPr/>
                        <a:lstStyle/>
                        <a:p>
                          <a:endParaRPr lang="en-US"/>
                        </a:p>
                      </a:txBody>
                      <a:tcPr marL="50100" marR="50100" marT="50100" marB="50100">
                        <a:blipFill>
                          <a:blip r:embed="rId2"/>
                          <a:stretch>
                            <a:fillRect l="-51270" t="-90805" r="-188" b="-389655"/>
                          </a:stretch>
                        </a:blipFill>
                      </a:tcPr>
                    </a:tc>
                    <a:extLst>
                      <a:ext uri="{0D108BD9-81ED-4DB2-BD59-A6C34878D82A}">
                        <a16:rowId xmlns:a16="http://schemas.microsoft.com/office/drawing/2014/main" val="1155901151"/>
                      </a:ext>
                    </a:extLst>
                  </a:tr>
                  <a:tr h="526920">
                    <a:tc vMerge="1">
                      <a:txBody>
                        <a:bodyPr/>
                        <a:lstStyle/>
                        <a:p>
                          <a:endParaRPr lang="en-US"/>
                        </a:p>
                      </a:txBody>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400" kern="1200" dirty="0">
                              <a:solidFill>
                                <a:schemeClr val="tx1"/>
                              </a:solidFill>
                              <a:effectLst/>
                              <a:latin typeface="+mn-lt"/>
                              <a:ea typeface="+mn-ea"/>
                              <a:cs typeface="+mn-cs"/>
                            </a:rPr>
                            <a:t>802.11ah</a:t>
                          </a:r>
                        </a:p>
                        <a:p>
                          <a:pPr marL="0" marR="0" algn="l" defTabSz="914400" rtl="0" eaLnBrk="1" fontAlgn="t" latinLnBrk="0" hangingPunct="1">
                            <a:spcBef>
                              <a:spcPts val="0"/>
                            </a:spcBef>
                            <a:spcAft>
                              <a:spcPts val="0"/>
                            </a:spcAft>
                          </a:pPr>
                          <a:endParaRPr lang="en-US" sz="1400" kern="1200" dirty="0">
                            <a:solidFill>
                              <a:schemeClr val="tx1"/>
                            </a:solidFill>
                            <a:effectLst/>
                            <a:latin typeface="+mn-lt"/>
                            <a:ea typeface="+mn-ea"/>
                            <a:cs typeface="+mn-cs"/>
                          </a:endParaRPr>
                        </a:p>
                      </a:txBody>
                      <a:tcPr marL="50100" marR="50100" marT="50100" marB="50100"/>
                    </a:tc>
                    <a:tc>
                      <a:txBody>
                        <a:bodyPr/>
                        <a:lstStyle/>
                        <a:p>
                          <a:endParaRPr lang="en-US"/>
                        </a:p>
                      </a:txBody>
                      <a:tcPr marL="50100" marR="50100" marT="50100" marB="50100">
                        <a:blipFill>
                          <a:blip r:embed="rId2"/>
                          <a:stretch>
                            <a:fillRect l="-51270" t="-193023" r="-188" b="-294186"/>
                          </a:stretch>
                        </a:blipFill>
                      </a:tcPr>
                    </a:tc>
                    <a:extLst>
                      <a:ext uri="{0D108BD9-81ED-4DB2-BD59-A6C34878D82A}">
                        <a16:rowId xmlns:a16="http://schemas.microsoft.com/office/drawing/2014/main" val="2014400892"/>
                      </a:ext>
                    </a:extLst>
                  </a:tr>
                  <a:tr h="740280">
                    <a:tc rowSpan="2">
                      <a:txBody>
                        <a:bodyPr/>
                        <a:lstStyle/>
                        <a:p>
                          <a:pPr marL="0" marR="0" fontAlgn="t">
                            <a:spcBef>
                              <a:spcPts val="0"/>
                            </a:spcBef>
                            <a:spcAft>
                              <a:spcPts val="0"/>
                            </a:spcAft>
                          </a:pPr>
                          <a:r>
                            <a:rPr lang="en-US" sz="1400" dirty="0">
                              <a:effectLst/>
                              <a:latin typeface="+mn-lt"/>
                            </a:rPr>
                            <a:t>EHT/802.11be proposals: Enhancement of 802.11ax using conventional wireless technologies</a:t>
                          </a:r>
                        </a:p>
                      </a:txBody>
                      <a:tcPr marL="50100" marR="50100" marT="50100" marB="50100"/>
                    </a:tc>
                    <a:tc>
                      <a:txBody>
                        <a:bodyPr/>
                        <a:lstStyle/>
                        <a:p>
                          <a:pPr marL="0" marR="0" algn="l" defTabSz="914400" rtl="0" eaLnBrk="1" fontAlgn="t" latinLnBrk="0" hangingPunct="1">
                            <a:spcBef>
                              <a:spcPts val="0"/>
                            </a:spcBef>
                            <a:spcAft>
                              <a:spcPts val="0"/>
                            </a:spcAft>
                          </a:pPr>
                          <a:r>
                            <a:rPr lang="en-US" sz="1400" kern="1200" dirty="0">
                              <a:solidFill>
                                <a:schemeClr val="tx1"/>
                              </a:solidFill>
                              <a:effectLst/>
                              <a:latin typeface="+mn-lt"/>
                              <a:ea typeface="+mn-ea"/>
                              <a:cs typeface="+mn-cs"/>
                            </a:rPr>
                            <a:t>19/1018</a:t>
                          </a:r>
                        </a:p>
                        <a:p>
                          <a:pPr marL="0" marR="0" algn="l" defTabSz="914400" rtl="0" eaLnBrk="1" fontAlgn="t" latinLnBrk="0" hangingPunct="1">
                            <a:spcBef>
                              <a:spcPts val="0"/>
                            </a:spcBef>
                            <a:spcAft>
                              <a:spcPts val="0"/>
                            </a:spcAft>
                          </a:pPr>
                          <a:endParaRPr lang="en-US" sz="1400" kern="1200" dirty="0">
                            <a:solidFill>
                              <a:schemeClr val="tx1"/>
                            </a:solidFill>
                            <a:effectLst/>
                            <a:latin typeface="+mn-lt"/>
                            <a:ea typeface="+mn-ea"/>
                            <a:cs typeface="+mn-cs"/>
                          </a:endParaRPr>
                        </a:p>
                      </a:txBody>
                      <a:tcPr marL="50100" marR="50100" marT="50100" marB="50100"/>
                    </a:tc>
                    <a:tc>
                      <a:txBody>
                        <a:bodyPr/>
                        <a:lstStyle/>
                        <a:p>
                          <a:endParaRPr lang="en-US"/>
                        </a:p>
                      </a:txBody>
                      <a:tcPr marL="50100" marR="50100" marT="50100" marB="50100">
                        <a:blipFill>
                          <a:blip r:embed="rId2"/>
                          <a:stretch>
                            <a:fillRect l="-51270" t="-206557" r="-188" b="-107377"/>
                          </a:stretch>
                        </a:blipFill>
                      </a:tcPr>
                    </a:tc>
                    <a:extLst>
                      <a:ext uri="{0D108BD9-81ED-4DB2-BD59-A6C34878D82A}">
                        <a16:rowId xmlns:a16="http://schemas.microsoft.com/office/drawing/2014/main" val="3213065612"/>
                      </a:ext>
                    </a:extLst>
                  </a:tr>
                  <a:tr h="740280">
                    <a:tc vMerge="1">
                      <a:txBody>
                        <a:bodyPr/>
                        <a:lstStyle/>
                        <a:p>
                          <a:endParaRPr lang="en-US"/>
                        </a:p>
                      </a:txBody>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400" kern="1200" dirty="0">
                              <a:solidFill>
                                <a:schemeClr val="tx1"/>
                              </a:solidFill>
                              <a:effectLst/>
                              <a:latin typeface="+mn-lt"/>
                              <a:ea typeface="+mn-ea"/>
                              <a:cs typeface="+mn-cs"/>
                            </a:rPr>
                            <a:t>19/1115</a:t>
                          </a:r>
                        </a:p>
                        <a:p>
                          <a:pPr marL="0" marR="0" algn="l" defTabSz="914400" rtl="0" eaLnBrk="1" fontAlgn="t" latinLnBrk="0" hangingPunct="1">
                            <a:spcBef>
                              <a:spcPts val="0"/>
                            </a:spcBef>
                            <a:spcAft>
                              <a:spcPts val="0"/>
                            </a:spcAft>
                          </a:pPr>
                          <a:endParaRPr lang="en-US" sz="1400" kern="1200" dirty="0">
                            <a:solidFill>
                              <a:schemeClr val="tx1"/>
                            </a:solidFill>
                            <a:effectLst/>
                            <a:latin typeface="+mn-lt"/>
                            <a:ea typeface="+mn-ea"/>
                            <a:cs typeface="+mn-cs"/>
                          </a:endParaRPr>
                        </a:p>
                      </a:txBody>
                      <a:tcPr marL="50100" marR="50100" marT="50100" marB="50100"/>
                    </a:tc>
                    <a:tc>
                      <a:txBody>
                        <a:bodyPr/>
                        <a:lstStyle/>
                        <a:p>
                          <a:endParaRPr lang="en-US"/>
                        </a:p>
                      </a:txBody>
                      <a:tcPr marL="50100" marR="50100" marT="50100" marB="50100">
                        <a:blipFill>
                          <a:blip r:embed="rId2"/>
                          <a:stretch>
                            <a:fillRect l="-51270" t="-306557" r="-188" b="-7377"/>
                          </a:stretch>
                        </a:blipFill>
                      </a:tcPr>
                    </a:tc>
                    <a:extLst>
                      <a:ext uri="{0D108BD9-81ED-4DB2-BD59-A6C34878D82A}">
                        <a16:rowId xmlns:a16="http://schemas.microsoft.com/office/drawing/2014/main" val="2860175068"/>
                      </a:ext>
                    </a:extLst>
                  </a:tr>
                </a:tbl>
              </a:graphicData>
            </a:graphic>
          </p:graphicFrame>
        </mc:Fallback>
      </mc:AlternateContent>
    </p:spTree>
    <p:extLst>
      <p:ext uri="{BB962C8B-B14F-4D97-AF65-F5344CB8AC3E}">
        <p14:creationId xmlns:p14="http://schemas.microsoft.com/office/powerpoint/2010/main" val="571086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687D6-BF2A-41C1-EE66-23C88EACE918}"/>
              </a:ext>
            </a:extLst>
          </p:cNvPr>
          <p:cNvSpPr>
            <a:spLocks noGrp="1"/>
          </p:cNvSpPr>
          <p:nvPr>
            <p:ph type="title"/>
          </p:nvPr>
        </p:nvSpPr>
        <p:spPr/>
        <p:txBody>
          <a:bodyPr/>
          <a:lstStyle/>
          <a:p>
            <a:r>
              <a:rPr lang="en-US" dirty="0"/>
              <a:t>Recap: CSI Feedback Reduction Schemes Proposed in EHT and AIML (2/2)</a:t>
            </a:r>
          </a:p>
        </p:txBody>
      </p:sp>
      <p:sp>
        <p:nvSpPr>
          <p:cNvPr id="3" name="Slide Number Placeholder 2">
            <a:extLst>
              <a:ext uri="{FF2B5EF4-FFF2-40B4-BE49-F238E27FC236}">
                <a16:creationId xmlns:a16="http://schemas.microsoft.com/office/drawing/2014/main" id="{797E90A1-EEED-5230-25E9-9430114A83B8}"/>
              </a:ext>
            </a:extLst>
          </p:cNvPr>
          <p:cNvSpPr>
            <a:spLocks noGrp="1"/>
          </p:cNvSpPr>
          <p:nvPr>
            <p:ph type="sldNum" idx="12"/>
          </p:nvPr>
        </p:nvSpPr>
        <p:spPr/>
        <p:txBody>
          <a:bodyPr/>
          <a:lstStyle/>
          <a:p>
            <a:r>
              <a:rPr lang="en-GB"/>
              <a:t>Slide </a:t>
            </a:r>
            <a:fld id="{06B781AF-4CCF-49B0-A572-DE54FBE5D942}" type="slidenum">
              <a:rPr lang="en-GB" smtClean="0"/>
              <a:pPr/>
              <a:t>7</a:t>
            </a:fld>
            <a:endParaRPr lang="en-GB" dirty="0"/>
          </a:p>
        </p:txBody>
      </p:sp>
      <mc:AlternateContent xmlns:mc="http://schemas.openxmlformats.org/markup-compatibility/2006">
        <mc:Choice xmlns:a14="http://schemas.microsoft.com/office/drawing/2010/main" Requires="a14">
          <p:graphicFrame>
            <p:nvGraphicFramePr>
              <p:cNvPr id="6" name="Table 5">
                <a:extLst>
                  <a:ext uri="{FF2B5EF4-FFF2-40B4-BE49-F238E27FC236}">
                    <a16:creationId xmlns:a16="http://schemas.microsoft.com/office/drawing/2014/main" id="{9E9451BB-86C9-95D3-4C4F-E43A34437241}"/>
                  </a:ext>
                </a:extLst>
              </p:cNvPr>
              <p:cNvGraphicFramePr>
                <a:graphicFrameLocks noGrp="1"/>
              </p:cNvGraphicFramePr>
              <p:nvPr>
                <p:extLst>
                  <p:ext uri="{D42A27DB-BD31-4B8C-83A1-F6EECF244321}">
                    <p14:modId xmlns:p14="http://schemas.microsoft.com/office/powerpoint/2010/main" val="4203256070"/>
                  </p:ext>
                </p:extLst>
              </p:nvPr>
            </p:nvGraphicFramePr>
            <p:xfrm>
              <a:off x="1055439" y="2276872"/>
              <a:ext cx="10361084" cy="3456384"/>
            </p:xfrm>
            <a:graphic>
              <a:graphicData uri="http://schemas.openxmlformats.org/drawingml/2006/table">
                <a:tbl>
                  <a:tblPr>
                    <a:tableStyleId>{5940675A-B579-460E-94D1-54222C63F5DA}</a:tableStyleId>
                  </a:tblPr>
                  <a:tblGrid>
                    <a:gridCol w="1215573">
                      <a:extLst>
                        <a:ext uri="{9D8B030D-6E8A-4147-A177-3AD203B41FA5}">
                          <a16:colId xmlns:a16="http://schemas.microsoft.com/office/drawing/2014/main" val="971876169"/>
                        </a:ext>
                      </a:extLst>
                    </a:gridCol>
                    <a:gridCol w="1443493">
                      <a:extLst>
                        <a:ext uri="{9D8B030D-6E8A-4147-A177-3AD203B41FA5}">
                          <a16:colId xmlns:a16="http://schemas.microsoft.com/office/drawing/2014/main" val="3409022244"/>
                        </a:ext>
                      </a:extLst>
                    </a:gridCol>
                    <a:gridCol w="7702018">
                      <a:extLst>
                        <a:ext uri="{9D8B030D-6E8A-4147-A177-3AD203B41FA5}">
                          <a16:colId xmlns:a16="http://schemas.microsoft.com/office/drawing/2014/main" val="4017085275"/>
                        </a:ext>
                      </a:extLst>
                    </a:gridCol>
                  </a:tblGrid>
                  <a:tr h="473105">
                    <a:tc>
                      <a:txBody>
                        <a:bodyPr/>
                        <a:lstStyle/>
                        <a:p>
                          <a:pPr marL="0" marR="0" algn="ctr" fontAlgn="t">
                            <a:spcBef>
                              <a:spcPts val="0"/>
                            </a:spcBef>
                            <a:spcAft>
                              <a:spcPts val="0"/>
                            </a:spcAft>
                          </a:pPr>
                          <a:r>
                            <a:rPr lang="en-US" sz="1600" b="1" dirty="0">
                              <a:effectLst/>
                              <a:latin typeface="+mn-lt"/>
                              <a:cs typeface="Calibri" panose="020F0502020204030204" pitchFamily="34" charset="0"/>
                            </a:rPr>
                            <a:t>Category</a:t>
                          </a:r>
                        </a:p>
                      </a:txBody>
                      <a:tcPr marL="50100" marR="50100" marT="50100" marB="50100"/>
                    </a:tc>
                    <a:tc>
                      <a:txBody>
                        <a:bodyPr/>
                        <a:lstStyle/>
                        <a:p>
                          <a:pPr marL="0" marR="0" algn="ctr" fontAlgn="t">
                            <a:spcBef>
                              <a:spcPts val="0"/>
                            </a:spcBef>
                            <a:spcAft>
                              <a:spcPts val="0"/>
                            </a:spcAft>
                          </a:pPr>
                          <a:r>
                            <a:rPr lang="en-US" sz="1600" b="1" dirty="0">
                              <a:effectLst/>
                              <a:latin typeface="+mn-lt"/>
                              <a:cs typeface="Calibri" panose="020F0502020204030204" pitchFamily="34" charset="0"/>
                            </a:rPr>
                            <a:t>Specs or Doc</a:t>
                          </a:r>
                        </a:p>
                      </a:txBody>
                      <a:tcPr marL="50100" marR="50100" marT="50100" marB="50100"/>
                    </a:tc>
                    <a:tc>
                      <a:txBody>
                        <a:bodyPr/>
                        <a:lstStyle/>
                        <a:p>
                          <a:pPr marL="0" marR="0" algn="ctr" fontAlgn="t">
                            <a:spcBef>
                              <a:spcPts val="0"/>
                            </a:spcBef>
                            <a:spcAft>
                              <a:spcPts val="0"/>
                            </a:spcAft>
                          </a:pPr>
                          <a:r>
                            <a:rPr lang="en-US" sz="1600" b="1" dirty="0">
                              <a:effectLst/>
                              <a:latin typeface="+mn-lt"/>
                              <a:cs typeface="Calibri" panose="020F0502020204030204" pitchFamily="34" charset="0"/>
                            </a:rPr>
                            <a:t>Techniques</a:t>
                          </a:r>
                        </a:p>
                      </a:txBody>
                      <a:tcPr marL="50100" marR="50100" marT="50100" marB="50100"/>
                    </a:tc>
                    <a:extLst>
                      <a:ext uri="{0D108BD9-81ED-4DB2-BD59-A6C34878D82A}">
                        <a16:rowId xmlns:a16="http://schemas.microsoft.com/office/drawing/2014/main" val="1699919016"/>
                      </a:ext>
                    </a:extLst>
                  </a:tr>
                  <a:tr h="631132">
                    <a:tc rowSpan="4">
                      <a:txBody>
                        <a:bodyPr/>
                        <a:lstStyle/>
                        <a:p>
                          <a:pPr marL="0" marR="0" fontAlgn="t">
                            <a:spcBef>
                              <a:spcPts val="0"/>
                            </a:spcBef>
                            <a:spcAft>
                              <a:spcPts val="0"/>
                            </a:spcAft>
                          </a:pPr>
                          <a:r>
                            <a:rPr lang="en-US" sz="1400" dirty="0">
                              <a:effectLst/>
                              <a:latin typeface="+mn-lt"/>
                            </a:rPr>
                            <a:t>AIML TIG proposals: Enhancement of Compressed CSI feedback</a:t>
                          </a:r>
                        </a:p>
                      </a:txBody>
                      <a:tcPr marL="50100" marR="50100" marT="50100" marB="50100"/>
                    </a:tc>
                    <a:tc>
                      <a:txBody>
                        <a:bodyPr/>
                        <a:lstStyle/>
                        <a:p>
                          <a:pPr marL="0" marR="0" fontAlgn="t">
                            <a:spcBef>
                              <a:spcPts val="0"/>
                            </a:spcBef>
                            <a:spcAft>
                              <a:spcPts val="0"/>
                            </a:spcAft>
                          </a:pPr>
                          <a:r>
                            <a:rPr lang="en-US" sz="1400" dirty="0">
                              <a:effectLst/>
                              <a:latin typeface="+mn-lt"/>
                            </a:rPr>
                            <a:t>22/1563</a:t>
                          </a:r>
                        </a:p>
                      </a:txBody>
                      <a:tcPr marL="50100" marR="50100" marT="50100" marB="50100"/>
                    </a:tc>
                    <a:tc>
                      <a:txBody>
                        <a:bodyPr/>
                        <a:lstStyle/>
                        <a:p>
                          <a:pPr marL="0" marR="0" fontAlgn="t">
                            <a:spcBef>
                              <a:spcPts val="0"/>
                            </a:spcBef>
                            <a:spcAft>
                              <a:spcPts val="0"/>
                            </a:spcAft>
                          </a:pPr>
                          <a:r>
                            <a:rPr lang="en-US" sz="1400" kern="1200" dirty="0">
                              <a:solidFill>
                                <a:schemeClr val="tx1"/>
                              </a:solidFill>
                              <a:effectLst/>
                              <a:latin typeface="+mn-lt"/>
                              <a:ea typeface="+mn-ea"/>
                              <a:cs typeface="+mn-cs"/>
                            </a:rPr>
                            <a:t>Apply K-mean on the angle index vectors and obtain a CSI candidate set in terms of angle vectors; feedback the index of the angle vector among the candidate set</a:t>
                          </a:r>
                        </a:p>
                      </a:txBody>
                      <a:tcPr marL="50100" marR="50100" marT="50100" marB="50100"/>
                    </a:tc>
                    <a:extLst>
                      <a:ext uri="{0D108BD9-81ED-4DB2-BD59-A6C34878D82A}">
                        <a16:rowId xmlns:a16="http://schemas.microsoft.com/office/drawing/2014/main" val="1758478231"/>
                      </a:ext>
                    </a:extLst>
                  </a:tr>
                  <a:tr h="1142247">
                    <a:tc vMerge="1">
                      <a:txBody>
                        <a:bodyPr/>
                        <a:lstStyle/>
                        <a:p>
                          <a:endParaRPr lang="en-US"/>
                        </a:p>
                      </a:txBody>
                      <a:tcPr/>
                    </a:tc>
                    <a:tc>
                      <a:txBody>
                        <a:bodyPr/>
                        <a:lstStyle/>
                        <a:p>
                          <a:pPr marL="0" marR="0" algn="l" defTabSz="914400" rtl="0" eaLnBrk="1" fontAlgn="t" latinLnBrk="0" hangingPunct="1">
                            <a:spcBef>
                              <a:spcPts val="0"/>
                            </a:spcBef>
                            <a:spcAft>
                              <a:spcPts val="0"/>
                            </a:spcAft>
                          </a:pPr>
                          <a:r>
                            <a:rPr lang="en-US" sz="1400" kern="1200" dirty="0">
                              <a:solidFill>
                                <a:schemeClr val="tx1"/>
                              </a:solidFill>
                              <a:effectLst/>
                              <a:latin typeface="+mn-lt"/>
                              <a:ea typeface="+mn-ea"/>
                              <a:cs typeface="+mn-cs"/>
                            </a:rPr>
                            <a:t>23/0275</a:t>
                          </a:r>
                        </a:p>
                      </a:txBody>
                      <a:tcPr marL="50100" marR="50100" marT="50100" marB="50100"/>
                    </a:tc>
                    <a:tc>
                      <a:txBody>
                        <a:bodyPr/>
                        <a:lstStyle/>
                        <a:p>
                          <a:pPr marL="0" marR="0" fontAlgn="t">
                            <a:spcBef>
                              <a:spcPts val="0"/>
                            </a:spcBef>
                            <a:spcAft>
                              <a:spcPts val="0"/>
                            </a:spcAft>
                          </a:pPr>
                          <a:r>
                            <a:rPr lang="en-US" sz="1400" kern="1200" dirty="0">
                              <a:solidFill>
                                <a:schemeClr val="tx1"/>
                              </a:solidFill>
                              <a:effectLst/>
                              <a:latin typeface="+mn-lt"/>
                            </a:rPr>
                            <a:t>Two schemes:</a:t>
                          </a:r>
                        </a:p>
                        <a:p>
                          <a:pPr rtl="0" fontAlgn="ctr">
                            <a:spcBef>
                              <a:spcPts val="0"/>
                            </a:spcBef>
                            <a:spcAft>
                              <a:spcPts val="0"/>
                            </a:spcAft>
                            <a:buFont typeface="+mj-lt"/>
                            <a:buAutoNum type="arabicPeriod"/>
                          </a:pPr>
                          <a:r>
                            <a:rPr lang="en-US" sz="1400" kern="1200" dirty="0">
                              <a:solidFill>
                                <a:schemeClr val="tx1"/>
                              </a:solidFill>
                              <a:effectLst/>
                              <a:latin typeface="+mn-lt"/>
                            </a:rPr>
                            <a:t>Apply K-mean on the vectors containing either </a:t>
                          </a:r>
                          <a:r>
                            <a:rPr lang="x-IV_mathan" sz="1400" kern="1200" dirty="0">
                              <a:solidFill>
                                <a:schemeClr val="tx1"/>
                              </a:solidFill>
                              <a:effectLst/>
                              <a:latin typeface="+mn-lt"/>
                            </a:rPr>
                            <a:t>𝜙 or 𝜓 and obtain the CSI candidate sets (codebooks): two indices per one CSI subcarrier report</a:t>
                          </a:r>
                          <a:endParaRPr lang="en-US" sz="1400" kern="1200" dirty="0">
                            <a:solidFill>
                              <a:schemeClr val="tx1"/>
                            </a:solidFill>
                            <a:effectLst/>
                            <a:latin typeface="+mn-lt"/>
                          </a:endParaRPr>
                        </a:p>
                        <a:p>
                          <a:pPr rtl="0" fontAlgn="ctr">
                            <a:spcBef>
                              <a:spcPts val="0"/>
                            </a:spcBef>
                            <a:spcAft>
                              <a:spcPts val="0"/>
                            </a:spcAft>
                            <a:buFont typeface="+mj-lt"/>
                            <a:buAutoNum type="arabicPeriod"/>
                          </a:pPr>
                          <a:r>
                            <a:rPr lang="x-IV_mathan" sz="1400" kern="1200" dirty="0">
                              <a:solidFill>
                                <a:schemeClr val="tx1"/>
                              </a:solidFill>
                              <a:effectLst/>
                              <a:latin typeface="+mn-lt"/>
                            </a:rPr>
                            <a:t>Apply K-mean on the steering matrices: one index for one subcarrier CSI report</a:t>
                          </a:r>
                          <a:endParaRPr lang="en-US" sz="1400" kern="1200" dirty="0">
                            <a:solidFill>
                              <a:schemeClr val="tx1"/>
                            </a:solidFill>
                            <a:effectLst/>
                            <a:latin typeface="+mn-lt"/>
                            <a:ea typeface="+mn-ea"/>
                            <a:cs typeface="+mn-cs"/>
                          </a:endParaRPr>
                        </a:p>
                      </a:txBody>
                      <a:tcPr marL="50100" marR="50100" marT="50100" marB="50100"/>
                    </a:tc>
                    <a:extLst>
                      <a:ext uri="{0D108BD9-81ED-4DB2-BD59-A6C34878D82A}">
                        <a16:rowId xmlns:a16="http://schemas.microsoft.com/office/drawing/2014/main" val="1573450862"/>
                      </a:ext>
                    </a:extLst>
                  </a:tr>
                  <a:tr h="631132">
                    <a:tc vMerge="1">
                      <a:txBody>
                        <a:bodyPr/>
                        <a:lstStyle/>
                        <a:p>
                          <a:endParaRPr lang="en-US"/>
                        </a:p>
                      </a:txBody>
                      <a:tcPr/>
                    </a:tc>
                    <a:tc>
                      <a:txBody>
                        <a:bodyPr/>
                        <a:lstStyle/>
                        <a:p>
                          <a:pPr marL="0" marR="0" algn="l" defTabSz="914400" rtl="0" eaLnBrk="1" fontAlgn="t" latinLnBrk="0" hangingPunct="1">
                            <a:spcBef>
                              <a:spcPts val="0"/>
                            </a:spcBef>
                            <a:spcAft>
                              <a:spcPts val="0"/>
                            </a:spcAft>
                          </a:pPr>
                          <a:r>
                            <a:rPr lang="en-US" sz="1400" kern="1200">
                              <a:solidFill>
                                <a:schemeClr val="tx1"/>
                              </a:solidFill>
                              <a:effectLst/>
                              <a:latin typeface="+mn-lt"/>
                              <a:ea typeface="+mn-ea"/>
                              <a:cs typeface="+mn-cs"/>
                            </a:rPr>
                            <a:t>23/0280</a:t>
                          </a:r>
                        </a:p>
                      </a:txBody>
                      <a:tcPr marL="50100" marR="50100" marT="50100" marB="5010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400" kern="1200" dirty="0">
                              <a:solidFill>
                                <a:schemeClr val="tx1"/>
                              </a:solidFill>
                              <a:effectLst/>
                            </a:rPr>
                            <a:t>Using the basic concept in 19/1018, apply K-mean on </a:t>
                          </a:r>
                          <a14:m>
                            <m:oMath xmlns:m="http://schemas.openxmlformats.org/officeDocument/2006/math">
                              <m:sSub>
                                <m:sSubPr>
                                  <m:ctrlPr>
                                    <a:rPr lang="en-US" sz="1400" i="1" kern="1200" smtClean="0">
                                      <a:solidFill>
                                        <a:schemeClr val="tx1"/>
                                      </a:solidFill>
                                      <a:effectLst/>
                                      <a:latin typeface="Cambria Math" panose="02040503050406030204" pitchFamily="18" charset="0"/>
                                      <a:ea typeface="+mn-ea"/>
                                      <a:cs typeface="+mn-cs"/>
                                    </a:rPr>
                                  </m:ctrlPr>
                                </m:sSubPr>
                                <m:e>
                                  <m:r>
                                    <a:rPr lang="en-US" sz="1400" kern="1200" smtClean="0">
                                      <a:solidFill>
                                        <a:schemeClr val="tx1"/>
                                      </a:solidFill>
                                      <a:effectLst/>
                                      <a:latin typeface="Cambria Math" panose="02040503050406030204" pitchFamily="18" charset="0"/>
                                      <a:ea typeface="+mn-ea"/>
                                      <a:cs typeface="+mn-cs"/>
                                    </a:rPr>
                                    <m:t>𝑉</m:t>
                                  </m:r>
                                </m:e>
                                <m:sub>
                                  <m:r>
                                    <a:rPr lang="en-US" sz="1400" kern="1200" smtClean="0">
                                      <a:solidFill>
                                        <a:schemeClr val="tx1"/>
                                      </a:solidFill>
                                      <a:effectLst/>
                                      <a:latin typeface="Cambria Math" panose="02040503050406030204" pitchFamily="18" charset="0"/>
                                      <a:ea typeface="+mn-ea"/>
                                      <a:cs typeface="+mn-cs"/>
                                    </a:rPr>
                                    <m:t>1</m:t>
                                  </m:r>
                                </m:sub>
                              </m:sSub>
                            </m:oMath>
                          </a14:m>
                          <a:r>
                            <a:rPr lang="en-US" sz="1400" kern="1200" dirty="0">
                              <a:solidFill>
                                <a:schemeClr val="tx1"/>
                              </a:solidFill>
                              <a:effectLst/>
                            </a:rPr>
                            <a:t>’s to</a:t>
                          </a:r>
                          <a:r>
                            <a:rPr lang="en-US" sz="1400" kern="1200" baseline="0" dirty="0">
                              <a:solidFill>
                                <a:schemeClr val="tx1"/>
                              </a:solidFill>
                              <a:effectLst/>
                            </a:rPr>
                            <a:t> obtain </a:t>
                          </a:r>
                          <a14:m>
                            <m:oMath xmlns:m="http://schemas.openxmlformats.org/officeDocument/2006/math">
                              <m:sSub>
                                <m:sSubPr>
                                  <m:ctrlPr>
                                    <a:rPr lang="en-US" sz="1400" b="0" i="1" kern="1200" baseline="0" smtClean="0">
                                      <a:solidFill>
                                        <a:schemeClr val="tx1"/>
                                      </a:solidFill>
                                      <a:effectLst/>
                                      <a:latin typeface="Cambria Math" panose="02040503050406030204" pitchFamily="18" charset="0"/>
                                    </a:rPr>
                                  </m:ctrlPr>
                                </m:sSubPr>
                                <m:e>
                                  <m:r>
                                    <a:rPr lang="en-US" sz="1400" b="0" i="1" kern="1200" baseline="0" smtClean="0">
                                      <a:solidFill>
                                        <a:schemeClr val="tx1"/>
                                      </a:solidFill>
                                      <a:effectLst/>
                                      <a:latin typeface="Cambria Math" panose="02040503050406030204" pitchFamily="18" charset="0"/>
                                    </a:rPr>
                                    <m:t>𝑉</m:t>
                                  </m:r>
                                </m:e>
                                <m:sub>
                                  <m:r>
                                    <a:rPr lang="en-US" sz="1400" b="0" i="1" kern="1200" baseline="0" smtClean="0">
                                      <a:solidFill>
                                        <a:schemeClr val="tx1"/>
                                      </a:solidFill>
                                      <a:effectLst/>
                                      <a:latin typeface="Cambria Math" panose="02040503050406030204" pitchFamily="18" charset="0"/>
                                    </a:rPr>
                                    <m:t>1</m:t>
                                  </m:r>
                                </m:sub>
                              </m:sSub>
                              <m:r>
                                <a:rPr lang="en-US" sz="1400" b="0" i="1" kern="1200" baseline="0" smtClean="0">
                                  <a:solidFill>
                                    <a:schemeClr val="tx1"/>
                                  </a:solidFill>
                                  <a:effectLst/>
                                  <a:latin typeface="Cambria Math" panose="02040503050406030204" pitchFamily="18" charset="0"/>
                                </a:rPr>
                                <m:t> </m:t>
                              </m:r>
                            </m:oMath>
                          </a14:m>
                          <a:r>
                            <a:rPr lang="en-US" sz="1400" kern="1200" baseline="0" dirty="0">
                              <a:solidFill>
                                <a:schemeClr val="tx1"/>
                              </a:solidFill>
                              <a:effectLst/>
                            </a:rPr>
                            <a:t>codebook; feedback</a:t>
                          </a:r>
                          <a:r>
                            <a:rPr lang="en-US" sz="1400" kern="1200" dirty="0">
                              <a:solidFill>
                                <a:schemeClr val="tx1"/>
                              </a:solidFill>
                              <a:effectLst/>
                            </a:rPr>
                            <a:t> the codebook index of </a:t>
                          </a:r>
                          <a14:m>
                            <m:oMath xmlns:m="http://schemas.openxmlformats.org/officeDocument/2006/math">
                              <m:sSub>
                                <m:sSubPr>
                                  <m:ctrlPr>
                                    <a:rPr lang="en-US" sz="1400" i="1" kern="1200" smtClean="0">
                                      <a:solidFill>
                                        <a:schemeClr val="tx1"/>
                                      </a:solidFill>
                                      <a:effectLst/>
                                      <a:latin typeface="Cambria Math" panose="02040503050406030204" pitchFamily="18" charset="0"/>
                                      <a:ea typeface="+mn-ea"/>
                                      <a:cs typeface="+mn-cs"/>
                                    </a:rPr>
                                  </m:ctrlPr>
                                </m:sSubPr>
                                <m:e>
                                  <m:r>
                                    <a:rPr lang="en-US" sz="1400" kern="1200" smtClean="0">
                                      <a:solidFill>
                                        <a:schemeClr val="tx1"/>
                                      </a:solidFill>
                                      <a:effectLst/>
                                      <a:latin typeface="Cambria Math" panose="02040503050406030204" pitchFamily="18" charset="0"/>
                                      <a:ea typeface="+mn-ea"/>
                                      <a:cs typeface="+mn-cs"/>
                                    </a:rPr>
                                    <m:t>𝑉</m:t>
                                  </m:r>
                                </m:e>
                                <m:sub>
                                  <m:r>
                                    <a:rPr lang="en-US" sz="1400" kern="1200" smtClean="0">
                                      <a:solidFill>
                                        <a:schemeClr val="tx1"/>
                                      </a:solidFill>
                                      <a:effectLst/>
                                      <a:latin typeface="Cambria Math" panose="02040503050406030204" pitchFamily="18" charset="0"/>
                                      <a:ea typeface="+mn-ea"/>
                                      <a:cs typeface="+mn-cs"/>
                                    </a:rPr>
                                    <m:t>1</m:t>
                                  </m:r>
                                </m:sub>
                              </m:sSub>
                            </m:oMath>
                          </a14:m>
                          <a:r>
                            <a:rPr lang="en-US" sz="1400" kern="1200" dirty="0">
                              <a:solidFill>
                                <a:schemeClr val="tx1"/>
                              </a:solidFill>
                              <a:effectLst/>
                            </a:rPr>
                            <a:t> and the angle</a:t>
                          </a:r>
                          <a:r>
                            <a:rPr lang="en-US" sz="1400" kern="1200" baseline="0" dirty="0">
                              <a:solidFill>
                                <a:schemeClr val="tx1"/>
                              </a:solidFill>
                              <a:effectLst/>
                            </a:rPr>
                            <a:t> vector for </a:t>
                          </a:r>
                          <a14:m>
                            <m:oMath xmlns:m="http://schemas.openxmlformats.org/officeDocument/2006/math">
                              <m:sSub>
                                <m:sSubPr>
                                  <m:ctrlPr>
                                    <a:rPr lang="en-US" sz="1400" b="0" i="1" kern="1200" smtClean="0">
                                      <a:solidFill>
                                        <a:schemeClr val="tx1"/>
                                      </a:solidFill>
                                      <a:effectLst/>
                                      <a:latin typeface="Cambria Math" panose="02040503050406030204" pitchFamily="18" charset="0"/>
                                      <a:ea typeface="+mn-ea"/>
                                      <a:cs typeface="+mn-cs"/>
                                    </a:rPr>
                                  </m:ctrlPr>
                                </m:sSubPr>
                                <m:e>
                                  <m:r>
                                    <a:rPr lang="en-US" sz="1400" b="0" i="1" kern="1200" smtClean="0">
                                      <a:solidFill>
                                        <a:schemeClr val="tx1"/>
                                      </a:solidFill>
                                      <a:effectLst/>
                                      <a:latin typeface="Cambria Math" panose="02040503050406030204" pitchFamily="18" charset="0"/>
                                      <a:ea typeface="+mn-ea"/>
                                      <a:cs typeface="+mn-cs"/>
                                    </a:rPr>
                                    <m:t>𝑉</m:t>
                                  </m:r>
                                </m:e>
                                <m:sub>
                                  <m:r>
                                    <a:rPr lang="en-US" sz="1400" b="0" i="1" kern="1200" smtClean="0">
                                      <a:solidFill>
                                        <a:schemeClr val="tx1"/>
                                      </a:solidFill>
                                      <a:effectLst/>
                                      <a:latin typeface="Cambria Math" panose="02040503050406030204" pitchFamily="18" charset="0"/>
                                      <a:ea typeface="+mn-ea"/>
                                      <a:cs typeface="+mn-cs"/>
                                    </a:rPr>
                                    <m:t>2</m:t>
                                  </m:r>
                                </m:sub>
                              </m:sSub>
                            </m:oMath>
                          </a14:m>
                          <a:r>
                            <a:rPr lang="en-US" sz="1400" kern="1200" dirty="0">
                              <a:solidFill>
                                <a:schemeClr val="tx1"/>
                              </a:solidFill>
                              <a:effectLst/>
                            </a:rPr>
                            <a:t> (Given’s rotation is applied on </a:t>
                          </a:r>
                          <a14:m>
                            <m:oMath xmlns:m="http://schemas.openxmlformats.org/officeDocument/2006/math">
                              <m:sSub>
                                <m:sSubPr>
                                  <m:ctrlPr>
                                    <a:rPr lang="en-US" sz="1400" b="0" i="1" kern="1200" smtClean="0">
                                      <a:solidFill>
                                        <a:schemeClr val="tx1"/>
                                      </a:solidFill>
                                      <a:effectLst/>
                                      <a:latin typeface="Cambria Math" panose="02040503050406030204" pitchFamily="18" charset="0"/>
                                      <a:ea typeface="+mn-ea"/>
                                      <a:cs typeface="+mn-cs"/>
                                    </a:rPr>
                                  </m:ctrlPr>
                                </m:sSubPr>
                                <m:e>
                                  <m:r>
                                    <a:rPr lang="en-US" sz="1400" b="0" i="1" kern="1200" smtClean="0">
                                      <a:solidFill>
                                        <a:schemeClr val="tx1"/>
                                      </a:solidFill>
                                      <a:effectLst/>
                                      <a:latin typeface="Cambria Math" panose="02040503050406030204" pitchFamily="18" charset="0"/>
                                      <a:ea typeface="+mn-ea"/>
                                      <a:cs typeface="+mn-cs"/>
                                    </a:rPr>
                                    <m:t>𝑉</m:t>
                                  </m:r>
                                </m:e>
                                <m:sub>
                                  <m:r>
                                    <a:rPr lang="en-US" sz="1400" b="0" i="1" kern="1200" smtClean="0">
                                      <a:solidFill>
                                        <a:schemeClr val="tx1"/>
                                      </a:solidFill>
                                      <a:effectLst/>
                                      <a:latin typeface="Cambria Math" panose="02040503050406030204" pitchFamily="18" charset="0"/>
                                      <a:ea typeface="+mn-ea"/>
                                      <a:cs typeface="+mn-cs"/>
                                    </a:rPr>
                                    <m:t>2</m:t>
                                  </m:r>
                                </m:sub>
                              </m:sSub>
                            </m:oMath>
                          </a14:m>
                          <a:r>
                            <a:rPr lang="en-US" sz="1400" kern="1200" dirty="0">
                              <a:solidFill>
                                <a:schemeClr val="tx1"/>
                              </a:solidFill>
                              <a:effectLst/>
                            </a:rPr>
                            <a:t>)</a:t>
                          </a:r>
                          <a:endParaRPr lang="en-US" sz="1400" kern="1200" dirty="0">
                            <a:solidFill>
                              <a:schemeClr val="tx1"/>
                            </a:solidFill>
                            <a:effectLst/>
                            <a:latin typeface="+mn-lt"/>
                            <a:ea typeface="+mn-ea"/>
                            <a:cs typeface="+mn-cs"/>
                          </a:endParaRPr>
                        </a:p>
                      </a:txBody>
                      <a:tcPr marL="50100" marR="50100" marT="50100" marB="50100"/>
                    </a:tc>
                    <a:extLst>
                      <a:ext uri="{0D108BD9-81ED-4DB2-BD59-A6C34878D82A}">
                        <a16:rowId xmlns:a16="http://schemas.microsoft.com/office/drawing/2014/main" val="2221553479"/>
                      </a:ext>
                    </a:extLst>
                  </a:tr>
                  <a:tr h="578768">
                    <a:tc vMerge="1">
                      <a:txBody>
                        <a:bodyPr/>
                        <a:lstStyle/>
                        <a:p>
                          <a:pPr marL="0" marR="0" fontAlgn="t">
                            <a:spcBef>
                              <a:spcPts val="0"/>
                            </a:spcBef>
                            <a:spcAft>
                              <a:spcPts val="0"/>
                            </a:spcAft>
                          </a:pPr>
                          <a:endParaRPr lang="en-US" sz="1400" dirty="0">
                            <a:effectLst/>
                            <a:latin typeface="Calibri" panose="020F0502020204030204" pitchFamily="34" charset="0"/>
                          </a:endParaRPr>
                        </a:p>
                      </a:txBody>
                      <a:tcPr marL="50100" marR="50100" marT="50100" marB="50100"/>
                    </a:tc>
                    <a:tc>
                      <a:txBody>
                        <a:bodyPr/>
                        <a:lstStyle/>
                        <a:p>
                          <a:pPr marL="0" marR="0" algn="l" defTabSz="914400" rtl="0" eaLnBrk="1" fontAlgn="t" latinLnBrk="0" hangingPunct="1">
                            <a:spcBef>
                              <a:spcPts val="0"/>
                            </a:spcBef>
                            <a:spcAft>
                              <a:spcPts val="0"/>
                            </a:spcAft>
                          </a:pPr>
                          <a:r>
                            <a:rPr lang="en-US" sz="1400" kern="1200" dirty="0">
                              <a:solidFill>
                                <a:schemeClr val="tx1"/>
                              </a:solidFill>
                              <a:effectLst/>
                              <a:latin typeface="+mn-lt"/>
                              <a:ea typeface="+mn-ea"/>
                              <a:cs typeface="+mn-cs"/>
                            </a:rPr>
                            <a:t>23/290r0   </a:t>
                          </a:r>
                        </a:p>
                      </a:txBody>
                      <a:tcPr marL="50100" marR="50100" marT="50100" marB="5010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400" kern="1200" dirty="0">
                              <a:solidFill>
                                <a:schemeClr val="tx1"/>
                              </a:solidFill>
                              <a:effectLst/>
                            </a:rPr>
                            <a:t>Apply VQ-VAE on V vectors and obtain CSI codebook; feedback the codebook index per CSI report</a:t>
                          </a:r>
                          <a:endParaRPr lang="en-US" sz="1400" kern="1200" dirty="0">
                            <a:solidFill>
                              <a:schemeClr val="tx1"/>
                            </a:solidFill>
                            <a:effectLst/>
                            <a:latin typeface="+mn-lt"/>
                            <a:ea typeface="+mn-ea"/>
                            <a:cs typeface="+mn-cs"/>
                          </a:endParaRPr>
                        </a:p>
                      </a:txBody>
                      <a:tcPr marL="50100" marR="50100" marT="50100" marB="50100"/>
                    </a:tc>
                    <a:extLst>
                      <a:ext uri="{0D108BD9-81ED-4DB2-BD59-A6C34878D82A}">
                        <a16:rowId xmlns:a16="http://schemas.microsoft.com/office/drawing/2014/main" val="489130766"/>
                      </a:ext>
                    </a:extLst>
                  </a:tr>
                </a:tbl>
              </a:graphicData>
            </a:graphic>
          </p:graphicFrame>
        </mc:Choice>
        <mc:Fallback>
          <p:graphicFrame>
            <p:nvGraphicFramePr>
              <p:cNvPr id="6" name="Table 5">
                <a:extLst>
                  <a:ext uri="{FF2B5EF4-FFF2-40B4-BE49-F238E27FC236}">
                    <a16:creationId xmlns:a16="http://schemas.microsoft.com/office/drawing/2014/main" id="{9E9451BB-86C9-95D3-4C4F-E43A34437241}"/>
                  </a:ext>
                </a:extLst>
              </p:cNvPr>
              <p:cNvGraphicFramePr>
                <a:graphicFrameLocks noGrp="1"/>
              </p:cNvGraphicFramePr>
              <p:nvPr>
                <p:extLst>
                  <p:ext uri="{D42A27DB-BD31-4B8C-83A1-F6EECF244321}">
                    <p14:modId xmlns:p14="http://schemas.microsoft.com/office/powerpoint/2010/main" val="4203256070"/>
                  </p:ext>
                </p:extLst>
              </p:nvPr>
            </p:nvGraphicFramePr>
            <p:xfrm>
              <a:off x="1055439" y="2276872"/>
              <a:ext cx="10361084" cy="3456384"/>
            </p:xfrm>
            <a:graphic>
              <a:graphicData uri="http://schemas.openxmlformats.org/drawingml/2006/table">
                <a:tbl>
                  <a:tblPr>
                    <a:tableStyleId>{5940675A-B579-460E-94D1-54222C63F5DA}</a:tableStyleId>
                  </a:tblPr>
                  <a:tblGrid>
                    <a:gridCol w="1215573">
                      <a:extLst>
                        <a:ext uri="{9D8B030D-6E8A-4147-A177-3AD203B41FA5}">
                          <a16:colId xmlns:a16="http://schemas.microsoft.com/office/drawing/2014/main" val="971876169"/>
                        </a:ext>
                      </a:extLst>
                    </a:gridCol>
                    <a:gridCol w="1443493">
                      <a:extLst>
                        <a:ext uri="{9D8B030D-6E8A-4147-A177-3AD203B41FA5}">
                          <a16:colId xmlns:a16="http://schemas.microsoft.com/office/drawing/2014/main" val="3409022244"/>
                        </a:ext>
                      </a:extLst>
                    </a:gridCol>
                    <a:gridCol w="7702018">
                      <a:extLst>
                        <a:ext uri="{9D8B030D-6E8A-4147-A177-3AD203B41FA5}">
                          <a16:colId xmlns:a16="http://schemas.microsoft.com/office/drawing/2014/main" val="4017085275"/>
                        </a:ext>
                      </a:extLst>
                    </a:gridCol>
                  </a:tblGrid>
                  <a:tr h="473105">
                    <a:tc>
                      <a:txBody>
                        <a:bodyPr/>
                        <a:lstStyle/>
                        <a:p>
                          <a:pPr marL="0" marR="0" algn="ctr" fontAlgn="t">
                            <a:spcBef>
                              <a:spcPts val="0"/>
                            </a:spcBef>
                            <a:spcAft>
                              <a:spcPts val="0"/>
                            </a:spcAft>
                          </a:pPr>
                          <a:r>
                            <a:rPr lang="en-US" sz="1600" b="1" dirty="0">
                              <a:effectLst/>
                              <a:latin typeface="+mn-lt"/>
                              <a:cs typeface="Calibri" panose="020F0502020204030204" pitchFamily="34" charset="0"/>
                            </a:rPr>
                            <a:t>Category</a:t>
                          </a:r>
                        </a:p>
                      </a:txBody>
                      <a:tcPr marL="50100" marR="50100" marT="50100" marB="50100"/>
                    </a:tc>
                    <a:tc>
                      <a:txBody>
                        <a:bodyPr/>
                        <a:lstStyle/>
                        <a:p>
                          <a:pPr marL="0" marR="0" algn="ctr" fontAlgn="t">
                            <a:spcBef>
                              <a:spcPts val="0"/>
                            </a:spcBef>
                            <a:spcAft>
                              <a:spcPts val="0"/>
                            </a:spcAft>
                          </a:pPr>
                          <a:r>
                            <a:rPr lang="en-US" sz="1600" b="1" dirty="0">
                              <a:effectLst/>
                              <a:latin typeface="+mn-lt"/>
                              <a:cs typeface="Calibri" panose="020F0502020204030204" pitchFamily="34" charset="0"/>
                            </a:rPr>
                            <a:t>Specs or Doc</a:t>
                          </a:r>
                        </a:p>
                      </a:txBody>
                      <a:tcPr marL="50100" marR="50100" marT="50100" marB="50100"/>
                    </a:tc>
                    <a:tc>
                      <a:txBody>
                        <a:bodyPr/>
                        <a:lstStyle/>
                        <a:p>
                          <a:pPr marL="0" marR="0" algn="ctr" fontAlgn="t">
                            <a:spcBef>
                              <a:spcPts val="0"/>
                            </a:spcBef>
                            <a:spcAft>
                              <a:spcPts val="0"/>
                            </a:spcAft>
                          </a:pPr>
                          <a:r>
                            <a:rPr lang="en-US" sz="1600" b="1" dirty="0">
                              <a:effectLst/>
                              <a:latin typeface="+mn-lt"/>
                              <a:cs typeface="Calibri" panose="020F0502020204030204" pitchFamily="34" charset="0"/>
                            </a:rPr>
                            <a:t>Techniques</a:t>
                          </a:r>
                        </a:p>
                      </a:txBody>
                      <a:tcPr marL="50100" marR="50100" marT="50100" marB="50100"/>
                    </a:tc>
                    <a:extLst>
                      <a:ext uri="{0D108BD9-81ED-4DB2-BD59-A6C34878D82A}">
                        <a16:rowId xmlns:a16="http://schemas.microsoft.com/office/drawing/2014/main" val="1699919016"/>
                      </a:ext>
                    </a:extLst>
                  </a:tr>
                  <a:tr h="631132">
                    <a:tc rowSpan="4">
                      <a:txBody>
                        <a:bodyPr/>
                        <a:lstStyle/>
                        <a:p>
                          <a:pPr marL="0" marR="0" fontAlgn="t">
                            <a:spcBef>
                              <a:spcPts val="0"/>
                            </a:spcBef>
                            <a:spcAft>
                              <a:spcPts val="0"/>
                            </a:spcAft>
                          </a:pPr>
                          <a:r>
                            <a:rPr lang="en-US" sz="1400" dirty="0">
                              <a:effectLst/>
                              <a:latin typeface="+mn-lt"/>
                            </a:rPr>
                            <a:t>AIML TIG proposals: Enhancement of Compressed CSI feedback</a:t>
                          </a:r>
                        </a:p>
                      </a:txBody>
                      <a:tcPr marL="50100" marR="50100" marT="50100" marB="50100"/>
                    </a:tc>
                    <a:tc>
                      <a:txBody>
                        <a:bodyPr/>
                        <a:lstStyle/>
                        <a:p>
                          <a:pPr marL="0" marR="0" fontAlgn="t">
                            <a:spcBef>
                              <a:spcPts val="0"/>
                            </a:spcBef>
                            <a:spcAft>
                              <a:spcPts val="0"/>
                            </a:spcAft>
                          </a:pPr>
                          <a:r>
                            <a:rPr lang="en-US" sz="1400" dirty="0">
                              <a:effectLst/>
                              <a:latin typeface="+mn-lt"/>
                            </a:rPr>
                            <a:t>22/1563</a:t>
                          </a:r>
                        </a:p>
                      </a:txBody>
                      <a:tcPr marL="50100" marR="50100" marT="50100" marB="50100"/>
                    </a:tc>
                    <a:tc>
                      <a:txBody>
                        <a:bodyPr/>
                        <a:lstStyle/>
                        <a:p>
                          <a:pPr marL="0" marR="0" fontAlgn="t">
                            <a:spcBef>
                              <a:spcPts val="0"/>
                            </a:spcBef>
                            <a:spcAft>
                              <a:spcPts val="0"/>
                            </a:spcAft>
                          </a:pPr>
                          <a:r>
                            <a:rPr lang="en-US" sz="1400" kern="1200" dirty="0">
                              <a:solidFill>
                                <a:schemeClr val="tx1"/>
                              </a:solidFill>
                              <a:effectLst/>
                              <a:latin typeface="+mn-lt"/>
                              <a:ea typeface="+mn-ea"/>
                              <a:cs typeface="+mn-cs"/>
                            </a:rPr>
                            <a:t>Apply K-mean on the angle index vectors and obtain a CSI candidate set in terms of angle vectors; feedback the index of the angle vector among the candidate set</a:t>
                          </a:r>
                        </a:p>
                      </a:txBody>
                      <a:tcPr marL="50100" marR="50100" marT="50100" marB="50100"/>
                    </a:tc>
                    <a:extLst>
                      <a:ext uri="{0D108BD9-81ED-4DB2-BD59-A6C34878D82A}">
                        <a16:rowId xmlns:a16="http://schemas.microsoft.com/office/drawing/2014/main" val="1758478231"/>
                      </a:ext>
                    </a:extLst>
                  </a:tr>
                  <a:tr h="1142247">
                    <a:tc vMerge="1">
                      <a:txBody>
                        <a:bodyPr/>
                        <a:lstStyle/>
                        <a:p>
                          <a:endParaRPr lang="en-US"/>
                        </a:p>
                      </a:txBody>
                      <a:tcPr/>
                    </a:tc>
                    <a:tc>
                      <a:txBody>
                        <a:bodyPr/>
                        <a:lstStyle/>
                        <a:p>
                          <a:pPr marL="0" marR="0" algn="l" defTabSz="914400" rtl="0" eaLnBrk="1" fontAlgn="t" latinLnBrk="0" hangingPunct="1">
                            <a:spcBef>
                              <a:spcPts val="0"/>
                            </a:spcBef>
                            <a:spcAft>
                              <a:spcPts val="0"/>
                            </a:spcAft>
                          </a:pPr>
                          <a:r>
                            <a:rPr lang="en-US" sz="1400" kern="1200" dirty="0">
                              <a:solidFill>
                                <a:schemeClr val="tx1"/>
                              </a:solidFill>
                              <a:effectLst/>
                              <a:latin typeface="+mn-lt"/>
                              <a:ea typeface="+mn-ea"/>
                              <a:cs typeface="+mn-cs"/>
                            </a:rPr>
                            <a:t>23/0275</a:t>
                          </a:r>
                        </a:p>
                      </a:txBody>
                      <a:tcPr marL="50100" marR="50100" marT="50100" marB="50100"/>
                    </a:tc>
                    <a:tc>
                      <a:txBody>
                        <a:bodyPr/>
                        <a:lstStyle/>
                        <a:p>
                          <a:pPr marL="0" marR="0" fontAlgn="t">
                            <a:spcBef>
                              <a:spcPts val="0"/>
                            </a:spcBef>
                            <a:spcAft>
                              <a:spcPts val="0"/>
                            </a:spcAft>
                          </a:pPr>
                          <a:r>
                            <a:rPr lang="en-US" sz="1400" kern="1200" dirty="0">
                              <a:solidFill>
                                <a:schemeClr val="tx1"/>
                              </a:solidFill>
                              <a:effectLst/>
                              <a:latin typeface="+mn-lt"/>
                            </a:rPr>
                            <a:t>Two schemes:</a:t>
                          </a:r>
                        </a:p>
                        <a:p>
                          <a:pPr rtl="0" fontAlgn="ctr">
                            <a:spcBef>
                              <a:spcPts val="0"/>
                            </a:spcBef>
                            <a:spcAft>
                              <a:spcPts val="0"/>
                            </a:spcAft>
                            <a:buFont typeface="+mj-lt"/>
                            <a:buAutoNum type="arabicPeriod"/>
                          </a:pPr>
                          <a:r>
                            <a:rPr lang="en-US" sz="1400" kern="1200" dirty="0">
                              <a:solidFill>
                                <a:schemeClr val="tx1"/>
                              </a:solidFill>
                              <a:effectLst/>
                              <a:latin typeface="+mn-lt"/>
                            </a:rPr>
                            <a:t>Apply K-mean on the vectors containing either </a:t>
                          </a:r>
                          <a:r>
                            <a:rPr lang="x-IV_mathan" sz="1400" kern="1200" dirty="0">
                              <a:solidFill>
                                <a:schemeClr val="tx1"/>
                              </a:solidFill>
                              <a:effectLst/>
                              <a:latin typeface="+mn-lt"/>
                            </a:rPr>
                            <a:t>𝜙 or 𝜓 and obtain the CSI candidate sets (codebooks): two indices per one CSI subcarrier report</a:t>
                          </a:r>
                          <a:endParaRPr lang="en-US" sz="1400" kern="1200" dirty="0">
                            <a:solidFill>
                              <a:schemeClr val="tx1"/>
                            </a:solidFill>
                            <a:effectLst/>
                            <a:latin typeface="+mn-lt"/>
                          </a:endParaRPr>
                        </a:p>
                        <a:p>
                          <a:pPr rtl="0" fontAlgn="ctr">
                            <a:spcBef>
                              <a:spcPts val="0"/>
                            </a:spcBef>
                            <a:spcAft>
                              <a:spcPts val="0"/>
                            </a:spcAft>
                            <a:buFont typeface="+mj-lt"/>
                            <a:buAutoNum type="arabicPeriod"/>
                          </a:pPr>
                          <a:r>
                            <a:rPr lang="x-IV_mathan" sz="1400" kern="1200" dirty="0">
                              <a:solidFill>
                                <a:schemeClr val="tx1"/>
                              </a:solidFill>
                              <a:effectLst/>
                              <a:latin typeface="+mn-lt"/>
                            </a:rPr>
                            <a:t>Apply K-mean on the steering matrices: one index for one subcarrier CSI report</a:t>
                          </a:r>
                          <a:endParaRPr lang="en-US" sz="1400" kern="1200" dirty="0">
                            <a:solidFill>
                              <a:schemeClr val="tx1"/>
                            </a:solidFill>
                            <a:effectLst/>
                            <a:latin typeface="+mn-lt"/>
                            <a:ea typeface="+mn-ea"/>
                            <a:cs typeface="+mn-cs"/>
                          </a:endParaRPr>
                        </a:p>
                      </a:txBody>
                      <a:tcPr marL="50100" marR="50100" marT="50100" marB="50100"/>
                    </a:tc>
                    <a:extLst>
                      <a:ext uri="{0D108BD9-81ED-4DB2-BD59-A6C34878D82A}">
                        <a16:rowId xmlns:a16="http://schemas.microsoft.com/office/drawing/2014/main" val="1573450862"/>
                      </a:ext>
                    </a:extLst>
                  </a:tr>
                  <a:tr h="631132">
                    <a:tc vMerge="1">
                      <a:txBody>
                        <a:bodyPr/>
                        <a:lstStyle/>
                        <a:p>
                          <a:endParaRPr lang="en-US"/>
                        </a:p>
                      </a:txBody>
                      <a:tcPr/>
                    </a:tc>
                    <a:tc>
                      <a:txBody>
                        <a:bodyPr/>
                        <a:lstStyle/>
                        <a:p>
                          <a:pPr marL="0" marR="0" algn="l" defTabSz="914400" rtl="0" eaLnBrk="1" fontAlgn="t" latinLnBrk="0" hangingPunct="1">
                            <a:spcBef>
                              <a:spcPts val="0"/>
                            </a:spcBef>
                            <a:spcAft>
                              <a:spcPts val="0"/>
                            </a:spcAft>
                          </a:pPr>
                          <a:r>
                            <a:rPr lang="en-US" sz="1400" kern="1200">
                              <a:solidFill>
                                <a:schemeClr val="tx1"/>
                              </a:solidFill>
                              <a:effectLst/>
                              <a:latin typeface="+mn-lt"/>
                              <a:ea typeface="+mn-ea"/>
                              <a:cs typeface="+mn-cs"/>
                            </a:rPr>
                            <a:t>23/0280</a:t>
                          </a:r>
                        </a:p>
                      </a:txBody>
                      <a:tcPr marL="50100" marR="50100" marT="50100" marB="50100"/>
                    </a:tc>
                    <a:tc>
                      <a:txBody>
                        <a:bodyPr/>
                        <a:lstStyle/>
                        <a:p>
                          <a:endParaRPr lang="en-US"/>
                        </a:p>
                      </a:txBody>
                      <a:tcPr marL="50100" marR="50100" marT="50100" marB="50100">
                        <a:blipFill>
                          <a:blip r:embed="rId2"/>
                          <a:stretch>
                            <a:fillRect l="-34573" t="-356731" r="-158" b="-93269"/>
                          </a:stretch>
                        </a:blipFill>
                      </a:tcPr>
                    </a:tc>
                    <a:extLst>
                      <a:ext uri="{0D108BD9-81ED-4DB2-BD59-A6C34878D82A}">
                        <a16:rowId xmlns:a16="http://schemas.microsoft.com/office/drawing/2014/main" val="2221553479"/>
                      </a:ext>
                    </a:extLst>
                  </a:tr>
                  <a:tr h="578768">
                    <a:tc vMerge="1">
                      <a:txBody>
                        <a:bodyPr/>
                        <a:lstStyle/>
                        <a:p>
                          <a:pPr marL="0" marR="0" fontAlgn="t">
                            <a:spcBef>
                              <a:spcPts val="0"/>
                            </a:spcBef>
                            <a:spcAft>
                              <a:spcPts val="0"/>
                            </a:spcAft>
                          </a:pPr>
                          <a:endParaRPr lang="en-US" sz="1400" dirty="0">
                            <a:effectLst/>
                            <a:latin typeface="Calibri" panose="020F0502020204030204" pitchFamily="34" charset="0"/>
                          </a:endParaRPr>
                        </a:p>
                      </a:txBody>
                      <a:tcPr marL="50100" marR="50100" marT="50100" marB="50100"/>
                    </a:tc>
                    <a:tc>
                      <a:txBody>
                        <a:bodyPr/>
                        <a:lstStyle/>
                        <a:p>
                          <a:pPr marL="0" marR="0" algn="l" defTabSz="914400" rtl="0" eaLnBrk="1" fontAlgn="t" latinLnBrk="0" hangingPunct="1">
                            <a:spcBef>
                              <a:spcPts val="0"/>
                            </a:spcBef>
                            <a:spcAft>
                              <a:spcPts val="0"/>
                            </a:spcAft>
                          </a:pPr>
                          <a:r>
                            <a:rPr lang="en-US" sz="1400" kern="1200" dirty="0">
                              <a:solidFill>
                                <a:schemeClr val="tx1"/>
                              </a:solidFill>
                              <a:effectLst/>
                              <a:latin typeface="+mn-lt"/>
                              <a:ea typeface="+mn-ea"/>
                              <a:cs typeface="+mn-cs"/>
                            </a:rPr>
                            <a:t>23/290r0   </a:t>
                          </a:r>
                        </a:p>
                      </a:txBody>
                      <a:tcPr marL="50100" marR="50100" marT="50100" marB="5010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400" kern="1200" dirty="0">
                              <a:solidFill>
                                <a:schemeClr val="tx1"/>
                              </a:solidFill>
                              <a:effectLst/>
                            </a:rPr>
                            <a:t>Apply VQ-VAE on V vectors and obtain CSI codebook; feedback the codebook index per CSI report</a:t>
                          </a:r>
                          <a:endParaRPr lang="en-US" sz="1400" kern="1200" dirty="0">
                            <a:solidFill>
                              <a:schemeClr val="tx1"/>
                            </a:solidFill>
                            <a:effectLst/>
                            <a:latin typeface="+mn-lt"/>
                            <a:ea typeface="+mn-ea"/>
                            <a:cs typeface="+mn-cs"/>
                          </a:endParaRPr>
                        </a:p>
                      </a:txBody>
                      <a:tcPr marL="50100" marR="50100" marT="50100" marB="50100"/>
                    </a:tc>
                    <a:extLst>
                      <a:ext uri="{0D108BD9-81ED-4DB2-BD59-A6C34878D82A}">
                        <a16:rowId xmlns:a16="http://schemas.microsoft.com/office/drawing/2014/main" val="489130766"/>
                      </a:ext>
                    </a:extLst>
                  </a:tr>
                </a:tbl>
              </a:graphicData>
            </a:graphic>
          </p:graphicFrame>
        </mc:Fallback>
      </mc:AlternateContent>
    </p:spTree>
    <p:extLst>
      <p:ext uri="{BB962C8B-B14F-4D97-AF65-F5344CB8AC3E}">
        <p14:creationId xmlns:p14="http://schemas.microsoft.com/office/powerpoint/2010/main" val="15199736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2E23B-BB5C-D07E-EF06-656CF6820AC0}"/>
              </a:ext>
            </a:extLst>
          </p:cNvPr>
          <p:cNvSpPr>
            <a:spLocks noGrp="1"/>
          </p:cNvSpPr>
          <p:nvPr>
            <p:ph type="title"/>
          </p:nvPr>
        </p:nvSpPr>
        <p:spPr/>
        <p:txBody>
          <a:bodyPr/>
          <a:lstStyle/>
          <a:p>
            <a:r>
              <a:rPr lang="en-US" dirty="0"/>
              <a:t>Challenges of Reducing CSI Feedback</a:t>
            </a:r>
          </a:p>
        </p:txBody>
      </p:sp>
      <p:sp>
        <p:nvSpPr>
          <p:cNvPr id="3" name="Content Placeholder 2">
            <a:extLst>
              <a:ext uri="{FF2B5EF4-FFF2-40B4-BE49-F238E27FC236}">
                <a16:creationId xmlns:a16="http://schemas.microsoft.com/office/drawing/2014/main" id="{45657E5F-B4C1-24DD-E657-4038CF458114}"/>
              </a:ext>
            </a:extLst>
          </p:cNvPr>
          <p:cNvSpPr>
            <a:spLocks noGrp="1"/>
          </p:cNvSpPr>
          <p:nvPr>
            <p:ph idx="1"/>
          </p:nvPr>
        </p:nvSpPr>
        <p:spPr/>
        <p:txBody>
          <a:bodyPr>
            <a:normAutofit fontScale="92500" lnSpcReduction="10000"/>
          </a:bodyPr>
          <a:lstStyle/>
          <a:p>
            <a:pPr>
              <a:buFont typeface="Arial" panose="020B0604020202020204" pitchFamily="34" charset="0"/>
              <a:buChar char="•"/>
            </a:pPr>
            <a:r>
              <a:rPr lang="en-US" dirty="0"/>
              <a:t>Contributions (slides 6 and 7) indicate that the throughput may be boosted by the significantly reduced CSI feedback overhead. However, further compressed CSI feedback may lead to degraded PER performance compared with the current CSI compressed algorithm used in 802.11ax/be for the same MCS</a:t>
            </a:r>
          </a:p>
          <a:p>
            <a:pPr lvl="1">
              <a:buFont typeface="Arial" panose="020B0604020202020204" pitchFamily="34" charset="0"/>
              <a:buChar char="•"/>
            </a:pPr>
            <a:r>
              <a:rPr lang="en-US" dirty="0"/>
              <a:t>Some proposed CSI feedback reduction schemes may be applicable to the use case which requires high throughput but have less restriction on PER performance</a:t>
            </a:r>
          </a:p>
          <a:p>
            <a:pPr lvl="1">
              <a:buFont typeface="Arial" panose="020B0604020202020204" pitchFamily="34" charset="0"/>
              <a:buChar char="•"/>
            </a:pPr>
            <a:r>
              <a:rPr lang="en-US" dirty="0"/>
              <a:t>CSI feedback reduction schemes may be particularly beneficial to the small packet delivery</a:t>
            </a:r>
          </a:p>
          <a:p>
            <a:pPr>
              <a:buFont typeface="Arial" panose="020B0604020202020204" pitchFamily="34" charset="0"/>
              <a:buChar char="•"/>
            </a:pPr>
            <a:endParaRPr lang="en-US" dirty="0"/>
          </a:p>
          <a:p>
            <a:pPr>
              <a:buFont typeface="Arial" panose="020B0604020202020204" pitchFamily="34" charset="0"/>
              <a:buChar char="•"/>
            </a:pPr>
            <a:r>
              <a:rPr lang="en-US" dirty="0"/>
              <a:t>Multiple aspects need to be considered and balanced in CSI reduction schemes:</a:t>
            </a:r>
          </a:p>
          <a:p>
            <a:pPr lvl="1">
              <a:buFont typeface="Arial" panose="020B0604020202020204" pitchFamily="34" charset="0"/>
              <a:buChar char="•"/>
            </a:pPr>
            <a:r>
              <a:rPr lang="en-US" dirty="0"/>
              <a:t>Complexity of generating reduced CSI overhead schemes vs. CSI accuracy</a:t>
            </a:r>
          </a:p>
          <a:p>
            <a:pPr lvl="1">
              <a:buFont typeface="Arial" panose="020B0604020202020204" pitchFamily="34" charset="0"/>
              <a:buChar char="•"/>
            </a:pPr>
            <a:r>
              <a:rPr lang="en-US" dirty="0"/>
              <a:t>Delay reduction as a </a:t>
            </a:r>
            <a:r>
              <a:rPr lang="en-US"/>
              <a:t>result of </a:t>
            </a:r>
            <a:r>
              <a:rPr lang="en-US" dirty="0"/>
              <a:t>reduced CSI feedback overhead vs. CSI accuracy</a:t>
            </a:r>
          </a:p>
          <a:p>
            <a:pPr lvl="1">
              <a:buFont typeface="Arial" panose="020B0604020202020204" pitchFamily="34" charset="0"/>
              <a:buChar char="•"/>
            </a:pPr>
            <a:r>
              <a:rPr lang="en-US" dirty="0"/>
              <a:t>Sounding procedure frequency vs. CSI accuracy</a:t>
            </a:r>
          </a:p>
        </p:txBody>
      </p:sp>
      <p:sp>
        <p:nvSpPr>
          <p:cNvPr id="4" name="Slide Number Placeholder 3">
            <a:extLst>
              <a:ext uri="{FF2B5EF4-FFF2-40B4-BE49-F238E27FC236}">
                <a16:creationId xmlns:a16="http://schemas.microsoft.com/office/drawing/2014/main" id="{88CCB1A7-FC79-1C25-1675-9751553AB4D1}"/>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171488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24FF6-7AAB-B8BA-3EF7-DDF0AC36DA58}"/>
              </a:ext>
            </a:extLst>
          </p:cNvPr>
          <p:cNvSpPr>
            <a:spLocks noGrp="1"/>
          </p:cNvSpPr>
          <p:nvPr>
            <p:ph type="title"/>
          </p:nvPr>
        </p:nvSpPr>
        <p:spPr/>
        <p:txBody>
          <a:bodyPr/>
          <a:lstStyle/>
          <a:p>
            <a:r>
              <a:rPr lang="en-US" dirty="0"/>
              <a:t>One Possible Solution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E05AFAB0-D2C4-300B-697B-CE2E869E7097}"/>
                  </a:ext>
                </a:extLst>
              </p:cNvPr>
              <p:cNvSpPr>
                <a:spLocks noGrp="1"/>
              </p:cNvSpPr>
              <p:nvPr>
                <p:ph idx="1"/>
              </p:nvPr>
            </p:nvSpPr>
            <p:spPr/>
            <p:txBody>
              <a:bodyPr>
                <a:normAutofit fontScale="85000" lnSpcReduction="20000"/>
              </a:bodyPr>
              <a:lstStyle/>
              <a:p>
                <a:pPr>
                  <a:buFont typeface="Arial" panose="020B0604020202020204" pitchFamily="34" charset="0"/>
                  <a:buChar char="•"/>
                </a:pPr>
                <a:r>
                  <a:rPr lang="en-US" dirty="0"/>
                  <a:t>Reuse the existing partial feedback in 802.11ah:</a:t>
                </a:r>
                <a14:m>
                  <m:oMath xmlns:m="http://schemas.openxmlformats.org/officeDocument/2006/math">
                    <m:r>
                      <a:rPr lang="en-US" b="1" i="0" kern="1200" smtClean="0">
                        <a:solidFill>
                          <a:schemeClr val="tx1"/>
                        </a:solidFill>
                        <a:effectLst/>
                        <a:latin typeface="Cambria Math" panose="02040503050406030204" pitchFamily="18" charset="0"/>
                        <a:ea typeface="+mn-ea"/>
                        <a:cs typeface="+mn-cs"/>
                      </a:rPr>
                      <m:t> </m:t>
                    </m:r>
                    <m:r>
                      <a:rPr lang="en-US" kern="1200" smtClean="0">
                        <a:solidFill>
                          <a:schemeClr val="tx1"/>
                        </a:solidFill>
                        <a:effectLst/>
                        <a:latin typeface="Cambria Math" panose="02040503050406030204" pitchFamily="18" charset="0"/>
                        <a:ea typeface="+mn-ea"/>
                        <a:cs typeface="+mn-cs"/>
                      </a:rPr>
                      <m:t>𝜙</m:t>
                    </m:r>
                    <m:r>
                      <a:rPr lang="en-US" kern="1200" smtClean="0">
                        <a:solidFill>
                          <a:schemeClr val="tx1"/>
                        </a:solidFill>
                        <a:effectLst/>
                        <a:latin typeface="Cambria Math" panose="02040503050406030204" pitchFamily="18" charset="0"/>
                        <a:ea typeface="+mn-ea"/>
                        <a:cs typeface="+mn-cs"/>
                      </a:rPr>
                      <m:t> </m:t>
                    </m:r>
                  </m:oMath>
                </a14:m>
                <a:r>
                  <a:rPr lang="en-US" kern="1200" dirty="0">
                    <a:solidFill>
                      <a:schemeClr val="tx1"/>
                    </a:solidFill>
                    <a:effectLst/>
                    <a:ea typeface="+mn-ea"/>
                    <a:cs typeface="+mn-cs"/>
                  </a:rPr>
                  <a:t>only feedback </a:t>
                </a:r>
              </a:p>
              <a:p>
                <a:pPr lvl="1">
                  <a:buFont typeface="Arial" panose="020B0604020202020204" pitchFamily="34" charset="0"/>
                  <a:buChar char="•"/>
                </a:pPr>
                <a:r>
                  <a:rPr lang="en-US" kern="1200" dirty="0">
                    <a:solidFill>
                      <a:schemeClr val="tx1"/>
                    </a:solidFill>
                  </a:rPr>
                  <a:t>Extend the 802.11ah feedback schemes to the cases with </a:t>
                </a:r>
                <a14:m>
                  <m:oMath xmlns:m="http://schemas.openxmlformats.org/officeDocument/2006/math">
                    <m:sSub>
                      <m:sSubPr>
                        <m:ctrlPr>
                          <a:rPr lang="en-US" b="0" i="1" kern="1200" smtClean="0">
                            <a:solidFill>
                              <a:schemeClr val="tx1"/>
                            </a:solidFill>
                            <a:latin typeface="Cambria Math" panose="02040503050406030204" pitchFamily="18" charset="0"/>
                          </a:rPr>
                        </m:ctrlPr>
                      </m:sSubPr>
                      <m:e>
                        <m:r>
                          <a:rPr lang="en-US" b="0" i="1" kern="1200" smtClean="0">
                            <a:solidFill>
                              <a:schemeClr val="tx1"/>
                            </a:solidFill>
                            <a:latin typeface="Cambria Math" panose="02040503050406030204" pitchFamily="18" charset="0"/>
                          </a:rPr>
                          <m:t>𝑁</m:t>
                        </m:r>
                      </m:e>
                      <m:sub>
                        <m:r>
                          <a:rPr lang="en-US" b="0" i="1" kern="1200" smtClean="0">
                            <a:solidFill>
                              <a:schemeClr val="tx1"/>
                            </a:solidFill>
                            <a:latin typeface="Cambria Math" panose="02040503050406030204" pitchFamily="18" charset="0"/>
                          </a:rPr>
                          <m:t>𝑐</m:t>
                        </m:r>
                      </m:sub>
                    </m:sSub>
                    <m:r>
                      <a:rPr lang="en-US" b="0" i="1" kern="1200" smtClean="0">
                        <a:solidFill>
                          <a:schemeClr val="tx1"/>
                        </a:solidFill>
                        <a:latin typeface="Cambria Math" panose="02040503050406030204" pitchFamily="18" charset="0"/>
                      </a:rPr>
                      <m:t>≥1</m:t>
                    </m:r>
                  </m:oMath>
                </a14:m>
                <a:endParaRPr lang="en-US" kern="1200" dirty="0">
                  <a:solidFill>
                    <a:schemeClr val="tx1"/>
                  </a:solidFill>
                </a:endParaRPr>
              </a:p>
              <a:p>
                <a:pPr lvl="1">
                  <a:buFont typeface="Arial" panose="020B0604020202020204" pitchFamily="34" charset="0"/>
                  <a:buChar char="•"/>
                </a:pPr>
                <a:r>
                  <a:rPr lang="en-US" sz="2000" kern="1200" dirty="0">
                    <a:solidFill>
                      <a:schemeClr val="tx1"/>
                    </a:solidFill>
                  </a:rPr>
                  <a:t>50%-tile </a:t>
                </a:r>
                <a14:m>
                  <m:oMath xmlns:m="http://schemas.openxmlformats.org/officeDocument/2006/math">
                    <m:r>
                      <m:rPr>
                        <m:sty m:val="p"/>
                      </m:rPr>
                      <a:rPr lang="en-US" sz="2000" kern="1200" smtClean="0">
                        <a:solidFill>
                          <a:schemeClr val="tx1"/>
                        </a:solidFill>
                        <a:latin typeface="Cambria Math" panose="02040503050406030204" pitchFamily="18" charset="0"/>
                      </a:rPr>
                      <m:t>Ψ</m:t>
                    </m:r>
                  </m:oMath>
                </a14:m>
                <a:r>
                  <a:rPr lang="en-US" sz="2000" kern="1200" dirty="0">
                    <a:solidFill>
                      <a:schemeClr val="tx1"/>
                    </a:solidFill>
                    <a:cs typeface="+mn-cs"/>
                  </a:rPr>
                  <a:t> values </a:t>
                </a:r>
                <a:r>
                  <a:rPr lang="en-US" kern="1200" dirty="0">
                    <a:solidFill>
                      <a:schemeClr val="tx1"/>
                    </a:solidFill>
                    <a:cs typeface="+mn-cs"/>
                  </a:rPr>
                  <a:t>do not </a:t>
                </a:r>
                <a:r>
                  <a:rPr lang="en-US" sz="2000" kern="1200" dirty="0">
                    <a:solidFill>
                      <a:schemeClr val="tx1"/>
                    </a:solidFill>
                    <a:cs typeface="+mn-cs"/>
                  </a:rPr>
                  <a:t>change with different </a:t>
                </a:r>
                <a14:m>
                  <m:oMath xmlns:m="http://schemas.openxmlformats.org/officeDocument/2006/math">
                    <m:sSub>
                      <m:sSubPr>
                        <m:ctrlPr>
                          <a:rPr lang="en-US" sz="2000" b="0" i="1" kern="1200" smtClean="0">
                            <a:solidFill>
                              <a:schemeClr val="tx1"/>
                            </a:solidFill>
                            <a:latin typeface="Cambria Math" panose="02040503050406030204" pitchFamily="18" charset="0"/>
                            <a:cs typeface="+mn-cs"/>
                          </a:rPr>
                        </m:ctrlPr>
                      </m:sSubPr>
                      <m:e>
                        <m:r>
                          <a:rPr lang="en-US" sz="2000" b="0" i="1" kern="1200" smtClean="0">
                            <a:solidFill>
                              <a:schemeClr val="tx1"/>
                            </a:solidFill>
                            <a:latin typeface="Cambria Math" panose="02040503050406030204" pitchFamily="18" charset="0"/>
                            <a:cs typeface="+mn-cs"/>
                          </a:rPr>
                          <m:t>𝑁</m:t>
                        </m:r>
                      </m:e>
                      <m:sub>
                        <m:r>
                          <a:rPr lang="en-US" sz="2000" b="0" i="1" kern="1200" smtClean="0">
                            <a:solidFill>
                              <a:schemeClr val="tx1"/>
                            </a:solidFill>
                            <a:latin typeface="Cambria Math" panose="02040503050406030204" pitchFamily="18" charset="0"/>
                            <a:cs typeface="+mn-cs"/>
                          </a:rPr>
                          <m:t>𝑟</m:t>
                        </m:r>
                      </m:sub>
                    </m:sSub>
                    <m:r>
                      <a:rPr lang="en-US" sz="2000" b="0" i="1" kern="1200" smtClean="0">
                        <a:solidFill>
                          <a:schemeClr val="tx1"/>
                        </a:solidFill>
                        <a:latin typeface="Cambria Math" panose="02040503050406030204" pitchFamily="18" charset="0"/>
                        <a:ea typeface="Cambria Math" panose="02040503050406030204" pitchFamily="18" charset="0"/>
                        <a:cs typeface="+mn-cs"/>
                      </a:rPr>
                      <m:t>×</m:t>
                    </m:r>
                    <m:sSub>
                      <m:sSubPr>
                        <m:ctrlPr>
                          <a:rPr lang="en-US" sz="2000" b="0" i="1" kern="1200" smtClean="0">
                            <a:solidFill>
                              <a:schemeClr val="tx1"/>
                            </a:solidFill>
                            <a:latin typeface="Cambria Math" panose="02040503050406030204" pitchFamily="18" charset="0"/>
                            <a:ea typeface="Cambria Math" panose="02040503050406030204" pitchFamily="18" charset="0"/>
                            <a:cs typeface="+mn-cs"/>
                          </a:rPr>
                        </m:ctrlPr>
                      </m:sSubPr>
                      <m:e>
                        <m:r>
                          <a:rPr lang="en-US" sz="2000" b="0" i="1" kern="1200" smtClean="0">
                            <a:solidFill>
                              <a:schemeClr val="tx1"/>
                            </a:solidFill>
                            <a:latin typeface="Cambria Math" panose="02040503050406030204" pitchFamily="18" charset="0"/>
                            <a:ea typeface="Cambria Math" panose="02040503050406030204" pitchFamily="18" charset="0"/>
                            <a:cs typeface="+mn-cs"/>
                          </a:rPr>
                          <m:t>𝑁</m:t>
                        </m:r>
                      </m:e>
                      <m:sub>
                        <m:r>
                          <a:rPr lang="en-US" sz="2000" b="0" i="1" kern="1200" smtClean="0">
                            <a:solidFill>
                              <a:schemeClr val="tx1"/>
                            </a:solidFill>
                            <a:latin typeface="Cambria Math" panose="02040503050406030204" pitchFamily="18" charset="0"/>
                            <a:ea typeface="Cambria Math" panose="02040503050406030204" pitchFamily="18" charset="0"/>
                            <a:cs typeface="+mn-cs"/>
                          </a:rPr>
                          <m:t>𝑐</m:t>
                        </m:r>
                      </m:sub>
                    </m:sSub>
                    <m:r>
                      <a:rPr lang="en-US" sz="2000" b="0" i="1" kern="1200" smtClean="0">
                        <a:solidFill>
                          <a:schemeClr val="tx1"/>
                        </a:solidFill>
                        <a:latin typeface="Cambria Math" panose="02040503050406030204" pitchFamily="18" charset="0"/>
                        <a:ea typeface="Cambria Math" panose="02040503050406030204" pitchFamily="18" charset="0"/>
                        <a:cs typeface="+mn-cs"/>
                      </a:rPr>
                      <m:t> </m:t>
                    </m:r>
                  </m:oMath>
                </a14:m>
                <a:r>
                  <a:rPr lang="en-US" sz="2000" kern="1200" dirty="0">
                    <a:solidFill>
                      <a:schemeClr val="tx1"/>
                    </a:solidFill>
                    <a:cs typeface="+mn-cs"/>
                  </a:rPr>
                  <a:t>settings</a:t>
                </a:r>
              </a:p>
              <a:p>
                <a:pPr lvl="2">
                  <a:buFont typeface="Arial" panose="020B0604020202020204" pitchFamily="34" charset="0"/>
                  <a:buChar char="•"/>
                </a:pPr>
                <a:r>
                  <a:rPr lang="en-US" kern="1200" dirty="0">
                    <a:solidFill>
                      <a:schemeClr val="tx1"/>
                    </a:solidFill>
                  </a:rPr>
                  <a:t>AP may only need to have one set of 50%-tile </a:t>
                </a:r>
                <a14:m>
                  <m:oMath xmlns:m="http://schemas.openxmlformats.org/officeDocument/2006/math">
                    <m:r>
                      <m:rPr>
                        <m:sty m:val="p"/>
                      </m:rPr>
                      <a:rPr lang="en-US" kern="1200">
                        <a:solidFill>
                          <a:schemeClr val="tx1"/>
                        </a:solidFill>
                        <a:latin typeface="Cambria Math" panose="02040503050406030204" pitchFamily="18" charset="0"/>
                      </a:rPr>
                      <m:t>Ψ</m:t>
                    </m:r>
                  </m:oMath>
                </a14:m>
                <a:r>
                  <a:rPr lang="en-US" kern="1200" dirty="0">
                    <a:solidFill>
                      <a:schemeClr val="tx1"/>
                    </a:solidFill>
                    <a:cs typeface="+mn-cs"/>
                  </a:rPr>
                  <a:t> values for a given channel condition</a:t>
                </a:r>
              </a:p>
              <a:p>
                <a:pPr lvl="1">
                  <a:buFont typeface="Arial" panose="020B0604020202020204" pitchFamily="34" charset="0"/>
                  <a:buChar char="•"/>
                </a:pPr>
                <a14:m>
                  <m:oMath xmlns:m="http://schemas.openxmlformats.org/officeDocument/2006/math">
                    <m:r>
                      <m:rPr>
                        <m:sty m:val="p"/>
                      </m:rPr>
                      <a:rPr lang="en-US" sz="2000" kern="1200" smtClean="0">
                        <a:solidFill>
                          <a:schemeClr val="tx1"/>
                        </a:solidFill>
                        <a:latin typeface="Cambria Math" panose="02040503050406030204" pitchFamily="18" charset="0"/>
                      </a:rPr>
                      <m:t>Ψ</m:t>
                    </m:r>
                  </m:oMath>
                </a14:m>
                <a:r>
                  <a:rPr lang="en-US" sz="2000" kern="1200" dirty="0">
                    <a:solidFill>
                      <a:schemeClr val="tx1"/>
                    </a:solidFill>
                    <a:cs typeface="+mn-cs"/>
                  </a:rPr>
                  <a:t> values may be static or semi-statically changed</a:t>
                </a:r>
              </a:p>
              <a:p>
                <a:pPr lvl="2">
                  <a:buFont typeface="Arial" panose="020B0604020202020204" pitchFamily="34" charset="0"/>
                  <a:buChar char="•"/>
                </a:pPr>
                <a:r>
                  <a:rPr lang="en-US" kern="1200" dirty="0">
                    <a:solidFill>
                      <a:schemeClr val="tx1"/>
                    </a:solidFill>
                    <a:cs typeface="+mn-cs"/>
                  </a:rPr>
                  <a:t>Depends on the channel condition</a:t>
                </a:r>
              </a:p>
              <a:p>
                <a:pPr>
                  <a:buFont typeface="Arial" panose="020B0604020202020204" pitchFamily="34" charset="0"/>
                  <a:buChar char="•"/>
                </a:pPr>
                <a:r>
                  <a:rPr lang="en-US" kern="1200" dirty="0">
                    <a:solidFill>
                      <a:schemeClr val="tx1"/>
                    </a:solidFill>
                  </a:rPr>
                  <a:t>May be used as an additional CSI reporting option</a:t>
                </a:r>
                <a:endParaRPr lang="en-US" kern="1200" dirty="0">
                  <a:solidFill>
                    <a:schemeClr val="tx1"/>
                  </a:solidFill>
                  <a:cs typeface="+mn-cs"/>
                </a:endParaRPr>
              </a:p>
              <a:p>
                <a:pPr lvl="2">
                  <a:buFont typeface="Arial" panose="020B0604020202020204" pitchFamily="34" charset="0"/>
                  <a:buChar char="•"/>
                </a:pPr>
                <a:endParaRPr lang="en-US" kern="1200" dirty="0">
                  <a:solidFill>
                    <a:schemeClr val="tx1"/>
                  </a:solidFill>
                </a:endParaRPr>
              </a:p>
              <a:p>
                <a:pPr>
                  <a:buFont typeface="Arial" panose="020B0604020202020204" pitchFamily="34" charset="0"/>
                  <a:buChar char="•"/>
                </a:pPr>
                <a:r>
                  <a:rPr lang="en-US" kern="1200" dirty="0">
                    <a:solidFill>
                      <a:schemeClr val="tx1"/>
                    </a:solidFill>
                  </a:rPr>
                  <a:t>Benefits:</a:t>
                </a:r>
              </a:p>
              <a:p>
                <a:pPr lvl="1">
                  <a:buFont typeface="Arial" panose="020B0604020202020204" pitchFamily="34" charset="0"/>
                  <a:buChar char="•"/>
                </a:pPr>
                <a:r>
                  <a:rPr lang="en-US" kern="1200" dirty="0">
                    <a:solidFill>
                      <a:schemeClr val="tx1"/>
                    </a:solidFill>
                  </a:rPr>
                  <a:t>CSI feedback overhead is reduced</a:t>
                </a:r>
              </a:p>
              <a:p>
                <a:pPr lvl="2">
                  <a:buFont typeface="Arial" panose="020B0604020202020204" pitchFamily="34" charset="0"/>
                  <a:buChar char="•"/>
                </a:pPr>
                <a:r>
                  <a:rPr lang="en-US" kern="1200" dirty="0">
                    <a:solidFill>
                      <a:schemeClr val="tx1"/>
                    </a:solidFill>
                  </a:rPr>
                  <a:t>For example, the number of the CSI feedback bits for 8 x 2 MIMO is reduced by 40% if no </a:t>
                </a:r>
                <a14:m>
                  <m:oMath xmlns:m="http://schemas.openxmlformats.org/officeDocument/2006/math">
                    <m:r>
                      <m:rPr>
                        <m:sty m:val="p"/>
                      </m:rPr>
                      <a:rPr lang="en-US" kern="1200" smtClean="0">
                        <a:solidFill>
                          <a:schemeClr val="tx1"/>
                        </a:solidFill>
                        <a:latin typeface="Cambria Math" panose="02040503050406030204" pitchFamily="18" charset="0"/>
                      </a:rPr>
                      <m:t>Ψ</m:t>
                    </m:r>
                  </m:oMath>
                </a14:m>
                <a:r>
                  <a:rPr lang="en-US" kern="1200" dirty="0">
                    <a:solidFill>
                      <a:schemeClr val="tx1"/>
                    </a:solidFill>
                    <a:cs typeface="+mn-cs"/>
                  </a:rPr>
                  <a:t> is reported</a:t>
                </a:r>
              </a:p>
              <a:p>
                <a:pPr lvl="1">
                  <a:buFont typeface="Arial" panose="020B0604020202020204" pitchFamily="34" charset="0"/>
                  <a:buChar char="•"/>
                </a:pPr>
                <a:r>
                  <a:rPr lang="en-US" kern="1200" dirty="0">
                    <a:solidFill>
                      <a:schemeClr val="tx1"/>
                    </a:solidFill>
                  </a:rPr>
                  <a:t>Simple implementation and no change on the current CSI feedback generation algorithm</a:t>
                </a:r>
              </a:p>
              <a:p>
                <a:pPr lvl="1">
                  <a:buFont typeface="Arial" panose="020B0604020202020204" pitchFamily="34" charset="0"/>
                  <a:buChar char="•"/>
                </a:pPr>
                <a:r>
                  <a:rPr lang="en-US" kern="1200" dirty="0">
                    <a:solidFill>
                      <a:schemeClr val="tx1"/>
                    </a:solidFill>
                  </a:rPr>
                  <a:t>Coexistence with the legacy CSI feedback algorithm is not a problem foreseen</a:t>
                </a:r>
              </a:p>
              <a:p>
                <a:pPr lvl="1">
                  <a:buFont typeface="Arial" panose="020B0604020202020204" pitchFamily="34" charset="0"/>
                  <a:buChar char="•"/>
                </a:pPr>
                <a:r>
                  <a:rPr lang="en-US" kern="1200" dirty="0">
                    <a:solidFill>
                      <a:schemeClr val="tx1"/>
                    </a:solidFill>
                  </a:rPr>
                  <a:t>The STA that uses </a:t>
                </a:r>
                <a14:m>
                  <m:oMath xmlns:m="http://schemas.openxmlformats.org/officeDocument/2006/math">
                    <m:r>
                      <a:rPr lang="en-US" sz="2000" kern="1200" smtClean="0">
                        <a:solidFill>
                          <a:schemeClr val="tx1"/>
                        </a:solidFill>
                        <a:effectLst/>
                        <a:latin typeface="Cambria Math" panose="02040503050406030204" pitchFamily="18" charset="0"/>
                        <a:ea typeface="+mn-ea"/>
                        <a:cs typeface="+mn-cs"/>
                      </a:rPr>
                      <m:t>𝜙</m:t>
                    </m:r>
                    <m:r>
                      <a:rPr lang="en-US" sz="2000" kern="1200" smtClean="0">
                        <a:solidFill>
                          <a:schemeClr val="tx1"/>
                        </a:solidFill>
                        <a:effectLst/>
                        <a:latin typeface="Cambria Math" panose="02040503050406030204" pitchFamily="18" charset="0"/>
                        <a:ea typeface="+mn-ea"/>
                        <a:cs typeface="+mn-cs"/>
                      </a:rPr>
                      <m:t> </m:t>
                    </m:r>
                  </m:oMath>
                </a14:m>
                <a:r>
                  <a:rPr lang="en-US" sz="2000" kern="1200" dirty="0">
                    <a:solidFill>
                      <a:schemeClr val="tx1"/>
                    </a:solidFill>
                    <a:effectLst/>
                    <a:latin typeface="+mn-lt"/>
                    <a:ea typeface="+mn-ea"/>
                    <a:cs typeface="+mn-cs"/>
                  </a:rPr>
                  <a:t>only feedback may fall back to the legacy CSI reporting algorithm easily</a:t>
                </a:r>
              </a:p>
            </p:txBody>
          </p:sp>
        </mc:Choice>
        <mc:Fallback xmlns="">
          <p:sp>
            <p:nvSpPr>
              <p:cNvPr id="3" name="Content Placeholder 2">
                <a:extLst>
                  <a:ext uri="{FF2B5EF4-FFF2-40B4-BE49-F238E27FC236}">
                    <a16:creationId xmlns:a16="http://schemas.microsoft.com/office/drawing/2014/main" id="{E05AFAB0-D2C4-300B-697B-CE2E869E7097}"/>
                  </a:ext>
                </a:extLst>
              </p:cNvPr>
              <p:cNvSpPr>
                <a:spLocks noGrp="1" noRot="1" noChangeAspect="1" noMove="1" noResize="1" noEditPoints="1" noAdjustHandles="1" noChangeArrowheads="1" noChangeShapeType="1" noTextEdit="1"/>
              </p:cNvSpPr>
              <p:nvPr>
                <p:ph idx="1"/>
              </p:nvPr>
            </p:nvSpPr>
            <p:spPr>
              <a:blipFill>
                <a:blip r:embed="rId2"/>
                <a:stretch>
                  <a:fillRect l="-529" t="-2222"/>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915DCE22-628A-61C1-E6F4-F5C29E1857F9}"/>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54854800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1D820705B85C04E9444D684292CAAA3" ma:contentTypeVersion="8" ma:contentTypeDescription="Create a new document." ma:contentTypeScope="" ma:versionID="02c5f6f00540fe74c7f51c674b0bab70">
  <xsd:schema xmlns:xsd="http://www.w3.org/2001/XMLSchema" xmlns:xs="http://www.w3.org/2001/XMLSchema" xmlns:p="http://schemas.microsoft.com/office/2006/metadata/properties" xmlns:ns2="e3424205-c870-41b8-8c6f-b833c5b04d9f" xmlns:ns3="9dae37dc-1963-4192-976e-711db4d08a86" targetNamespace="http://schemas.microsoft.com/office/2006/metadata/properties" ma:root="true" ma:fieldsID="f5080a7253b1155278f263508e3c16df" ns2:_="" ns3:_="">
    <xsd:import namespace="e3424205-c870-41b8-8c6f-b833c5b04d9f"/>
    <xsd:import namespace="9dae37dc-1963-4192-976e-711db4d08a8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24205-c870-41b8-8c6f-b833c5b04d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dae37dc-1963-4192-976e-711db4d08a8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0F2559B-4BDA-4AA9-BDD8-532A17C0E82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3424205-c870-41b8-8c6f-b833c5b04d9f"/>
    <ds:schemaRef ds:uri="9dae37dc-1963-4192-976e-711db4d08a8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A77E55D-D0AE-4F08-9090-3A3B25BD06BC}">
  <ds:schemaRefs>
    <ds:schemaRef ds:uri="http://schemas.microsoft.com/sharepoint/v3/contenttype/forms"/>
  </ds:schemaRefs>
</ds:datastoreItem>
</file>

<file path=customXml/itemProps3.xml><?xml version="1.0" encoding="utf-8"?>
<ds:datastoreItem xmlns:ds="http://schemas.openxmlformats.org/officeDocument/2006/customXml" ds:itemID="{689A50B9-F81E-4C5E-A703-B3A815EC4651}">
  <ds:schemaRefs>
    <ds:schemaRef ds:uri="http://purl.org/dc/terms/"/>
    <ds:schemaRef ds:uri="http://schemas.openxmlformats.org/package/2006/metadata/core-properties"/>
    <ds:schemaRef ds:uri="9dae37dc-1963-4192-976e-711db4d08a86"/>
    <ds:schemaRef ds:uri="http://purl.org/dc/dcmitype/"/>
    <ds:schemaRef ds:uri="http://schemas.microsoft.com/office/infopath/2007/PartnerControls"/>
    <ds:schemaRef ds:uri="e3424205-c870-41b8-8c6f-b833c5b04d9f"/>
    <ds:schemaRef ds:uri="http://purl.org/dc/elements/1.1/"/>
    <ds:schemaRef ds:uri="http://schemas.microsoft.com/office/2006/documentManagement/type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0</TotalTime>
  <Words>1323</Words>
  <Application>Microsoft Office PowerPoint</Application>
  <PresentationFormat>Widescreen</PresentationFormat>
  <Paragraphs>151</Paragraphs>
  <Slides>14</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Arial Black</vt:lpstr>
      <vt:lpstr>Cambria Math</vt:lpstr>
      <vt:lpstr>Times New Roman</vt:lpstr>
      <vt:lpstr>Office Theme</vt:lpstr>
      <vt:lpstr>Document</vt:lpstr>
      <vt:lpstr>Discussions on CSI Feedback Reduction in UHR</vt:lpstr>
      <vt:lpstr>PowerPoint Presentation</vt:lpstr>
      <vt:lpstr>Introduction</vt:lpstr>
      <vt:lpstr>CSI Overhead Analysis</vt:lpstr>
      <vt:lpstr>Benefits of Reduced CSI Feedback Overhead</vt:lpstr>
      <vt:lpstr>Recap: CSI Feedback Reduction Schemes Proposed in EHT and AIML (1/2)</vt:lpstr>
      <vt:lpstr>Recap: CSI Feedback Reduction Schemes Proposed in EHT and AIML (2/2)</vt:lpstr>
      <vt:lpstr>Challenges of Reducing CSI Feedback</vt:lpstr>
      <vt:lpstr>One Possible Solution</vt:lpstr>
      <vt:lpstr>PowerPoint Presentation</vt:lpstr>
      <vt:lpstr>PER Performance of ϕ only feedback </vt:lpstr>
      <vt:lpstr>Simulation Results</vt:lpstr>
      <vt:lpstr>Summary</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Discussions on CSI Feedback Reduction in UHR</dc:title>
  <dc:creator/>
  <cp:lastModifiedBy/>
  <cp:revision>1</cp:revision>
  <dcterms:created xsi:type="dcterms:W3CDTF">2020-08-27T19:32:30Z</dcterms:created>
  <dcterms:modified xsi:type="dcterms:W3CDTF">2023-05-18T03:17:40Z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0x01010061D820705B85C04E9444D684292CAAA3</vt:lpwstr>
  </property>
</Properties>
</file>