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868" r:id="rId3"/>
    <p:sldId id="2552" r:id="rId4"/>
    <p:sldId id="2555" r:id="rId5"/>
    <p:sldId id="2561" r:id="rId6"/>
    <p:sldId id="2557" r:id="rId7"/>
    <p:sldId id="2559"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61"/>
            <p14:sldId id="2557"/>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4596C3-8C85-487B-9E74-0BB5AE02CD34}" v="1" dt="2023-03-15T13:03:42.17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94" d="100"/>
          <a:sy n="94" d="100"/>
        </p:scale>
        <p:origin x="643"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March 2023</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2023-03-15</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spid="_x0000_s1028" name="Document" r:id="rId4" imgW="10769812" imgH="2548489" progId="Word.Document.8">
                  <p:embed/>
                </p:oleObj>
              </mc:Choice>
              <mc:Fallback>
                <p:oleObj name="Document" r:id="rId4" imgW="10769812" imgH="2548489" progId="Word.Document.8">
                  <p:embed/>
                  <p:pic>
                    <p:nvPicPr>
                      <p:cNvPr id="3075" name="Object 3"/>
                      <p:cNvPicPr>
                        <a:picLocks noChangeAspect="1" noChangeArrowheads="1"/>
                      </p:cNvPicPr>
                      <p:nvPr/>
                    </p:nvPicPr>
                    <p:blipFill>
                      <a:blip r:embed="rId5"/>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Licensed Narrow Band (NB) Operation in channels bandwidth between 5 – 100KHz in the VHF/UHF bands such as 160MHz, 450MHz, 700MHz and 900MHz, taking advantage of the superior channel propagation properties. Targeted usages mission critical operation.</a:t>
            </a:r>
          </a:p>
          <a:p>
            <a:pPr lvl="1">
              <a:buFont typeface="Arial" panose="020B0604020202020204" pitchFamily="34" charset="0"/>
              <a:buChar char="•"/>
            </a:pPr>
            <a:endParaRPr lang="en-US" dirty="0"/>
          </a:p>
          <a:p>
            <a:pPr>
              <a:buFont typeface="Arial" panose="020B0604020202020204" pitchFamily="34" charset="0"/>
              <a:buChar char="•"/>
            </a:pPr>
            <a:r>
              <a:rPr lang="en-US" dirty="0"/>
              <a:t>Status and main discussion topics:</a:t>
            </a:r>
          </a:p>
          <a:p>
            <a:pPr lvl="1">
              <a:buFont typeface="Arial" panose="020B0604020202020204" pitchFamily="34" charset="0"/>
              <a:buChar char="•"/>
            </a:pPr>
            <a:r>
              <a:rPr lang="en-US" sz="2400" dirty="0"/>
              <a:t>In comment resolution of amendment draft 0.4.</a:t>
            </a:r>
          </a:p>
          <a:p>
            <a:pPr lvl="1">
              <a:buFont typeface="Arial" panose="020B0604020202020204" pitchFamily="34" charset="0"/>
              <a:buChar char="•"/>
            </a:pPr>
            <a:r>
              <a:rPr lang="en-US" sz="2400" dirty="0"/>
              <a:t>Some open items: Mobility, filtering, Direct Peer to Peer, P-MP </a:t>
            </a:r>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914401" y="685801"/>
            <a:ext cx="10361084" cy="684213"/>
          </a:xfrm>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370014"/>
            <a:ext cx="11521280" cy="4724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Builds on 802.15.4z increasing footprint usefulness of the technology to additional usages beyond range measurement. Area of enhancements relates to ranging resiliency, sensing, data rates, support for additional spectrum, improved detection and many more.</a:t>
            </a:r>
          </a:p>
          <a:p>
            <a:pPr lvl="1">
              <a:buFont typeface="Arial" panose="020B0604020202020204" pitchFamily="34" charset="0"/>
              <a:buChar char="•"/>
            </a:pPr>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dirty="0"/>
              <a:t>In Technical Specification Document (TSD) development phase.</a:t>
            </a:r>
          </a:p>
          <a:p>
            <a:pPr lvl="1">
              <a:buFont typeface="Arial" panose="020B0604020202020204" pitchFamily="34" charset="0"/>
              <a:buChar char="•"/>
            </a:pPr>
            <a:r>
              <a:rPr lang="en-US" sz="2400" dirty="0"/>
              <a:t>Multiple ad hoc created to generate agreement on specific topics: data rates (LDPC block length), sensing (waveforms, access mechanism) , MMR.</a:t>
            </a:r>
          </a:p>
          <a:p>
            <a:pPr lvl="1">
              <a:buFont typeface="Arial" panose="020B0604020202020204" pitchFamily="34" charset="0"/>
              <a:buChar char="•"/>
            </a:pPr>
            <a:r>
              <a:rPr lang="en-US" sz="2400" dirty="0"/>
              <a:t>Co-existence of NB-Assisted UWB remain a topic under discussion.</a:t>
            </a:r>
          </a:p>
          <a:p>
            <a:pPr lvl="1">
              <a:buFont typeface="Arial" panose="020B0604020202020204" pitchFamily="34" charset="0"/>
              <a:buChar char="•"/>
            </a:pPr>
            <a:r>
              <a:rPr lang="en-US" sz="2400" dirty="0"/>
              <a:t>Group is taking steps forward towards draft amendment text stage.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sz="2400" dirty="0"/>
              <a:t>Narrow Band Assisted UWB - transmission of 2MHz signal in the UNII3/5 bands to improve channel budget of the main UWB signal by providing synchronization base. Discussed channel hopping mechanism, message formats in the NB channel.</a:t>
            </a:r>
          </a:p>
          <a:p>
            <a:pPr lvl="1">
              <a:buFont typeface="Arial" panose="020B0604020202020204" pitchFamily="34" charset="0"/>
              <a:buChar char="•"/>
            </a:pPr>
            <a:r>
              <a:rPr lang="en-US" sz="2400" dirty="0"/>
              <a:t>Discovery mechanism using NB operation.</a:t>
            </a:r>
          </a:p>
          <a:p>
            <a:pPr lvl="1">
              <a:buFont typeface="Arial" panose="020B0604020202020204" pitchFamily="34" charset="0"/>
              <a:buChar char="•"/>
            </a:pPr>
            <a:r>
              <a:rPr lang="en-US" sz="2400" dirty="0"/>
              <a:t>UWB Sensing – waveform, channelization, etc..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0D2A-7906-447C-A4DA-4B7457BBAD52}"/>
              </a:ext>
            </a:extLst>
          </p:cNvPr>
          <p:cNvSpPr>
            <a:spLocks noGrp="1"/>
          </p:cNvSpPr>
          <p:nvPr>
            <p:ph type="title"/>
          </p:nvPr>
        </p:nvSpPr>
        <p:spPr/>
        <p:txBody>
          <a:bodyPr/>
          <a:lstStyle/>
          <a:p>
            <a:r>
              <a:rPr lang="en-US" dirty="0"/>
              <a:t>Privacy SG</a:t>
            </a:r>
          </a:p>
        </p:txBody>
      </p:sp>
      <p:sp>
        <p:nvSpPr>
          <p:cNvPr id="3" name="Content Placeholder 2">
            <a:extLst>
              <a:ext uri="{FF2B5EF4-FFF2-40B4-BE49-F238E27FC236}">
                <a16:creationId xmlns:a16="http://schemas.microsoft.com/office/drawing/2014/main" id="{B95AECD6-8620-4647-86D1-3CB1976093FB}"/>
              </a:ext>
            </a:extLst>
          </p:cNvPr>
          <p:cNvSpPr>
            <a:spLocks noGrp="1"/>
          </p:cNvSpPr>
          <p:nvPr>
            <p:ph idx="1"/>
          </p:nvPr>
        </p:nvSpPr>
        <p:spPr>
          <a:xfrm>
            <a:off x="914401" y="1556792"/>
            <a:ext cx="10361084" cy="4537623"/>
          </a:xfrm>
        </p:spPr>
        <p:txBody>
          <a:bodyPr/>
          <a:lstStyle/>
          <a:p>
            <a:pPr>
              <a:buFont typeface="Arial" panose="020B0604020202020204" pitchFamily="34" charset="0"/>
              <a:buChar char="•"/>
            </a:pPr>
            <a:r>
              <a:rPr lang="en-US" dirty="0"/>
              <a:t>What is it:</a:t>
            </a:r>
          </a:p>
          <a:p>
            <a:pPr lvl="1" algn="l">
              <a:buFont typeface="Arial" panose="020B0604020202020204" pitchFamily="34" charset="0"/>
              <a:buChar char="•"/>
            </a:pPr>
            <a:r>
              <a:rPr lang="en-US" sz="2400" dirty="0"/>
              <a:t>New project development for increased privacy for 802.15.4-2020, baseline for 802.15.4z (UWB and Ranging) .</a:t>
            </a:r>
          </a:p>
          <a:p>
            <a:pPr lvl="1">
              <a:buFont typeface="Arial" panose="020B0604020202020204" pitchFamily="34" charset="0"/>
              <a:buChar char="•"/>
            </a:pPr>
            <a:r>
              <a:rPr lang="en-US" sz="2400" dirty="0"/>
              <a:t>Improved security and privacy to protect from user tracking and profiling attack.</a:t>
            </a:r>
          </a:p>
          <a:p>
            <a:pPr lvl="1">
              <a:buFont typeface="Arial" panose="020B0604020202020204" pitchFamily="34" charset="0"/>
              <a:buChar char="•"/>
            </a:pPr>
            <a:r>
              <a:rPr lang="en-US" sz="2400" dirty="0"/>
              <a:t>Amongst envisioned mechanism MAC address randomization and rolling MAC address.</a:t>
            </a:r>
          </a:p>
          <a:p>
            <a:pPr marL="0" indent="0"/>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b="0" dirty="0"/>
              <a:t>Last meeting submitted PAR and CSD for approval by EC.</a:t>
            </a:r>
          </a:p>
          <a:p>
            <a:pPr lvl="1">
              <a:buFont typeface="Arial" panose="020B0604020202020204" pitchFamily="34" charset="0"/>
              <a:buChar char="•"/>
            </a:pPr>
            <a:r>
              <a:rPr lang="en-US" sz="2400" dirty="0"/>
              <a:t>PAR reviewed by 802 WGs and feedback provided to Privacy SG.</a:t>
            </a:r>
            <a:endParaRPr lang="en-US" sz="2400" b="0" dirty="0"/>
          </a:p>
        </p:txBody>
      </p:sp>
      <p:sp>
        <p:nvSpPr>
          <p:cNvPr id="4" name="Slide Number Placeholder 3">
            <a:extLst>
              <a:ext uri="{FF2B5EF4-FFF2-40B4-BE49-F238E27FC236}">
                <a16:creationId xmlns:a16="http://schemas.microsoft.com/office/drawing/2014/main" id="{045F13D5-C779-4649-8A26-D220F3B84F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C71C27-1E17-4F06-8263-9EB460939DE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77E124-89CD-4DB0-9724-5353843212C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7704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sz="2400" dirty="0"/>
              <a:t>This revision focuses on international operation.</a:t>
            </a:r>
            <a:endParaRPr lang="en-US" sz="2400" b="0" dirty="0"/>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Completed the Technical Requirements phase and in protocol development stage.</a:t>
            </a:r>
          </a:p>
          <a:p>
            <a:pPr lvl="1">
              <a:buFont typeface="Arial" panose="020B0604020202020204" pitchFamily="34" charset="0"/>
              <a:buChar char="•"/>
            </a:pPr>
            <a:r>
              <a:rPr lang="en-US" sz="2400" b="0" dirty="0"/>
              <a:t>Review proposals on updated channel model, evaluation of channel utilization, channel access methods, co-existence and QoS, UWB/VBAN HBAN co-existence. </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March 2023</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26167</TotalTime>
  <Words>585</Words>
  <Application>Microsoft Office PowerPoint</Application>
  <PresentationFormat>Widescreen</PresentationFormat>
  <Paragraphs>95</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802.15 Liaison Report – March 2023</vt:lpstr>
      <vt:lpstr>802.15.16t Narrow Band Licensed Operation (NB-Lic)</vt:lpstr>
      <vt:lpstr>802.15.4ab Next Generation UWB</vt:lpstr>
      <vt:lpstr>802.15.4ab Next Generation UWB</vt:lpstr>
      <vt:lpstr>Privacy SG</vt:lpstr>
      <vt:lpstr>802.15.6ma - Enhanced Dependability Body Area Network (ED-BAN)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302</cp:revision>
  <cp:lastPrinted>1601-01-01T00:00:00Z</cp:lastPrinted>
  <dcterms:created xsi:type="dcterms:W3CDTF">2018-08-06T10:28:59Z</dcterms:created>
  <dcterms:modified xsi:type="dcterms:W3CDTF">2023-03-15T13:57:29Z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