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1"/>
  </p:notesMasterIdLst>
  <p:handoutMasterIdLst>
    <p:handoutMasterId r:id="rId12"/>
  </p:handoutMasterIdLst>
  <p:sldIdLst>
    <p:sldId id="534" r:id="rId6"/>
    <p:sldId id="535" r:id="rId7"/>
    <p:sldId id="538" r:id="rId8"/>
    <p:sldId id="539" r:id="rId9"/>
    <p:sldId id="537" r:id="rId10"/>
  </p:sldIdLst>
  <p:sldSz cx="9144000" cy="743426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6" autoAdjust="0"/>
    <p:restoredTop sz="91159" autoAdjust="0"/>
  </p:normalViewPr>
  <p:slideViewPr>
    <p:cSldViewPr>
      <p:cViewPr varScale="1">
        <p:scale>
          <a:sx n="110" d="100"/>
          <a:sy n="110" d="100"/>
        </p:scale>
        <p:origin x="1428" y="108"/>
      </p:cViewPr>
      <p:guideLst>
        <p:guide orient="horz" pos="916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9113" y="520700"/>
            <a:ext cx="3203575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9442"/>
            <a:ext cx="7772400" cy="159354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2750"/>
            <a:ext cx="6400800" cy="18998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8284"/>
            <a:ext cx="8305800" cy="5737313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77696"/>
            <a:ext cx="8305800" cy="81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7314"/>
            <a:ext cx="8305800" cy="569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1537" y="7073655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460012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7021248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8" y="7091757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183014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doc: </a:t>
            </a:r>
            <a:r>
              <a:rPr lang="en-US" sz="1800" b="1" err="1">
                <a:solidFill>
                  <a:schemeClr val="tx1"/>
                </a:solidFill>
                <a:latin typeface="+mn-lt"/>
              </a:rPr>
              <a:t>IEEE</a:t>
            </a:r>
            <a:r>
              <a:rPr lang="en-US" sz="1800" b="1">
                <a:solidFill>
                  <a:schemeClr val="tx1"/>
                </a:solidFill>
                <a:latin typeface="+mn-lt"/>
              </a:rPr>
              <a:t> 802.11-</a:t>
            </a:r>
            <a:r>
              <a:rPr lang="en-US" sz="1800" b="1">
                <a:solidFill>
                  <a:schemeClr val="tx1"/>
                </a:solidFill>
                <a:latin typeface="+mn-lt"/>
                <a:cs typeface="Calibri" pitchFamily="34" charset="0"/>
              </a:rPr>
              <a:t>23</a:t>
            </a:r>
            <a:r>
              <a:rPr lang="en-US" sz="1800" b="1">
                <a:latin typeface="+mn-lt"/>
                <a:cs typeface="Calibri" pitchFamily="34" charset="0"/>
              </a:rPr>
              <a:t>/454r0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149710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latin typeface="+mj-lt"/>
                <a:cs typeface="Calibri" pitchFamily="34" charset="0"/>
              </a:rPr>
              <a:t>March </a:t>
            </a:r>
            <a:r>
              <a:rPr lang="en-US" sz="1800" b="1" baseline="0" dirty="0">
                <a:latin typeface="+mj-lt"/>
                <a:cs typeface="Calibri" pitchFamily="34" charset="0"/>
              </a:rPr>
              <a:t>2023</a:t>
            </a:r>
            <a:endParaRPr lang="en-US" sz="18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9" y="7091757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1094981"/>
            <a:ext cx="7772400" cy="1470025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Impact of BT on WLAN performance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90848" y="7073655"/>
            <a:ext cx="503343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12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49982"/>
              </p:ext>
            </p:extLst>
          </p:nvPr>
        </p:nvGraphicFramePr>
        <p:xfrm>
          <a:off x="622300" y="3031331"/>
          <a:ext cx="7658113" cy="1371600"/>
        </p:xfrm>
        <a:graphic>
          <a:graphicData uri="http://schemas.openxmlformats.org/drawingml/2006/table">
            <a:tbl>
              <a:tblPr/>
              <a:tblGrid>
                <a:gridCol w="169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7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Steve Shellhammer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San Diego, CA, USA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sshellha qti qualcomm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57365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 </a:t>
                      </a: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qti 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CDB71-C42D-026A-23B3-EBCE1890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D27AC-3E96-50E1-10D1-5DA95AF0E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these slides we provide some test results for BT interference into Wi-Fi</a:t>
            </a:r>
          </a:p>
          <a:p>
            <a:pPr lvl="1"/>
            <a:r>
              <a:rPr lang="en-US"/>
              <a:t>in these experiments, BT uses no LBT and AFH is turned off</a:t>
            </a:r>
          </a:p>
          <a:p>
            <a:pPr lvl="1"/>
            <a:r>
              <a:rPr lang="en-US"/>
              <a:t>the experiments were run in 2.4 GHz</a:t>
            </a:r>
          </a:p>
          <a:p>
            <a:pPr lvl="1"/>
            <a:r>
              <a:rPr lang="en-US"/>
              <a:t>these results were also presented by Steve Shellhammer in 802.15.4ab</a:t>
            </a:r>
          </a:p>
          <a:p>
            <a:pPr lvl="2"/>
            <a:r>
              <a:rPr lang="en-US"/>
              <a:t>15-23-0119-00-04ab-importance-of-nba-mms-uwb-and-802-11-coexistence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2EFC3-EBC0-EC4C-1DAC-A550CEF57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5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D14AA63-9387-B11C-40A4-5D3BAD609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Packet timing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F3187-99DC-4360-A60E-70CEFD4CB0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5BFE511-CB8A-97CF-9215-575D5BE19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3714" y="2516741"/>
            <a:ext cx="4056572" cy="292299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0F2437-7A86-312B-EAAD-44A1DC4180AC}"/>
              </a:ext>
            </a:extLst>
          </p:cNvPr>
          <p:cNvSpPr txBox="1">
            <a:spLocks/>
          </p:cNvSpPr>
          <p:nvPr/>
        </p:nvSpPr>
        <p:spPr>
          <a:xfrm>
            <a:off x="323528" y="1556891"/>
            <a:ext cx="8488680" cy="66124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b="0" kern="0"/>
              <a:t>Here is an illustration of the NB (BLE) and WLAN packet timing 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6902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CDB5686-1D84-D21A-1A8C-A323437A0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5516" y="1956303"/>
            <a:ext cx="6583680" cy="43891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F7F974-D725-AE79-230D-F3786082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 layer testing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9EC07E-98DB-ED57-F632-E4FE87B27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EB40AEE-8592-590E-94FB-E1E7AF9A9E0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7584" y="1272660"/>
                <a:ext cx="7514457" cy="71627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8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0858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4287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–"/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17716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2288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600" b="0" kern="0" dirty="0">
                    <a:latin typeface="+mn-lt"/>
                  </a:rPr>
                  <a:t>Here we plot the WLAN Packet Error Rate (PER) for two cases </a:t>
                </a:r>
                <a:r>
                  <a:rPr lang="en-US" sz="1600" b="0" kern="0">
                    <a:latin typeface="+mn-lt"/>
                  </a:rPr>
                  <a:t>when the narrowband </a:t>
                </a:r>
                <a:r>
                  <a:rPr lang="en-US" sz="1600" b="0" kern="0" dirty="0">
                    <a:latin typeface="+mn-lt"/>
                  </a:rPr>
                  <a:t>signal is within the </a:t>
                </a:r>
                <a:r>
                  <a:rPr lang="en-US" sz="1600" b="0" kern="0">
                    <a:latin typeface="+mn-lt"/>
                  </a:rPr>
                  <a:t>WLAN channel </a:t>
                </a:r>
                <a:r>
                  <a:rPr lang="en-US" sz="1600" b="0" kern="0" dirty="0">
                    <a:latin typeface="+mn-lt"/>
                  </a:rPr>
                  <a:t>at </a:t>
                </a:r>
                <a:r>
                  <a:rPr lang="en-US" sz="1600" b="0" kern="0"/>
                  <a:t>−</a:t>
                </a:r>
                <a:r>
                  <a:rPr lang="en-US" sz="1600" b="0" kern="0" dirty="0">
                    <a:latin typeface="+mn-lt"/>
                  </a:rPr>
                  <a:t>50</a:t>
                </a:r>
                <a14:m>
                  <m:oMath xmlns:m="http://schemas.openxmlformats.org/officeDocument/2006/math">
                    <m:r>
                      <a:rPr lang="en-US" sz="1600" b="0" i="1" kern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kern="0" dirty="0">
                    <a:latin typeface="+mn-lt"/>
                  </a:rPr>
                  <a:t>dBm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DEB40AEE-8592-590E-94FB-E1E7AF9A9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272660"/>
                <a:ext cx="7514457" cy="716279"/>
              </a:xfrm>
              <a:prstGeom prst="rect">
                <a:avLst/>
              </a:prstGeom>
              <a:blipFill>
                <a:blip r:embed="rId4"/>
                <a:stretch>
                  <a:fillRect t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63A3AEE-F763-DB72-13E2-DBA20A81F25F}"/>
              </a:ext>
            </a:extLst>
          </p:cNvPr>
          <p:cNvSpPr txBox="1">
            <a:spLocks/>
          </p:cNvSpPr>
          <p:nvPr/>
        </p:nvSpPr>
        <p:spPr>
          <a:xfrm>
            <a:off x="6336196" y="2568371"/>
            <a:ext cx="2627784" cy="352839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b="0" kern="0">
                <a:latin typeface="+mn-lt"/>
              </a:rPr>
              <a:t>We see that the narrowband signal dramatically increases the WLAN PER when the WLAN Rx power is less than −35 dBm</a:t>
            </a:r>
          </a:p>
          <a:p>
            <a:pPr marL="0" indent="0" algn="ctr">
              <a:buNone/>
            </a:pPr>
            <a:endParaRPr lang="en-US" sz="1600" b="0" kern="0">
              <a:latin typeface="+mn-lt"/>
            </a:endParaRPr>
          </a:p>
          <a:p>
            <a:pPr marL="0" indent="0" algn="ctr">
              <a:buNone/>
            </a:pPr>
            <a:r>
              <a:rPr lang="en-US" sz="1600" b="0" kern="0">
                <a:latin typeface="+mn-lt"/>
              </a:rPr>
              <a:t>The PER is less than 1 because the duty cycle of the test is such that some of the WLAN packets get through between the narrowband packets</a:t>
            </a:r>
            <a:endParaRPr lang="en-US" sz="1600" b="0" kern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356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CDB71-C42D-026A-23B3-EBCE1890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D27AC-3E96-50E1-10D1-5DA95AF0E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these slides we provided an overview of testing BT interference into Wi-Fi</a:t>
            </a:r>
          </a:p>
          <a:p>
            <a:pPr lvl="1"/>
            <a:r>
              <a:rPr lang="en-US"/>
              <a:t>BT uses no LBT and AFH is turned off</a:t>
            </a:r>
          </a:p>
          <a:p>
            <a:r>
              <a:rPr lang="en-US"/>
              <a:t>We see that the narrowband signal dramatically increases the WLAN 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2EFC3-EBC0-EC4C-1DAC-A550CEF57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68706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213304</TotalTime>
  <Words>220</Words>
  <Application>Microsoft Office PowerPoint</Application>
  <PresentationFormat>Custom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Times New Roman</vt:lpstr>
      <vt:lpstr>Extend Submission Template</vt:lpstr>
      <vt:lpstr>Impact of BT on WLAN performance</vt:lpstr>
      <vt:lpstr>Introduction</vt:lpstr>
      <vt:lpstr>Packet timing</vt:lpstr>
      <vt:lpstr>PHY layer testing results</vt:lpstr>
      <vt:lpstr>Conclusions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EIFS-after-Ack Issue</dc:title>
  <dc:subject/>
  <dc:creator>Menzo Wentink</dc:creator>
  <cp:keywords/>
  <dc:description/>
  <cp:lastModifiedBy>Menzo Wentink</cp:lastModifiedBy>
  <cp:revision>5126</cp:revision>
  <dcterms:created xsi:type="dcterms:W3CDTF">2008-10-07T17:07:33Z</dcterms:created>
  <dcterms:modified xsi:type="dcterms:W3CDTF">2023-03-14T18:29:12Z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