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5"/>
  </p:sldMasterIdLst>
  <p:notesMasterIdLst>
    <p:notesMasterId r:id="rId31"/>
  </p:notesMasterIdLst>
  <p:handoutMasterIdLst>
    <p:handoutMasterId r:id="rId32"/>
  </p:handoutMasterIdLst>
  <p:sldIdLst>
    <p:sldId id="534" r:id="rId6"/>
    <p:sldId id="1775" r:id="rId7"/>
    <p:sldId id="1191" r:id="rId8"/>
    <p:sldId id="1192" r:id="rId9"/>
    <p:sldId id="1194" r:id="rId10"/>
    <p:sldId id="695" r:id="rId11"/>
    <p:sldId id="696" r:id="rId12"/>
    <p:sldId id="1774" r:id="rId13"/>
    <p:sldId id="1247" r:id="rId14"/>
    <p:sldId id="1703" r:id="rId15"/>
    <p:sldId id="1644" r:id="rId16"/>
    <p:sldId id="1643" r:id="rId17"/>
    <p:sldId id="1536" r:id="rId18"/>
    <p:sldId id="1593" r:id="rId19"/>
    <p:sldId id="1608" r:id="rId20"/>
    <p:sldId id="1612" r:id="rId21"/>
    <p:sldId id="1773" r:id="rId22"/>
    <p:sldId id="1614" r:id="rId23"/>
    <p:sldId id="1772" r:id="rId24"/>
    <p:sldId id="1615" r:id="rId25"/>
    <p:sldId id="1636" r:id="rId26"/>
    <p:sldId id="1638" r:id="rId27"/>
    <p:sldId id="1669" r:id="rId28"/>
    <p:sldId id="1203" r:id="rId29"/>
    <p:sldId id="1204" r:id="rId30"/>
  </p:sldIdLst>
  <p:sldSz cx="9144000" cy="7434263"/>
  <p:notesSz cx="9321800" cy="6946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1pPr>
    <a:lvl2pPr marL="139171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2pPr>
    <a:lvl3pPr marL="278341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3pPr>
    <a:lvl4pPr marL="417513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4pPr>
    <a:lvl5pPr marL="556683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5pPr>
    <a:lvl6pPr marL="695854" algn="l" defTabSz="278341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+mn-cs"/>
      </a:defRPr>
    </a:lvl6pPr>
    <a:lvl7pPr marL="835024" algn="l" defTabSz="278341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+mn-cs"/>
      </a:defRPr>
    </a:lvl7pPr>
    <a:lvl8pPr marL="974196" algn="l" defTabSz="278341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+mn-cs"/>
      </a:defRPr>
    </a:lvl8pPr>
    <a:lvl9pPr marL="1113366" algn="l" defTabSz="278341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6" userDrawn="1">
          <p15:clr>
            <a:srgbClr val="A4A3A4"/>
          </p15:clr>
        </p15:guide>
        <p15:guide id="2" pos="43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8">
          <p15:clr>
            <a:srgbClr val="A4A3A4"/>
          </p15:clr>
        </p15:guide>
        <p15:guide id="2" pos="29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8000"/>
    <a:srgbClr val="FFFF66"/>
    <a:srgbClr val="FFC047"/>
    <a:srgbClr val="FEA955"/>
    <a:srgbClr val="FEA853"/>
    <a:srgbClr val="CA8643"/>
    <a:srgbClr val="F5A351"/>
    <a:srgbClr val="0000FF"/>
    <a:srgbClr val="007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56" autoAdjust="0"/>
    <p:restoredTop sz="91159" autoAdjust="0"/>
  </p:normalViewPr>
  <p:slideViewPr>
    <p:cSldViewPr>
      <p:cViewPr varScale="1">
        <p:scale>
          <a:sx n="110" d="100"/>
          <a:sy n="110" d="100"/>
        </p:scale>
        <p:origin x="1428" y="108"/>
      </p:cViewPr>
      <p:guideLst>
        <p:guide orient="horz" pos="916"/>
        <p:guide pos="430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1050" y="-96"/>
      </p:cViewPr>
      <p:guideLst>
        <p:guide orient="horz" pos="2188"/>
        <p:guide pos="29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R&amp;D_innerPage_3medRes"/>
          <p:cNvPicPr>
            <a:picLocks noChangeAspect="1" noChangeArrowheads="1"/>
          </p:cNvPicPr>
          <p:nvPr/>
        </p:nvPicPr>
        <p:blipFill>
          <a:blip r:embed="rId2" cstate="print"/>
          <a:srcRect l="1181" t="1714" r="1181" b="80571"/>
          <a:stretch>
            <a:fillRect/>
          </a:stretch>
        </p:blipFill>
        <p:spPr bwMode="auto">
          <a:xfrm>
            <a:off x="0" y="-1913"/>
            <a:ext cx="9321800" cy="71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1169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39446" cy="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80197" y="0"/>
            <a:ext cx="4039446" cy="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59113" y="520700"/>
            <a:ext cx="3203575" cy="2605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180" y="3299778"/>
            <a:ext cx="7457440" cy="312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98349"/>
            <a:ext cx="4039446" cy="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80197" y="6598349"/>
            <a:ext cx="4039446" cy="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89DAB31-59AD-4F23-91ED-D5C760CE79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154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1pPr>
    <a:lvl2pPr marL="139171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2pPr>
    <a:lvl3pPr marL="278341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3pPr>
    <a:lvl4pPr marL="417513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4pPr>
    <a:lvl5pPr marL="556683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5pPr>
    <a:lvl6pPr marL="695854" algn="l" defTabSz="27834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6pPr>
    <a:lvl7pPr marL="835024" algn="l" defTabSz="27834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7pPr>
    <a:lvl8pPr marL="974196" algn="l" defTabSz="27834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8pPr>
    <a:lvl9pPr marL="1113366" algn="l" defTabSz="27834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09442"/>
            <a:ext cx="7772400" cy="159354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12750"/>
            <a:ext cx="6400800" cy="189986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CB429028-EDBC-4B69-9F69-0DC0E1F178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7697"/>
            <a:ext cx="8305800" cy="780587"/>
          </a:xfrm>
        </p:spPr>
        <p:txBody>
          <a:bodyPr/>
          <a:lstStyle>
            <a:lvl1pPr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58284"/>
            <a:ext cx="8305800" cy="5737313"/>
          </a:xfrm>
        </p:spPr>
        <p:txBody>
          <a:bodyPr/>
          <a:lstStyle>
            <a:lvl1pPr>
              <a:defRPr sz="18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6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2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2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E132E8F0-0953-4589-931F-0CF931D74C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7697"/>
            <a:ext cx="8305800" cy="780587"/>
          </a:xfrm>
        </p:spPr>
        <p:txBody>
          <a:bodyPr/>
          <a:lstStyle>
            <a:lvl1pPr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E132E8F0-0953-4589-931F-0CF931D74C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3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DBE39F8B-9560-4412-B07B-3288B07C94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77696"/>
            <a:ext cx="8305800" cy="81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7314"/>
            <a:ext cx="8305800" cy="569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31537" y="7073655"/>
            <a:ext cx="62196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400" b="0"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  <a:fld id="{79642FA4-93AF-4596-8846-F9DC874D2F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381000" y="460012"/>
            <a:ext cx="830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395536" y="7021248"/>
            <a:ext cx="830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kern="1200" dirty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5796138" y="7091757"/>
            <a:ext cx="287142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>
                <a:solidFill>
                  <a:schemeClr val="tx1"/>
                </a:solidFill>
                <a:latin typeface="Times New Roman"/>
                <a:cs typeface="Times New Roman"/>
              </a:rPr>
              <a:t>Menzo Wentink, Qualcomm</a:t>
            </a:r>
            <a:endParaRPr lang="en-US" sz="1400" b="0" kern="12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3231331" y="183014"/>
            <a:ext cx="54578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4572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 err="1">
                <a:solidFill>
                  <a:schemeClr val="tx1"/>
                </a:solidFill>
                <a:latin typeface="+mn-lt"/>
              </a:rPr>
              <a:t>doc: </a:t>
            </a:r>
            <a:r>
              <a:rPr lang="en-US" sz="1800" b="1" err="1">
                <a:solidFill>
                  <a:schemeClr val="tx1"/>
                </a:solidFill>
                <a:latin typeface="+mn-lt"/>
              </a:rPr>
              <a:t>IEEE</a:t>
            </a:r>
            <a:r>
              <a:rPr lang="en-US" sz="1800" b="1">
                <a:solidFill>
                  <a:schemeClr val="tx1"/>
                </a:solidFill>
                <a:latin typeface="+mn-lt"/>
              </a:rPr>
              <a:t> 802.11-</a:t>
            </a:r>
            <a:r>
              <a:rPr lang="en-US" sz="1800" b="1">
                <a:solidFill>
                  <a:schemeClr val="tx1"/>
                </a:solidFill>
                <a:latin typeface="+mn-lt"/>
                <a:cs typeface="Calibri" pitchFamily="34" charset="0"/>
              </a:rPr>
              <a:t>23</a:t>
            </a:r>
            <a:r>
              <a:rPr lang="en-US" sz="1800" b="1">
                <a:latin typeface="+mn-lt"/>
                <a:cs typeface="Calibri" pitchFamily="34" charset="0"/>
              </a:rPr>
              <a:t>/453r0</a:t>
            </a: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Calibri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359532" y="149710"/>
            <a:ext cx="19082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39688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latin typeface="+mj-lt"/>
                <a:cs typeface="Calibri" pitchFamily="34" charset="0"/>
              </a:rPr>
              <a:t>March </a:t>
            </a:r>
            <a:r>
              <a:rPr lang="en-US" sz="1800" b="1" baseline="0" dirty="0">
                <a:latin typeface="+mj-lt"/>
                <a:cs typeface="Calibri" pitchFamily="34" charset="0"/>
              </a:rPr>
              <a:t>2023</a:t>
            </a:r>
            <a:endParaRPr lang="en-US" sz="1800" b="1" kern="1200" dirty="0">
              <a:solidFill>
                <a:schemeClr val="tx1"/>
              </a:solidFill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auto">
          <a:xfrm>
            <a:off x="395539" y="7091757"/>
            <a:ext cx="21873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>
                <a:solidFill>
                  <a:schemeClr val="tx1"/>
                </a:solidFill>
                <a:latin typeface="Times New Roman"/>
                <a:cs typeface="Times New Roman"/>
              </a:rPr>
              <a:t>Submission</a:t>
            </a:r>
            <a:endParaRPr lang="en-US" sz="1400" b="0" kern="12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7" r:id="rId3"/>
    <p:sldLayoutId id="2147483706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/>
          <a:ea typeface="+mj-ea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800" b="1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75556" y="1094981"/>
            <a:ext cx="7772400" cy="14700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290848" y="7073655"/>
            <a:ext cx="503343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B429028-EDBC-4B69-9F69-0DC0E1F1788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762000" y="231297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Author:</a:t>
            </a: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849485"/>
              </p:ext>
            </p:extLst>
          </p:nvPr>
        </p:nvGraphicFramePr>
        <p:xfrm>
          <a:off x="622300" y="3031331"/>
          <a:ext cx="7658113" cy="914400"/>
        </p:xfrm>
        <a:graphic>
          <a:graphicData uri="http://schemas.openxmlformats.org/drawingml/2006/table">
            <a:tbl>
              <a:tblPr/>
              <a:tblGrid>
                <a:gridCol w="1690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7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95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Name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Affiliation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Address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Email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Menzo Wentink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Qualcomm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Utrecht,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The Netherlands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mwentink 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qti qualcomm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86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8D68C-8A21-1EAF-1576-638FE165C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eDAA with CCA sweep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86011-CC21-051A-69A4-D280C30E1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/>
              <a:t>eDAA can use an offline sweep to determine a spectrum map</a:t>
            </a:r>
          </a:p>
          <a:p>
            <a:pPr lvl="1"/>
            <a:r>
              <a:rPr lang="en-US" sz="1400"/>
              <a:t>the sweep can be in one go or in portions during the 0.5 s between CCA checks</a:t>
            </a:r>
          </a:p>
          <a:p>
            <a:pPr lvl="1"/>
            <a:r>
              <a:rPr lang="en-US" sz="1400"/>
              <a:t>every 0.5 s eDAA would analyze the spectrum map and disable 20 MHz segments where WB is detected</a:t>
            </a:r>
          </a:p>
          <a:p>
            <a:pPr lvl="2"/>
            <a:r>
              <a:rPr lang="en-US" sz="1200"/>
              <a:t>in the sims, WB is considered to be present when &gt;60% of a 20 MHz segment has a CCA busy</a:t>
            </a:r>
          </a:p>
          <a:p>
            <a:pPr lvl="1"/>
            <a:r>
              <a:rPr lang="en-US" sz="1400"/>
              <a:t>the use of a spectrum map avoids any issues between NB links, but it does not appear to be an improvement for coexistence with WB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D5FE2-8A14-E9B9-5D5B-885BCF661A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426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8D68C-8A21-1EAF-1576-638FE165C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LBT for NB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86011-CC21-051A-69A4-D280C30E1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/>
              <a:t>Listen before Talk (LBT) for NB uses a CCA before every hop</a:t>
            </a:r>
          </a:p>
          <a:p>
            <a:pPr lvl="1"/>
            <a:r>
              <a:rPr lang="en-US" sz="1400"/>
              <a:t>LBT for NB could be based on channel access for Frame Based Equipment (FBE)</a:t>
            </a:r>
          </a:p>
          <a:p>
            <a:r>
              <a:rPr lang="en-US" sz="1600"/>
              <a:t>With some extra measures, the CCA time could be relatively short</a:t>
            </a:r>
          </a:p>
          <a:p>
            <a:pPr lvl="1"/>
            <a:r>
              <a:rPr lang="en-US" sz="1400"/>
              <a:t>see next slide on LBT with CCA trigger</a:t>
            </a:r>
          </a:p>
          <a:p>
            <a:pPr lvl="1"/>
            <a:r>
              <a:rPr lang="en-US" sz="1400"/>
              <a:t>without extra measures, the CCA time should be in the order of 187 us, so that access will not happen during Wi-Fi backoffs and SIFS intervals</a:t>
            </a:r>
          </a:p>
          <a:p>
            <a:pPr lvl="2"/>
            <a:r>
              <a:rPr lang="en-US" sz="1200"/>
              <a:t>the high frequency of the NB CCAs makes it necessary that the CCA time is not too short</a:t>
            </a:r>
          </a:p>
          <a:p>
            <a:pPr lvl="2"/>
            <a:r>
              <a:rPr lang="en-US" sz="1200"/>
              <a:t>but a long CCA time is difficult to integrate into the existing NB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D5FE2-8A14-E9B9-5D5B-885BCF661A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33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8D68C-8A21-1EAF-1576-638FE165C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LBT with CCA trigger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86011-CC21-051A-69A4-D280C30E1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/>
              <a:t>CCA trigger uses a short CCA (e.g. 7 us) before every hop, but disables a 20 MHz segment when multiple consecutive CCA-busies ('triggers') occur in the segment, until several consecutive CCA-idles occur in the segment</a:t>
            </a:r>
          </a:p>
          <a:p>
            <a:pPr lvl="1"/>
            <a:r>
              <a:rPr lang="en-US" sz="1400"/>
              <a:t>the NB node keeps a tally of consecutive CCA busy events ('triggers') in each segment that it hops in:</a:t>
            </a:r>
          </a:p>
          <a:p>
            <a:pPr lvl="2"/>
            <a:r>
              <a:rPr lang="en-US" sz="1200"/>
              <a:t>+1 when the CCA before a hop inside the segment is busy</a:t>
            </a:r>
          </a:p>
          <a:p>
            <a:pPr lvl="2"/>
            <a:r>
              <a:rPr lang="en-US" sz="1200"/>
              <a:t>–1 when the CCA before a hop inside the segment is idle</a:t>
            </a:r>
          </a:p>
          <a:p>
            <a:pPr lvl="1"/>
            <a:r>
              <a:rPr lang="en-US" sz="1400"/>
              <a:t>when the number of triggers ≥ 3, the segment is blocked, otherwise it can be used (provided the CCA before hops in that segment is idle)</a:t>
            </a:r>
          </a:p>
          <a:p>
            <a:pPr lvl="1"/>
            <a:r>
              <a:rPr lang="en-US" sz="1400"/>
              <a:t>the trigger count is capped between 0 and 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D5FE2-8A14-E9B9-5D5B-885BCF661A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89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8EBD3C-DDF9-33AC-AA20-9E3670EA02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Simulations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E1156-8228-CAC4-C455-D14BAA4297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66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126F2-B119-7888-B1B7-6A896527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parameters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D2E7E-56A0-1A31-D97D-1FA5338DF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/>
              <a:t>Wi-Fi settings</a:t>
            </a:r>
          </a:p>
          <a:p>
            <a:pPr lvl="1"/>
            <a:r>
              <a:rPr lang="en-US" sz="1100"/>
              <a:t>Tx power: 23 dBm at AP (LPI), 21 dBm at STA (LPI)</a:t>
            </a:r>
          </a:p>
          <a:p>
            <a:pPr lvl="1"/>
            <a:r>
              <a:rPr lang="en-US" sz="1100"/>
              <a:t>packet size: 2 ms</a:t>
            </a:r>
          </a:p>
          <a:p>
            <a:pPr lvl="1"/>
            <a:r>
              <a:rPr lang="en-US" sz="1100"/>
              <a:t>downlink traffic, full buffer</a:t>
            </a:r>
          </a:p>
          <a:p>
            <a:pPr lvl="1"/>
            <a:r>
              <a:rPr lang="en-US" sz="1100"/>
              <a:t>channel width: 160 MHz</a:t>
            </a:r>
          </a:p>
          <a:p>
            <a:pPr lvl="1"/>
            <a:r>
              <a:rPr lang="en-US" sz="1100"/>
              <a:t>max bitrate: 2402 Mbps at HE MCS 11, 160 MHz, 2x996-tone RU, Nss = 2, 800 ns GI</a:t>
            </a:r>
          </a:p>
          <a:p>
            <a:pPr lvl="1"/>
            <a:r>
              <a:rPr lang="en-US" sz="1100"/>
              <a:t>frame exchange: RTS/CTS/A-MPDU/BA</a:t>
            </a:r>
          </a:p>
          <a:p>
            <a:pPr lvl="1"/>
            <a:r>
              <a:rPr lang="en-US" sz="1100"/>
              <a:t>start time: 5 s</a:t>
            </a:r>
          </a:p>
          <a:p>
            <a:r>
              <a:rPr lang="en-US" sz="1200"/>
              <a:t>NB settings</a:t>
            </a:r>
          </a:p>
          <a:p>
            <a:pPr lvl="1"/>
            <a:r>
              <a:rPr lang="en-US" sz="1100"/>
              <a:t>Tx power: 14 dBm (VLP)</a:t>
            </a:r>
          </a:p>
          <a:p>
            <a:pPr lvl="1"/>
            <a:r>
              <a:rPr lang="en-US" sz="1100"/>
              <a:t>dwell time: 625 us (</a:t>
            </a:r>
            <a:r>
              <a:rPr lang="en-US" sz="1050"/>
              <a:t>BT LE)</a:t>
            </a:r>
          </a:p>
          <a:p>
            <a:pPr lvl="1"/>
            <a:r>
              <a:rPr lang="en-US" sz="1100"/>
              <a:t>duty cycle 68%</a:t>
            </a:r>
          </a:p>
          <a:p>
            <a:pPr lvl="1"/>
            <a:r>
              <a:rPr lang="en-US" sz="1100"/>
              <a:t>hop width: 4 MHz (30 Mbps max PHY rate, Nss = 1)</a:t>
            </a:r>
          </a:p>
          <a:p>
            <a:pPr lvl="1"/>
            <a:r>
              <a:rPr lang="en-US" sz="1100"/>
              <a:t>hopping pattern: random, 125 hops (500 MHz total)</a:t>
            </a:r>
          </a:p>
          <a:p>
            <a:pPr lvl="1"/>
            <a:r>
              <a:rPr lang="en-US" sz="1100"/>
              <a:t>eDAA settings: 0.5 s between CCAs, evacuation in 20 MHz blocks, two options for channel restoration:</a:t>
            </a:r>
          </a:p>
          <a:p>
            <a:pPr lvl="2"/>
            <a:r>
              <a:rPr lang="en-US" sz="1050"/>
              <a:t>Option 1: after 0.5 when CCA is clear</a:t>
            </a:r>
          </a:p>
          <a:p>
            <a:pPr lvl="2"/>
            <a:r>
              <a:rPr lang="en-US" sz="1050"/>
              <a:t>Option 2: after 2.5 s without CCA (exponentially increasing)</a:t>
            </a:r>
          </a:p>
          <a:p>
            <a:pPr lvl="1"/>
            <a:r>
              <a:rPr lang="en-US" sz="1100"/>
              <a:t>eDAA CCA sweep settings: 0.5 s between spectrum scan evaluations, 100 MHz per sweep, 5 sweeps per 0.5 s, 60% occupation threshold per 20 MHz segment</a:t>
            </a:r>
          </a:p>
          <a:p>
            <a:pPr lvl="1"/>
            <a:r>
              <a:rPr lang="en-US" sz="1100"/>
              <a:t>LBT settings: 187 us CCA before each hop, FBE</a:t>
            </a:r>
          </a:p>
          <a:p>
            <a:pPr lvl="1"/>
            <a:r>
              <a:rPr lang="en-US" sz="1100"/>
              <a:t>CCA trigger settings: 7 us CCA before each hop, FBE, trigger threshold 3, 20 MHz segments</a:t>
            </a:r>
          </a:p>
          <a:p>
            <a:pPr lvl="1"/>
            <a:r>
              <a:rPr lang="en-US" sz="1100"/>
              <a:t>start time at ~0.5 s intervals starting at 0 s</a:t>
            </a:r>
          </a:p>
          <a:p>
            <a:r>
              <a:rPr lang="en-US" sz="1200"/>
              <a:t>Channel model</a:t>
            </a:r>
          </a:p>
          <a:p>
            <a:pPr lvl="1"/>
            <a:r>
              <a:rPr lang="en-US" sz="1100"/>
              <a:t>AWGN channel with a breakpoint at 5 m</a:t>
            </a:r>
          </a:p>
          <a:p>
            <a:pPr lvl="2"/>
            <a:r>
              <a:rPr lang="en-US" sz="1050"/>
              <a:t>pathloss = 40.05 + 20log10(f/2.4) + 20log10(min(d, b)) + (d &gt; b) * (35log10(d/b))</a:t>
            </a:r>
          </a:p>
          <a:p>
            <a:pPr lvl="2"/>
            <a:r>
              <a:rPr lang="en-US" sz="1050"/>
              <a:t>where f = 5.18 GHz, d = distance, b = breakpoint = 5 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AF5799-B19E-BD2E-C54B-9C6447FB43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955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CECFBD-6C51-90C1-041F-B0052F047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50131"/>
            <a:ext cx="7107936" cy="5330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6BD65E-25AA-C218-D7CF-130E769AC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Wi-Fi/NB coexistence setup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1940A5-1829-8332-0DF3-28997E77B9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EBBF4D-C7CF-0E88-F157-CE1157E8A53F}"/>
              </a:ext>
            </a:extLst>
          </p:cNvPr>
          <p:cNvCxnSpPr>
            <a:cxnSpLocks/>
          </p:cNvCxnSpPr>
          <p:nvPr/>
        </p:nvCxnSpPr>
        <p:spPr bwMode="auto">
          <a:xfrm>
            <a:off x="4690872" y="2745023"/>
            <a:ext cx="0" cy="1656184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C03B2CF-52BA-5D57-9A7B-B33313A09A1E}"/>
              </a:ext>
            </a:extLst>
          </p:cNvPr>
          <p:cNvSpPr txBox="1"/>
          <p:nvPr/>
        </p:nvSpPr>
        <p:spPr>
          <a:xfrm>
            <a:off x="4680014" y="3028989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LPI Wi-Fi link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downlink traffic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580611-C874-0A81-C27B-BA565814E42E}"/>
              </a:ext>
            </a:extLst>
          </p:cNvPr>
          <p:cNvSpPr txBox="1"/>
          <p:nvPr/>
        </p:nvSpPr>
        <p:spPr>
          <a:xfrm>
            <a:off x="4535998" y="2384985"/>
            <a:ext cx="3481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AC276E-8C4B-0F3B-FC6E-CE6D61B6C57B}"/>
              </a:ext>
            </a:extLst>
          </p:cNvPr>
          <p:cNvSpPr txBox="1"/>
          <p:nvPr/>
        </p:nvSpPr>
        <p:spPr>
          <a:xfrm>
            <a:off x="4463988" y="4515028"/>
            <a:ext cx="426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STA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5B07C4-DD8D-5B80-1BE3-0CA333A90E1F}"/>
              </a:ext>
            </a:extLst>
          </p:cNvPr>
          <p:cNvSpPr txBox="1"/>
          <p:nvPr/>
        </p:nvSpPr>
        <p:spPr>
          <a:xfrm>
            <a:off x="3510747" y="4082980"/>
            <a:ext cx="917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VLP NB links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D81D5C-4D53-F1F9-7C51-BDBBF5DF9A7A}"/>
              </a:ext>
            </a:extLst>
          </p:cNvPr>
          <p:cNvSpPr txBox="1"/>
          <p:nvPr/>
        </p:nvSpPr>
        <p:spPr>
          <a:xfrm>
            <a:off x="4968046" y="4082980"/>
            <a:ext cx="917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VLP NB links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F32992A-5DEC-E62E-ECCD-AA03B5AE6B27}"/>
              </a:ext>
            </a:extLst>
          </p:cNvPr>
          <p:cNvCxnSpPr>
            <a:cxnSpLocks/>
          </p:cNvCxnSpPr>
          <p:nvPr/>
        </p:nvCxnSpPr>
        <p:spPr bwMode="auto">
          <a:xfrm>
            <a:off x="3611880" y="4453128"/>
            <a:ext cx="0" cy="7315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BDFE64-0546-3D1F-8ABD-D60257A98B6E}"/>
              </a:ext>
            </a:extLst>
          </p:cNvPr>
          <p:cNvCxnSpPr>
            <a:cxnSpLocks/>
          </p:cNvCxnSpPr>
          <p:nvPr/>
        </p:nvCxnSpPr>
        <p:spPr bwMode="auto">
          <a:xfrm>
            <a:off x="3959932" y="4453128"/>
            <a:ext cx="0" cy="7315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33B63A-ECE9-BA0A-7701-7913DA8B0A6C}"/>
              </a:ext>
            </a:extLst>
          </p:cNvPr>
          <p:cNvCxnSpPr>
            <a:cxnSpLocks/>
          </p:cNvCxnSpPr>
          <p:nvPr/>
        </p:nvCxnSpPr>
        <p:spPr bwMode="auto">
          <a:xfrm>
            <a:off x="4334256" y="4453128"/>
            <a:ext cx="0" cy="7315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E4290C-B58E-99DA-6BF9-0FC81E2A0366}"/>
              </a:ext>
            </a:extLst>
          </p:cNvPr>
          <p:cNvCxnSpPr>
            <a:cxnSpLocks/>
          </p:cNvCxnSpPr>
          <p:nvPr/>
        </p:nvCxnSpPr>
        <p:spPr bwMode="auto">
          <a:xfrm>
            <a:off x="5056632" y="4453128"/>
            <a:ext cx="0" cy="7315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2F1505-B856-8022-1E2F-B50A9438CADB}"/>
              </a:ext>
            </a:extLst>
          </p:cNvPr>
          <p:cNvCxnSpPr>
            <a:cxnSpLocks/>
          </p:cNvCxnSpPr>
          <p:nvPr/>
        </p:nvCxnSpPr>
        <p:spPr bwMode="auto">
          <a:xfrm>
            <a:off x="5422392" y="4453128"/>
            <a:ext cx="0" cy="7315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3ACDCC-C1D3-80C2-1182-FE55D8E10EAC}"/>
              </a:ext>
            </a:extLst>
          </p:cNvPr>
          <p:cNvCxnSpPr>
            <a:cxnSpLocks/>
          </p:cNvCxnSpPr>
          <p:nvPr/>
        </p:nvCxnSpPr>
        <p:spPr bwMode="auto">
          <a:xfrm>
            <a:off x="5779008" y="4453128"/>
            <a:ext cx="0" cy="7315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818168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8C8E70-36E7-34D8-317E-FA34D8FC4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50131"/>
            <a:ext cx="7112000" cy="533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BCC18-209B-6649-A665-6B408896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Wi-Fi/NB (no NB)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8E4747-58C7-D4A4-7775-B9828B67A3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A31FC-9A05-1C33-A0AD-9E50357A5BF0}"/>
              </a:ext>
            </a:extLst>
          </p:cNvPr>
          <p:cNvSpPr txBox="1"/>
          <p:nvPr/>
        </p:nvSpPr>
        <p:spPr>
          <a:xfrm>
            <a:off x="7707692" y="6669461"/>
            <a:ext cx="6126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nb_r412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23B188-78EA-9902-BAE5-B0F713C38F95}"/>
              </a:ext>
            </a:extLst>
          </p:cNvPr>
          <p:cNvSpPr txBox="1"/>
          <p:nvPr/>
        </p:nvSpPr>
        <p:spPr>
          <a:xfrm>
            <a:off x="2483768" y="5256011"/>
            <a:ext cx="139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this plot is not defined for this experiment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90D2394-A58A-868E-ED3F-CA4785C0708F}"/>
              </a:ext>
            </a:extLst>
          </p:cNvPr>
          <p:cNvCxnSpPr>
            <a:cxnSpLocks/>
          </p:cNvCxnSpPr>
          <p:nvPr/>
        </p:nvCxnSpPr>
        <p:spPr bwMode="auto">
          <a:xfrm flipH="1">
            <a:off x="2231740" y="3357091"/>
            <a:ext cx="216024" cy="28803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sm" len="sm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E92B1D4-08BC-A716-F315-B87A6FE4AB2B}"/>
              </a:ext>
            </a:extLst>
          </p:cNvPr>
          <p:cNvSpPr txBox="1"/>
          <p:nvPr/>
        </p:nvSpPr>
        <p:spPr>
          <a:xfrm>
            <a:off x="1187624" y="3594311"/>
            <a:ext cx="11161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Wi-Fi starts at 5 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C39009-1A39-50FE-7D40-8EF0FF9236E8}"/>
              </a:ext>
            </a:extLst>
          </p:cNvPr>
          <p:cNvCxnSpPr>
            <a:cxnSpLocks/>
          </p:cNvCxnSpPr>
          <p:nvPr/>
        </p:nvCxnSpPr>
        <p:spPr bwMode="auto">
          <a:xfrm>
            <a:off x="2951820" y="1952935"/>
            <a:ext cx="396044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814857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BE0C76F0-D873-3E2A-1F83-A4924E1A2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50131"/>
            <a:ext cx="7112000" cy="533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BCC18-209B-6649-A665-6B408896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Wi-Fi/NB (eDAA option 1)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8E4747-58C7-D4A4-7775-B9828B67A3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A31FC-9A05-1C33-A0AD-9E50357A5BF0}"/>
              </a:ext>
            </a:extLst>
          </p:cNvPr>
          <p:cNvSpPr txBox="1"/>
          <p:nvPr/>
        </p:nvSpPr>
        <p:spPr>
          <a:xfrm>
            <a:off x="7707692" y="6669461"/>
            <a:ext cx="6126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nb_r412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70870A-F858-D139-4D36-6EC18E00C04B}"/>
              </a:ext>
            </a:extLst>
          </p:cNvPr>
          <p:cNvSpPr txBox="1"/>
          <p:nvPr/>
        </p:nvSpPr>
        <p:spPr>
          <a:xfrm>
            <a:off x="5868144" y="4643943"/>
            <a:ext cx="117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latency at both Wi-Fi and NB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23B188-78EA-9902-BAE5-B0F713C38F95}"/>
              </a:ext>
            </a:extLst>
          </p:cNvPr>
          <p:cNvSpPr txBox="1"/>
          <p:nvPr/>
        </p:nvSpPr>
        <p:spPr>
          <a:xfrm>
            <a:off x="2676860" y="5256011"/>
            <a:ext cx="139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eDAA hop evacuation is uneven and unstable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8448E2E-740F-674D-0325-33D4EAF78E4F}"/>
              </a:ext>
            </a:extLst>
          </p:cNvPr>
          <p:cNvCxnSpPr>
            <a:cxnSpLocks/>
          </p:cNvCxnSpPr>
          <p:nvPr/>
        </p:nvCxnSpPr>
        <p:spPr bwMode="auto">
          <a:xfrm flipH="1">
            <a:off x="1871700" y="5934571"/>
            <a:ext cx="216024" cy="28803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sm" len="sm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BCAD2D0-AD61-678E-8989-99AE5BADD1B7}"/>
              </a:ext>
            </a:extLst>
          </p:cNvPr>
          <p:cNvSpPr txBox="1"/>
          <p:nvPr/>
        </p:nvSpPr>
        <p:spPr>
          <a:xfrm>
            <a:off x="412428" y="6156111"/>
            <a:ext cx="1531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NB starts at 0.5 s intervals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90D2394-A58A-868E-ED3F-CA4785C0708F}"/>
              </a:ext>
            </a:extLst>
          </p:cNvPr>
          <p:cNvCxnSpPr>
            <a:cxnSpLocks/>
          </p:cNvCxnSpPr>
          <p:nvPr/>
        </p:nvCxnSpPr>
        <p:spPr bwMode="auto">
          <a:xfrm flipH="1">
            <a:off x="2231740" y="3357091"/>
            <a:ext cx="216024" cy="28803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sm" len="sm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E92B1D4-08BC-A716-F315-B87A6FE4AB2B}"/>
              </a:ext>
            </a:extLst>
          </p:cNvPr>
          <p:cNvSpPr txBox="1"/>
          <p:nvPr/>
        </p:nvSpPr>
        <p:spPr>
          <a:xfrm>
            <a:off x="1187624" y="3594311"/>
            <a:ext cx="11161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Wi-Fi starts at 5 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CD3E6E-7A72-E8BF-975C-99E360066B22}"/>
              </a:ext>
            </a:extLst>
          </p:cNvPr>
          <p:cNvCxnSpPr>
            <a:cxnSpLocks/>
          </p:cNvCxnSpPr>
          <p:nvPr/>
        </p:nvCxnSpPr>
        <p:spPr bwMode="auto">
          <a:xfrm>
            <a:off x="2532888" y="1852327"/>
            <a:ext cx="0" cy="1422886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F641E27-EC29-E7F3-1FBF-DF419AEF5CF4}"/>
              </a:ext>
            </a:extLst>
          </p:cNvPr>
          <p:cNvSpPr txBox="1"/>
          <p:nvPr/>
        </p:nvSpPr>
        <p:spPr>
          <a:xfrm>
            <a:off x="2663788" y="2483703"/>
            <a:ext cx="116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Degraded throughput at Wi-Fi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8B3155-2F57-5353-0ECF-B14FB65197A8}"/>
              </a:ext>
            </a:extLst>
          </p:cNvPr>
          <p:cNvSpPr txBox="1"/>
          <p:nvPr/>
        </p:nvSpPr>
        <p:spPr>
          <a:xfrm>
            <a:off x="2087724" y="1484883"/>
            <a:ext cx="1008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1 s initial ramp-up time at Wi-Fi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46C3EC-0DE9-9196-072A-10F81CFBACFF}"/>
              </a:ext>
            </a:extLst>
          </p:cNvPr>
          <p:cNvCxnSpPr>
            <a:cxnSpLocks/>
          </p:cNvCxnSpPr>
          <p:nvPr/>
        </p:nvCxnSpPr>
        <p:spPr bwMode="auto">
          <a:xfrm flipH="1">
            <a:off x="2674672" y="1916931"/>
            <a:ext cx="118872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A01C9E-D3CD-2644-83DB-B8F31C75CC91}"/>
              </a:ext>
            </a:extLst>
          </p:cNvPr>
          <p:cNvCxnSpPr>
            <a:cxnSpLocks/>
          </p:cNvCxnSpPr>
          <p:nvPr/>
        </p:nvCxnSpPr>
        <p:spPr bwMode="auto">
          <a:xfrm>
            <a:off x="2663788" y="1847090"/>
            <a:ext cx="0" cy="249863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566A2D-6472-9D1D-4FE2-15123D4E0263}"/>
              </a:ext>
            </a:extLst>
          </p:cNvPr>
          <p:cNvCxnSpPr>
            <a:cxnSpLocks/>
          </p:cNvCxnSpPr>
          <p:nvPr/>
        </p:nvCxnSpPr>
        <p:spPr bwMode="auto">
          <a:xfrm flipH="1">
            <a:off x="2411760" y="1916931"/>
            <a:ext cx="118872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 w="sm" len="sm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A1EB61-1525-E4CA-6D80-C81D1835B26A}"/>
              </a:ext>
            </a:extLst>
          </p:cNvPr>
          <p:cNvCxnSpPr>
            <a:cxnSpLocks/>
          </p:cNvCxnSpPr>
          <p:nvPr/>
        </p:nvCxnSpPr>
        <p:spPr bwMode="auto">
          <a:xfrm>
            <a:off x="2951820" y="1952935"/>
            <a:ext cx="396044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A60B63-05F7-B0EC-CFD0-C644B8D9AB6E}"/>
              </a:ext>
            </a:extLst>
          </p:cNvPr>
          <p:cNvCxnSpPr>
            <a:cxnSpLocks/>
          </p:cNvCxnSpPr>
          <p:nvPr/>
        </p:nvCxnSpPr>
        <p:spPr bwMode="auto">
          <a:xfrm>
            <a:off x="3131840" y="1952935"/>
            <a:ext cx="0" cy="46805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7D9214D-0151-36DF-EDB8-5DF19D1CEF74}"/>
              </a:ext>
            </a:extLst>
          </p:cNvPr>
          <p:cNvCxnSpPr>
            <a:cxnSpLocks/>
          </p:cNvCxnSpPr>
          <p:nvPr/>
        </p:nvCxnSpPr>
        <p:spPr bwMode="auto">
          <a:xfrm flipH="1">
            <a:off x="7452320" y="1916931"/>
            <a:ext cx="118872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388444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BCC18-209B-6649-A665-6B408896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Wi-Fi/NB (eDAA option 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8E4747-58C7-D4A4-7775-B9828B67A3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5E94BD-97B7-5163-62F4-6435751D9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50131"/>
            <a:ext cx="7112000" cy="533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DA31FC-9A05-1C33-A0AD-9E50357A5BF0}"/>
              </a:ext>
            </a:extLst>
          </p:cNvPr>
          <p:cNvSpPr txBox="1"/>
          <p:nvPr/>
        </p:nvSpPr>
        <p:spPr>
          <a:xfrm>
            <a:off x="7675632" y="6669461"/>
            <a:ext cx="676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nb_r294b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458348-E595-00B1-4D0C-E379C4EE48E0}"/>
              </a:ext>
            </a:extLst>
          </p:cNvPr>
          <p:cNvSpPr txBox="1"/>
          <p:nvPr/>
        </p:nvSpPr>
        <p:spPr>
          <a:xfrm>
            <a:off x="3023828" y="1621495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1 s gaps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768CB4-576A-8EA6-6E97-466D471A84F2}"/>
              </a:ext>
            </a:extLst>
          </p:cNvPr>
          <p:cNvSpPr txBox="1"/>
          <p:nvPr/>
        </p:nvSpPr>
        <p:spPr>
          <a:xfrm>
            <a:off x="7524328" y="1520887"/>
            <a:ext cx="1512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An oscillation occurs because the NB nodes see the Wi-Fi signal at roughly the same time, and therefore the hops also return at roughly the same time, 2.5 s later.</a:t>
            </a:r>
          </a:p>
          <a:p>
            <a:pPr algn="ctr"/>
            <a:endParaRPr lang="en-US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The oscillation slowly fades within a few minutes, but Wi-Fi throughput remains degraded.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91C178-82F7-521B-3CDF-3C06D2BB7D26}"/>
              </a:ext>
            </a:extLst>
          </p:cNvPr>
          <p:cNvSpPr txBox="1"/>
          <p:nvPr/>
        </p:nvSpPr>
        <p:spPr>
          <a:xfrm>
            <a:off x="2951820" y="269972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2.5 s gap repetitition time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70870A-F858-D139-4D36-6EC18E00C04B}"/>
              </a:ext>
            </a:extLst>
          </p:cNvPr>
          <p:cNvSpPr txBox="1"/>
          <p:nvPr/>
        </p:nvSpPr>
        <p:spPr>
          <a:xfrm>
            <a:off x="5881216" y="4509219"/>
            <a:ext cx="117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latency at both Wi-Fi and NB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23B188-78EA-9902-BAE5-B0F713C38F95}"/>
              </a:ext>
            </a:extLst>
          </p:cNvPr>
          <p:cNvSpPr txBox="1"/>
          <p:nvPr/>
        </p:nvSpPr>
        <p:spPr>
          <a:xfrm>
            <a:off x="2676860" y="5373315"/>
            <a:ext cx="139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eDAA hop evacuation is uneven and unstable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8448E2E-740F-674D-0325-33D4EAF78E4F}"/>
              </a:ext>
            </a:extLst>
          </p:cNvPr>
          <p:cNvCxnSpPr>
            <a:cxnSpLocks/>
          </p:cNvCxnSpPr>
          <p:nvPr/>
        </p:nvCxnSpPr>
        <p:spPr bwMode="auto">
          <a:xfrm flipH="1">
            <a:off x="1871700" y="5934571"/>
            <a:ext cx="216024" cy="28803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sm" len="sm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BCAD2D0-AD61-678E-8989-99AE5BADD1B7}"/>
              </a:ext>
            </a:extLst>
          </p:cNvPr>
          <p:cNvSpPr txBox="1"/>
          <p:nvPr/>
        </p:nvSpPr>
        <p:spPr>
          <a:xfrm>
            <a:off x="412428" y="6156111"/>
            <a:ext cx="1531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NB starts at 0.5 s intervals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90D2394-A58A-868E-ED3F-CA4785C0708F}"/>
              </a:ext>
            </a:extLst>
          </p:cNvPr>
          <p:cNvCxnSpPr>
            <a:cxnSpLocks/>
          </p:cNvCxnSpPr>
          <p:nvPr/>
        </p:nvCxnSpPr>
        <p:spPr bwMode="auto">
          <a:xfrm flipH="1">
            <a:off x="2231740" y="3357091"/>
            <a:ext cx="216024" cy="28803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sm" len="sm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E92B1D4-08BC-A716-F315-B87A6FE4AB2B}"/>
              </a:ext>
            </a:extLst>
          </p:cNvPr>
          <p:cNvSpPr txBox="1"/>
          <p:nvPr/>
        </p:nvSpPr>
        <p:spPr>
          <a:xfrm>
            <a:off x="1187624" y="3594311"/>
            <a:ext cx="11161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Wi-Fi starts at 5 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733962-AE5B-5DD5-AC78-BDEEF0CA044C}"/>
              </a:ext>
            </a:extLst>
          </p:cNvPr>
          <p:cNvCxnSpPr>
            <a:cxnSpLocks/>
          </p:cNvCxnSpPr>
          <p:nvPr/>
        </p:nvCxnSpPr>
        <p:spPr bwMode="auto">
          <a:xfrm flipH="1">
            <a:off x="3355848" y="1892808"/>
            <a:ext cx="146304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168874-ECF9-0995-3F4F-AF24AF1F484B}"/>
              </a:ext>
            </a:extLst>
          </p:cNvPr>
          <p:cNvCxnSpPr>
            <a:cxnSpLocks/>
          </p:cNvCxnSpPr>
          <p:nvPr/>
        </p:nvCxnSpPr>
        <p:spPr bwMode="auto">
          <a:xfrm flipH="1">
            <a:off x="3419856" y="2670048"/>
            <a:ext cx="283464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CD3E6E-7A72-E8BF-975C-99E360066B22}"/>
              </a:ext>
            </a:extLst>
          </p:cNvPr>
          <p:cNvCxnSpPr>
            <a:cxnSpLocks/>
          </p:cNvCxnSpPr>
          <p:nvPr/>
        </p:nvCxnSpPr>
        <p:spPr bwMode="auto">
          <a:xfrm>
            <a:off x="2532888" y="1852327"/>
            <a:ext cx="0" cy="1422886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BAFB52-8CFD-AB5F-9806-8DB450CD2731}"/>
              </a:ext>
            </a:extLst>
          </p:cNvPr>
          <p:cNvCxnSpPr>
            <a:cxnSpLocks/>
          </p:cNvCxnSpPr>
          <p:nvPr/>
        </p:nvCxnSpPr>
        <p:spPr bwMode="auto">
          <a:xfrm flipH="1">
            <a:off x="2674672" y="1916931"/>
            <a:ext cx="118872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1A6661-2F87-F0B8-D7F8-1EF5E3D1763B}"/>
              </a:ext>
            </a:extLst>
          </p:cNvPr>
          <p:cNvCxnSpPr>
            <a:cxnSpLocks/>
          </p:cNvCxnSpPr>
          <p:nvPr/>
        </p:nvCxnSpPr>
        <p:spPr bwMode="auto">
          <a:xfrm>
            <a:off x="2663788" y="1847090"/>
            <a:ext cx="0" cy="17785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9C9ED0-4174-501C-D9AF-2AF1FEFC829D}"/>
              </a:ext>
            </a:extLst>
          </p:cNvPr>
          <p:cNvCxnSpPr>
            <a:cxnSpLocks/>
          </p:cNvCxnSpPr>
          <p:nvPr/>
        </p:nvCxnSpPr>
        <p:spPr bwMode="auto">
          <a:xfrm flipH="1">
            <a:off x="2411760" y="1916931"/>
            <a:ext cx="118872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 w="sm" len="sm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9E78A9A-4F4B-C4D1-34C2-1DA877B66BDC}"/>
              </a:ext>
            </a:extLst>
          </p:cNvPr>
          <p:cNvSpPr txBox="1"/>
          <p:nvPr/>
        </p:nvSpPr>
        <p:spPr>
          <a:xfrm>
            <a:off x="2087728" y="1484883"/>
            <a:ext cx="1008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1 s initial ramp-up time at Wi-Fi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3B4347A-F9B2-D3C5-1277-2BCB7CA525D9}"/>
              </a:ext>
            </a:extLst>
          </p:cNvPr>
          <p:cNvCxnSpPr>
            <a:cxnSpLocks/>
          </p:cNvCxnSpPr>
          <p:nvPr/>
        </p:nvCxnSpPr>
        <p:spPr bwMode="auto">
          <a:xfrm flipH="1">
            <a:off x="7452320" y="1916931"/>
            <a:ext cx="118872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68981E-C05F-984F-2903-6E2EC1E9A4B3}"/>
              </a:ext>
            </a:extLst>
          </p:cNvPr>
          <p:cNvCxnSpPr>
            <a:cxnSpLocks/>
          </p:cNvCxnSpPr>
          <p:nvPr/>
        </p:nvCxnSpPr>
        <p:spPr bwMode="auto">
          <a:xfrm>
            <a:off x="2951820" y="1952935"/>
            <a:ext cx="396044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490346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A0F9BB-CE11-670A-A732-19D8DA9A8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50131"/>
            <a:ext cx="7112000" cy="533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BCC18-209B-6649-A665-6B408896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Wi-Fi/NB (eDAA option 1, CCA sweep)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8E4747-58C7-D4A4-7775-B9828B67A3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A31FC-9A05-1C33-A0AD-9E50357A5BF0}"/>
              </a:ext>
            </a:extLst>
          </p:cNvPr>
          <p:cNvSpPr txBox="1"/>
          <p:nvPr/>
        </p:nvSpPr>
        <p:spPr>
          <a:xfrm>
            <a:off x="7707692" y="6669461"/>
            <a:ext cx="6126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nb_r752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70870A-F858-D139-4D36-6EC18E00C04B}"/>
              </a:ext>
            </a:extLst>
          </p:cNvPr>
          <p:cNvSpPr txBox="1"/>
          <p:nvPr/>
        </p:nvSpPr>
        <p:spPr>
          <a:xfrm>
            <a:off x="5868144" y="4643943"/>
            <a:ext cx="117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latency at both Wi-Fi and NB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23B188-78EA-9902-BAE5-B0F713C38F95}"/>
              </a:ext>
            </a:extLst>
          </p:cNvPr>
          <p:cNvSpPr txBox="1"/>
          <p:nvPr/>
        </p:nvSpPr>
        <p:spPr>
          <a:xfrm>
            <a:off x="2676860" y="5256011"/>
            <a:ext cx="139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eDAA hop evacuation is uneven and unstable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8448E2E-740F-674D-0325-33D4EAF78E4F}"/>
              </a:ext>
            </a:extLst>
          </p:cNvPr>
          <p:cNvCxnSpPr>
            <a:cxnSpLocks/>
          </p:cNvCxnSpPr>
          <p:nvPr/>
        </p:nvCxnSpPr>
        <p:spPr bwMode="auto">
          <a:xfrm flipH="1">
            <a:off x="1871700" y="5934571"/>
            <a:ext cx="216024" cy="28803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sm" len="sm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BCAD2D0-AD61-678E-8989-99AE5BADD1B7}"/>
              </a:ext>
            </a:extLst>
          </p:cNvPr>
          <p:cNvSpPr txBox="1"/>
          <p:nvPr/>
        </p:nvSpPr>
        <p:spPr>
          <a:xfrm>
            <a:off x="412428" y="6156111"/>
            <a:ext cx="1531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NB starts at 0.5 s intervals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90D2394-A58A-868E-ED3F-CA4785C0708F}"/>
              </a:ext>
            </a:extLst>
          </p:cNvPr>
          <p:cNvCxnSpPr>
            <a:cxnSpLocks/>
          </p:cNvCxnSpPr>
          <p:nvPr/>
        </p:nvCxnSpPr>
        <p:spPr bwMode="auto">
          <a:xfrm flipH="1">
            <a:off x="2231740" y="3357091"/>
            <a:ext cx="216024" cy="28803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sm" len="sm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E92B1D4-08BC-A716-F315-B87A6FE4AB2B}"/>
              </a:ext>
            </a:extLst>
          </p:cNvPr>
          <p:cNvSpPr txBox="1"/>
          <p:nvPr/>
        </p:nvSpPr>
        <p:spPr>
          <a:xfrm>
            <a:off x="1187624" y="3594311"/>
            <a:ext cx="11161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Wi-Fi starts at 5 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CD3E6E-7A72-E8BF-975C-99E360066B22}"/>
              </a:ext>
            </a:extLst>
          </p:cNvPr>
          <p:cNvCxnSpPr>
            <a:cxnSpLocks/>
          </p:cNvCxnSpPr>
          <p:nvPr/>
        </p:nvCxnSpPr>
        <p:spPr bwMode="auto">
          <a:xfrm>
            <a:off x="2532888" y="1852327"/>
            <a:ext cx="0" cy="1422886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F641E27-EC29-E7F3-1FBF-DF419AEF5CF4}"/>
              </a:ext>
            </a:extLst>
          </p:cNvPr>
          <p:cNvSpPr txBox="1"/>
          <p:nvPr/>
        </p:nvSpPr>
        <p:spPr>
          <a:xfrm>
            <a:off x="2627785" y="2946239"/>
            <a:ext cx="16201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Degraded throughput at Wi-Fi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8B3155-2F57-5353-0ECF-B14FB65197A8}"/>
              </a:ext>
            </a:extLst>
          </p:cNvPr>
          <p:cNvSpPr txBox="1"/>
          <p:nvPr/>
        </p:nvSpPr>
        <p:spPr>
          <a:xfrm>
            <a:off x="2087724" y="1484883"/>
            <a:ext cx="1008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long ramp-up time at Wi-Fi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566A2D-6472-9D1D-4FE2-15123D4E0263}"/>
              </a:ext>
            </a:extLst>
          </p:cNvPr>
          <p:cNvCxnSpPr>
            <a:cxnSpLocks/>
          </p:cNvCxnSpPr>
          <p:nvPr/>
        </p:nvCxnSpPr>
        <p:spPr bwMode="auto">
          <a:xfrm flipH="1">
            <a:off x="2411760" y="1916931"/>
            <a:ext cx="118872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 w="sm" len="sm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A1EB61-1525-E4CA-6D80-C81D1835B26A}"/>
              </a:ext>
            </a:extLst>
          </p:cNvPr>
          <p:cNvCxnSpPr>
            <a:cxnSpLocks/>
          </p:cNvCxnSpPr>
          <p:nvPr/>
        </p:nvCxnSpPr>
        <p:spPr bwMode="auto">
          <a:xfrm>
            <a:off x="2951820" y="1952935"/>
            <a:ext cx="396044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A60B63-05F7-B0EC-CFD0-C644B8D9AB6E}"/>
              </a:ext>
            </a:extLst>
          </p:cNvPr>
          <p:cNvCxnSpPr>
            <a:cxnSpLocks/>
          </p:cNvCxnSpPr>
          <p:nvPr/>
        </p:nvCxnSpPr>
        <p:spPr bwMode="auto">
          <a:xfrm>
            <a:off x="3095836" y="1952935"/>
            <a:ext cx="0" cy="72008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7D9214D-0151-36DF-EDB8-5DF19D1CEF74}"/>
              </a:ext>
            </a:extLst>
          </p:cNvPr>
          <p:cNvCxnSpPr>
            <a:cxnSpLocks/>
          </p:cNvCxnSpPr>
          <p:nvPr/>
        </p:nvCxnSpPr>
        <p:spPr bwMode="auto">
          <a:xfrm flipH="1">
            <a:off x="7452320" y="1916931"/>
            <a:ext cx="118872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34784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D28C6F-9935-6197-5C51-ACDCEFF87D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6A8F8-AB48-2FEC-9D50-42FBB1D00C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134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553FC9-3C39-EC70-DE3E-7C2B73EE8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50131"/>
            <a:ext cx="7112000" cy="533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BCC18-209B-6649-A665-6B408896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Wi-Fi/NB (LBT 187 us CCA)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8E4747-58C7-D4A4-7775-B9828B67A3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8B2FC7-43BB-3EA6-BAFC-32B05E05F95D}"/>
              </a:ext>
            </a:extLst>
          </p:cNvPr>
          <p:cNvSpPr txBox="1"/>
          <p:nvPr/>
        </p:nvSpPr>
        <p:spPr>
          <a:xfrm>
            <a:off x="7707692" y="6669461"/>
            <a:ext cx="6126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nb_r412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79C048-1BE4-6766-2492-E56677DFDDE7}"/>
              </a:ext>
            </a:extLst>
          </p:cNvPr>
          <p:cNvSpPr txBox="1"/>
          <p:nvPr/>
        </p:nvSpPr>
        <p:spPr>
          <a:xfrm>
            <a:off x="2303750" y="5451130"/>
            <a:ext cx="16397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(This plot is not defined for LBT)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FA6A65-5AD3-E294-9A92-33635C7253F0}"/>
              </a:ext>
            </a:extLst>
          </p:cNvPr>
          <p:cNvSpPr txBox="1"/>
          <p:nvPr/>
        </p:nvSpPr>
        <p:spPr>
          <a:xfrm>
            <a:off x="2663788" y="2051655"/>
            <a:ext cx="15121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Wi-Fi has stable throughput when NB uses LBT with a 187 us CCA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BEE8BE-F493-AAB5-D386-0C5F3A599AB6}"/>
              </a:ext>
            </a:extLst>
          </p:cNvPr>
          <p:cNvSpPr txBox="1"/>
          <p:nvPr/>
        </p:nvSpPr>
        <p:spPr>
          <a:xfrm>
            <a:off x="5400092" y="5034471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Both NB and Wi-Fi have low latency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7270AC-FD9E-E45F-49EF-1749D6E21782}"/>
              </a:ext>
            </a:extLst>
          </p:cNvPr>
          <p:cNvSpPr txBox="1"/>
          <p:nvPr/>
        </p:nvSpPr>
        <p:spPr>
          <a:xfrm>
            <a:off x="2015716" y="155689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Immediate ramp-up at Wi-Fi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FC6A6B2-BAC6-D23D-E040-94CC4B97649C}"/>
              </a:ext>
            </a:extLst>
          </p:cNvPr>
          <p:cNvCxnSpPr>
            <a:cxnSpLocks/>
          </p:cNvCxnSpPr>
          <p:nvPr/>
        </p:nvCxnSpPr>
        <p:spPr bwMode="auto">
          <a:xfrm flipH="1">
            <a:off x="7452320" y="1916931"/>
            <a:ext cx="118872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367BADC-6EAD-5C68-9900-3B25D7E7ED1B}"/>
              </a:ext>
            </a:extLst>
          </p:cNvPr>
          <p:cNvCxnSpPr>
            <a:cxnSpLocks/>
          </p:cNvCxnSpPr>
          <p:nvPr/>
        </p:nvCxnSpPr>
        <p:spPr bwMode="auto">
          <a:xfrm>
            <a:off x="2951820" y="1952935"/>
            <a:ext cx="396044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448485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71AE56-083C-F731-1DE0-BE7EEF04C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50131"/>
            <a:ext cx="7112000" cy="533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BCC18-209B-6649-A665-6B408896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Wi-Fi/NB (LBT 70 us CCA)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8E4747-58C7-D4A4-7775-B9828B67A3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8B2FC7-43BB-3EA6-BAFC-32B05E05F95D}"/>
              </a:ext>
            </a:extLst>
          </p:cNvPr>
          <p:cNvSpPr txBox="1"/>
          <p:nvPr/>
        </p:nvSpPr>
        <p:spPr>
          <a:xfrm>
            <a:off x="7675632" y="6669461"/>
            <a:ext cx="676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nb_r412g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79C048-1BE4-6766-2492-E56677DFDDE7}"/>
              </a:ext>
            </a:extLst>
          </p:cNvPr>
          <p:cNvSpPr txBox="1"/>
          <p:nvPr/>
        </p:nvSpPr>
        <p:spPr>
          <a:xfrm>
            <a:off x="2303750" y="5451130"/>
            <a:ext cx="16397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(This plot is not defined for LBT)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BEE8BE-F493-AAB5-D386-0C5F3A599AB6}"/>
              </a:ext>
            </a:extLst>
          </p:cNvPr>
          <p:cNvSpPr txBox="1"/>
          <p:nvPr/>
        </p:nvSpPr>
        <p:spPr>
          <a:xfrm>
            <a:off x="5400092" y="5034471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Both NB and Wi-Fi have low latency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FC6A6B2-BAC6-D23D-E040-94CC4B97649C}"/>
              </a:ext>
            </a:extLst>
          </p:cNvPr>
          <p:cNvCxnSpPr>
            <a:cxnSpLocks/>
          </p:cNvCxnSpPr>
          <p:nvPr/>
        </p:nvCxnSpPr>
        <p:spPr bwMode="auto">
          <a:xfrm flipH="1">
            <a:off x="7452320" y="1916931"/>
            <a:ext cx="118872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A128732-9D97-6C74-1E90-38485100F819}"/>
              </a:ext>
            </a:extLst>
          </p:cNvPr>
          <p:cNvSpPr txBox="1"/>
          <p:nvPr/>
        </p:nvSpPr>
        <p:spPr>
          <a:xfrm>
            <a:off x="2807804" y="2447699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but much reduced throughput at Wi-Fi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793127-6359-BF1C-A405-A306FB6940B3}"/>
              </a:ext>
            </a:extLst>
          </p:cNvPr>
          <p:cNvCxnSpPr>
            <a:cxnSpLocks/>
          </p:cNvCxnSpPr>
          <p:nvPr/>
        </p:nvCxnSpPr>
        <p:spPr bwMode="auto">
          <a:xfrm>
            <a:off x="2951820" y="1952935"/>
            <a:ext cx="396044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E77B542-3217-85CE-4E6D-0F7D8101137F}"/>
              </a:ext>
            </a:extLst>
          </p:cNvPr>
          <p:cNvSpPr txBox="1"/>
          <p:nvPr/>
        </p:nvSpPr>
        <p:spPr>
          <a:xfrm>
            <a:off x="2015716" y="155689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Immediate ramp-up at Wi-Fi</a:t>
            </a:r>
          </a:p>
        </p:txBody>
      </p:sp>
    </p:spTree>
    <p:extLst>
      <p:ext uri="{BB962C8B-B14F-4D97-AF65-F5344CB8AC3E}">
        <p14:creationId xmlns:p14="http://schemas.microsoft.com/office/powerpoint/2010/main" val="760379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049DA6-3511-8355-7C3D-0DED71E6F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50131"/>
            <a:ext cx="7112000" cy="533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BCC18-209B-6649-A665-6B408896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Wi-Fi/NB (LBT 7 us CCA)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8E4747-58C7-D4A4-7775-B9828B67A3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8B2FC7-43BB-3EA6-BAFC-32B05E05F95D}"/>
              </a:ext>
            </a:extLst>
          </p:cNvPr>
          <p:cNvSpPr txBox="1"/>
          <p:nvPr/>
        </p:nvSpPr>
        <p:spPr>
          <a:xfrm>
            <a:off x="7675632" y="6669461"/>
            <a:ext cx="676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nb_r412g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79C048-1BE4-6766-2492-E56677DFDDE7}"/>
              </a:ext>
            </a:extLst>
          </p:cNvPr>
          <p:cNvSpPr txBox="1"/>
          <p:nvPr/>
        </p:nvSpPr>
        <p:spPr>
          <a:xfrm>
            <a:off x="2303750" y="5451130"/>
            <a:ext cx="16397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(This plot is not defined for LBT)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BEE8BE-F493-AAB5-D386-0C5F3A599AB6}"/>
              </a:ext>
            </a:extLst>
          </p:cNvPr>
          <p:cNvSpPr txBox="1"/>
          <p:nvPr/>
        </p:nvSpPr>
        <p:spPr>
          <a:xfrm>
            <a:off x="5400092" y="5034471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Both NB and Wi-Fi have low latency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FC6A6B2-BAC6-D23D-E040-94CC4B97649C}"/>
              </a:ext>
            </a:extLst>
          </p:cNvPr>
          <p:cNvCxnSpPr>
            <a:cxnSpLocks/>
          </p:cNvCxnSpPr>
          <p:nvPr/>
        </p:nvCxnSpPr>
        <p:spPr bwMode="auto">
          <a:xfrm flipH="1">
            <a:off x="7452320" y="1916931"/>
            <a:ext cx="118872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AF2AAA3-8B01-A2EC-B621-2DD063FF2232}"/>
              </a:ext>
            </a:extLst>
          </p:cNvPr>
          <p:cNvSpPr txBox="1"/>
          <p:nvPr/>
        </p:nvSpPr>
        <p:spPr>
          <a:xfrm>
            <a:off x="2807804" y="2699727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but much reduced throughput at Wi-Fi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3551ED-5D53-943C-0F9D-89E4D9927A84}"/>
              </a:ext>
            </a:extLst>
          </p:cNvPr>
          <p:cNvCxnSpPr>
            <a:cxnSpLocks/>
          </p:cNvCxnSpPr>
          <p:nvPr/>
        </p:nvCxnSpPr>
        <p:spPr bwMode="auto">
          <a:xfrm>
            <a:off x="2951820" y="1952935"/>
            <a:ext cx="396044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ADC2560-F1C9-87B7-1F8B-003C3C99A535}"/>
              </a:ext>
            </a:extLst>
          </p:cNvPr>
          <p:cNvSpPr txBox="1"/>
          <p:nvPr/>
        </p:nvSpPr>
        <p:spPr>
          <a:xfrm>
            <a:off x="2015716" y="155689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Immediate ramp-up at Wi-Fi</a:t>
            </a:r>
          </a:p>
        </p:txBody>
      </p:sp>
    </p:spTree>
    <p:extLst>
      <p:ext uri="{BB962C8B-B14F-4D97-AF65-F5344CB8AC3E}">
        <p14:creationId xmlns:p14="http://schemas.microsoft.com/office/powerpoint/2010/main" val="4108267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57AA0-537B-8D58-457F-68595D9EF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50131"/>
            <a:ext cx="7112000" cy="533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BCC18-209B-6649-A665-6B408896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Wi-Fi/NB (LBT 7 us, CCA trigger)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8E4747-58C7-D4A4-7775-B9828B67A3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8B2FC7-43BB-3EA6-BAFC-32B05E05F95D}"/>
              </a:ext>
            </a:extLst>
          </p:cNvPr>
          <p:cNvSpPr txBox="1"/>
          <p:nvPr/>
        </p:nvSpPr>
        <p:spPr>
          <a:xfrm>
            <a:off x="7707692" y="6669461"/>
            <a:ext cx="6126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nb_r480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FA6A65-5AD3-E294-9A92-33635C7253F0}"/>
              </a:ext>
            </a:extLst>
          </p:cNvPr>
          <p:cNvSpPr txBox="1"/>
          <p:nvPr/>
        </p:nvSpPr>
        <p:spPr>
          <a:xfrm>
            <a:off x="2663788" y="2051655"/>
            <a:ext cx="15121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Wi-Fi has stable throughput when NB uses LBT CCA trigger with 3 triggers per 20 MHz segment, with a 7 us CCA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BEE8BE-F493-AAB5-D386-0C5F3A599AB6}"/>
              </a:ext>
            </a:extLst>
          </p:cNvPr>
          <p:cNvSpPr txBox="1"/>
          <p:nvPr/>
        </p:nvSpPr>
        <p:spPr>
          <a:xfrm>
            <a:off x="5400092" y="5034471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Both NB and Wi-Fi have low latency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7270AC-FD9E-E45F-49EF-1749D6E21782}"/>
              </a:ext>
            </a:extLst>
          </p:cNvPr>
          <p:cNvSpPr txBox="1"/>
          <p:nvPr/>
        </p:nvSpPr>
        <p:spPr>
          <a:xfrm>
            <a:off x="2015716" y="155689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Immediate ramp-up at Wi-Fi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FC6A6B2-BAC6-D23D-E040-94CC4B97649C}"/>
              </a:ext>
            </a:extLst>
          </p:cNvPr>
          <p:cNvCxnSpPr>
            <a:cxnSpLocks/>
          </p:cNvCxnSpPr>
          <p:nvPr/>
        </p:nvCxnSpPr>
        <p:spPr bwMode="auto">
          <a:xfrm flipH="1">
            <a:off x="7452320" y="1916931"/>
            <a:ext cx="118872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2C6CF7-C091-AD25-8418-6239557B5CA8}"/>
              </a:ext>
            </a:extLst>
          </p:cNvPr>
          <p:cNvCxnSpPr>
            <a:cxnSpLocks/>
          </p:cNvCxnSpPr>
          <p:nvPr/>
        </p:nvCxnSpPr>
        <p:spPr bwMode="auto">
          <a:xfrm>
            <a:off x="2951820" y="1952935"/>
            <a:ext cx="396044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705201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D4AAE-5C97-205F-A854-625B1149A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EE565-8C8C-D09B-688D-2109FFA3C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/>
              <a:t>ETSI BRAN requires LBT with a 20 MHz CCA for NB operation in the 6 GHz band (EN 303 687)</a:t>
            </a:r>
          </a:p>
          <a:p>
            <a:pPr lvl="4"/>
            <a:endParaRPr lang="en-US" sz="1100"/>
          </a:p>
          <a:p>
            <a:r>
              <a:rPr lang="en-US" sz="1600"/>
              <a:t>Existing BT coexistence in the 2.4 GHz band builds on reducing the Wi-Fi bandwidth and the use of TDMA by Wi-Fi</a:t>
            </a:r>
          </a:p>
          <a:p>
            <a:pPr lvl="1"/>
            <a:r>
              <a:rPr lang="en-US" sz="1400"/>
              <a:t>the current experience is not very positive, from the Wi-Fi perspective at least</a:t>
            </a:r>
          </a:p>
          <a:p>
            <a:pPr lvl="4"/>
            <a:endParaRPr lang="en-US"/>
          </a:p>
          <a:p>
            <a:r>
              <a:rPr lang="en-US" sz="1600"/>
              <a:t>eDAA appears to be inadequate as a coexistence mechanism, for Wi-Fi/NB and possibly also for NB/NB coexistence</a:t>
            </a:r>
          </a:p>
          <a:p>
            <a:pPr lvl="1"/>
            <a:r>
              <a:rPr lang="en-US" sz="1400"/>
              <a:t>eDAA can have a long response time and exhibits oscillatory behavior</a:t>
            </a:r>
          </a:p>
          <a:p>
            <a:pPr lvl="1"/>
            <a:r>
              <a:rPr lang="en-US" sz="1400"/>
              <a:t>channel evacuation might be incomplete due to eDAA CCAs not seeing Wi-Fi traffic (because Wi-Fi also defers for NB using LBT)</a:t>
            </a:r>
          </a:p>
          <a:p>
            <a:pPr lvl="1"/>
            <a:r>
              <a:rPr lang="en-US" sz="1400"/>
              <a:t>eDAA might not necessarily coexist well with itself, because the penalty for an inter-hop collisions (CCA-busy) is high even when the hop collision probability is relatively low</a:t>
            </a:r>
            <a:endParaRPr lang="en-US" sz="1200"/>
          </a:p>
          <a:p>
            <a:pPr lvl="4"/>
            <a:endParaRPr lang="en-US" sz="1100"/>
          </a:p>
          <a:p>
            <a:r>
              <a:rPr lang="en-US" sz="1600"/>
              <a:t>LBT appears to work quite well</a:t>
            </a:r>
          </a:p>
          <a:p>
            <a:pPr lvl="1"/>
            <a:r>
              <a:rPr lang="en-US" sz="1400"/>
              <a:t>low latency and stable throughput, both for Wi-Fi and NB</a:t>
            </a:r>
          </a:p>
          <a:p>
            <a:pPr lvl="1"/>
            <a:r>
              <a:rPr lang="en-US" sz="1400"/>
              <a:t>for NB the LBT could be based on the LBT for Frame Based Equipment (FBE) as defined in EN 303 687</a:t>
            </a:r>
          </a:p>
          <a:p>
            <a:pPr lvl="1"/>
            <a:r>
              <a:rPr lang="en-US" sz="1400"/>
              <a:t>LBT for NB works well because the penalty for a CCA-busy is just one hop, and the next hop, which is likely elsewhere in the spectrum, might have a CCA-idle</a:t>
            </a:r>
          </a:p>
          <a:p>
            <a:pPr lvl="1"/>
            <a:r>
              <a:rPr lang="en-US" sz="1400"/>
              <a:t>a short CCA is possible in combination with a trigger mechanism that disables 20 MHz segments (CCA trigger)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CB31AF-C194-850E-D9A4-C65341B923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555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65154-2AA2-9E3E-3AA6-4EE262CA5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E9FE0-3AF3-B840-81E3-D945273B8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BRAN(21)109h004r2_EN_303_687_NB_Proposals_for_DAA_Optimisation</a:t>
            </a:r>
          </a:p>
          <a:p>
            <a:r>
              <a:rPr lang="en-US"/>
              <a:t>BRAN(21)109h007_NB_coexistence_with_WB_in_6_GHz</a:t>
            </a:r>
          </a:p>
          <a:p>
            <a:r>
              <a:rPr lang="en-US"/>
              <a:t>ETSI EN 300 328 (2.4 GHz)</a:t>
            </a:r>
          </a:p>
          <a:p>
            <a:r>
              <a:rPr lang="en-US"/>
              <a:t>ETSI EN 301 893 (5 GHz)</a:t>
            </a:r>
          </a:p>
          <a:p>
            <a:r>
              <a:rPr lang="en-US"/>
              <a:t>ETSI EN 303 687 (6 GHz)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49D58-1AFE-F3E5-B742-DD9A4E545E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781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BE258-3405-6247-98EC-146BA51D1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ETSI 6 GHz NB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D3537-2AFA-EF42-AB06-D24C13246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/>
              <a:t>In the 6 GHz band in Europe, VLP NB operation can use a higher PSD when more than 15 hops are used</a:t>
            </a:r>
          </a:p>
          <a:p>
            <a:pPr lvl="1"/>
            <a:r>
              <a:rPr lang="en-US" sz="1400"/>
              <a:t>NB is defined as &lt; 20 MHz transmit BW</a:t>
            </a:r>
          </a:p>
          <a:p>
            <a:pPr lvl="2"/>
            <a:r>
              <a:rPr lang="en-US" sz="1200"/>
              <a:t>max 10 dBm/MHz for VLP NB vs max 1 dBm/MHz for VLP WB, max 14 dBm EIRP</a:t>
            </a:r>
          </a:p>
          <a:p>
            <a:pPr lvl="1"/>
            <a:r>
              <a:rPr lang="en-US" sz="1400"/>
              <a:t>the EC also requires ‘adequate spectrum sharing’</a:t>
            </a:r>
          </a:p>
          <a:p>
            <a:r>
              <a:rPr lang="en-US" sz="1600"/>
              <a:t>NB/Wi-Fi coexistence for 6 GHz was discussed in ETSI BRAN in ~2021 (EN 303 687)</a:t>
            </a:r>
          </a:p>
          <a:p>
            <a:pPr lvl="1"/>
            <a:r>
              <a:rPr lang="en-US" sz="1400"/>
              <a:t>EN 303 687 is currently in the final stages of national review (ENAP) and EC review</a:t>
            </a:r>
          </a:p>
          <a:p>
            <a:r>
              <a:rPr lang="en-US" sz="1600"/>
              <a:t>EN 303 687 requires LBT with a 20 MHz CCA for NB (and for Wi-Fi, LAA, NR-U, etc.)</a:t>
            </a:r>
          </a:p>
          <a:p>
            <a:pPr lvl="1"/>
            <a:r>
              <a:rPr lang="en-US" sz="1400"/>
              <a:t>in combination with either Frame Based access (FBE) or Load Based access (LBE)</a:t>
            </a:r>
          </a:p>
          <a:p>
            <a:pPr lvl="2"/>
            <a:r>
              <a:rPr lang="en-US" sz="1200"/>
              <a:t>FBE has a short CCA at fixed periodic times ('frames'), immediately preceding the transmission</a:t>
            </a:r>
          </a:p>
          <a:p>
            <a:pPr lvl="2"/>
            <a:r>
              <a:rPr lang="en-US" sz="1200"/>
              <a:t>LBE is the equivalent of Wi-Fi EDCA</a:t>
            </a:r>
          </a:p>
          <a:p>
            <a:pPr lvl="1"/>
            <a:r>
              <a:rPr lang="en-US" sz="1400"/>
              <a:t>Detect and Avoid (DAA/eDAA) was also discussed for NB</a:t>
            </a:r>
          </a:p>
          <a:p>
            <a:pPr lvl="2"/>
            <a:r>
              <a:rPr lang="en-US" sz="1200"/>
              <a:t>but the response time was considered to be too long by some, and DAA might also trigger on other NB transmissions, which complicates NB-to-NB coexistence</a:t>
            </a:r>
          </a:p>
          <a:p>
            <a:pPr lvl="1"/>
            <a:r>
              <a:rPr lang="en-US" sz="1400"/>
              <a:t>new proposals are expected for the next revision of the 6 GHz standard</a:t>
            </a:r>
          </a:p>
          <a:p>
            <a:r>
              <a:rPr lang="en-US" sz="1600"/>
              <a:t>The VLP NB access rules in EN 303 687 are in summarized in the next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7F172-A26E-D64B-91FF-F304EB2BA5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152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3F5297-CF2D-AAF9-A89D-6CD1F62BC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 303 687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52178-E68F-7A80-13E6-5D99C5F1BF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E3CF5C-9729-2D83-0DD7-2160ABF3E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982885"/>
            <a:ext cx="6701004" cy="13625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D52497-A619-2F2B-6FFA-8C775937D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83" y="3208433"/>
            <a:ext cx="5634032" cy="12647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E67521-4DBE-97FB-8DA1-CD908085B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1251" y="1659941"/>
            <a:ext cx="3821501" cy="112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05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ADAAD-342E-5BAD-B4D3-F74885F46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VLP NB rules in EN 303 687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A9A3A-CB30-4D37-73B7-C34B80796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E48E15-94B5-84D1-5CB3-0E59E3825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8" y="1736911"/>
            <a:ext cx="6929241" cy="16977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B0669C-0EED-CA5B-B89F-928F4E65C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149" y="4005163"/>
            <a:ext cx="6914708" cy="23402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8392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7A917-0115-9D48-B93C-A1D271F5B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BT coex in 2.4 GHz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CF1609-8BFE-C140-893C-D2CF2CAD1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/>
              <a:t>In 2.4 GHz, Wi-Fi/BT coexistence is partly achieved through the 'Forty MHz Intolerant' signaling defined in IEEE 802.11:</a:t>
            </a:r>
          </a:p>
          <a:p>
            <a:pPr lvl="1"/>
            <a:endParaRPr lang="en-US" sz="1400"/>
          </a:p>
          <a:p>
            <a:pPr lvl="1"/>
            <a:endParaRPr lang="en-US" sz="1400"/>
          </a:p>
          <a:p>
            <a:pPr lvl="1"/>
            <a:endParaRPr lang="en-US" sz="1400"/>
          </a:p>
          <a:p>
            <a:pPr lvl="1"/>
            <a:endParaRPr lang="en-US" sz="1400"/>
          </a:p>
          <a:p>
            <a:pPr lvl="1"/>
            <a:endParaRPr lang="en-US" sz="1400"/>
          </a:p>
          <a:p>
            <a:pPr lvl="1"/>
            <a:endParaRPr lang="en-US" sz="1400"/>
          </a:p>
          <a:p>
            <a:pPr lvl="1"/>
            <a:endParaRPr lang="en-US" sz="1400"/>
          </a:p>
          <a:p>
            <a:r>
              <a:rPr lang="en-US" sz="1600"/>
              <a:t>The Forty MHz Intolerant signaling effectively forces all Wi-Fi to operate in 20 MHz when BT is co-located in a nearby Wi-Fi device</a:t>
            </a:r>
          </a:p>
          <a:p>
            <a:pPr lvl="1"/>
            <a:r>
              <a:rPr lang="en-US" sz="1400"/>
              <a:t>a kind of Frequency Division Multiple Access (FDMA), by reducing the Wi-Fi operating bandwidth</a:t>
            </a:r>
            <a:endParaRPr lang="en-US" sz="1600"/>
          </a:p>
          <a:p>
            <a:pPr lvl="1"/>
            <a:r>
              <a:rPr lang="en-US" sz="1400"/>
              <a:t>Wi-Fi is limited to 20 MHz and BT uses the remaining 60 MHz of the 2.4 GHz band</a:t>
            </a:r>
          </a:p>
          <a:p>
            <a:pPr lvl="1"/>
            <a:r>
              <a:rPr lang="en-US" sz="1400"/>
              <a:t>for non-co-location operation, Wi-Fi also sometimes uses Time Division Multiple Access (TDMA)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7C75C2-4ACC-6E4C-9BB1-04D82BD07D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C6B395-D646-7841-9366-AF085C441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88" y="1988939"/>
            <a:ext cx="7264490" cy="139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74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F101B-C85B-C74D-800E-37E6DF75B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Co-located BT coex in 2.4 GHz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971FE-DBAA-B844-814A-F701E317D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/>
              <a:t>When BT is co-located with Wi-Fi in the same device, complex coexistence mechanisms are implemented to ensure that the two technologies coexist well</a:t>
            </a:r>
          </a:p>
          <a:p>
            <a:pPr lvl="1"/>
            <a:r>
              <a:rPr lang="en-US" sz="1400"/>
              <a:t>antenna isolation helps, but certainly without isolation, the Wi-Fi module has to use dynamic switching in and out of power save to avoid receptions at a time when the BT module is transmitting (TDMA)</a:t>
            </a:r>
          </a:p>
          <a:p>
            <a:pPr lvl="1"/>
            <a:r>
              <a:rPr lang="en-US" sz="1400"/>
              <a:t>these are complex mechanisms, which have to be tailored for specific BT traffic patterns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8BAB4-9498-E745-AE0A-F07070F73A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046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A4194F-7779-9F64-452B-35EACED8A5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Overview of some NB channel access mechanisms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C53F1-6765-2820-4B75-0EFC7C932C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017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8D68C-8A21-1EAF-1576-638FE165C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86011-CC21-051A-69A4-D280C30E1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/>
              <a:t>Enhanced Detect and Avoid (eDAA) was proposed in ETSI BRAN as an enhanced version of DAA as defined in EN 300 328 (2.4 GHz), but with</a:t>
            </a:r>
          </a:p>
          <a:p>
            <a:pPr lvl="1"/>
            <a:r>
              <a:rPr lang="en-US" sz="1400"/>
              <a:t>0.5 s between CCAs</a:t>
            </a:r>
          </a:p>
          <a:p>
            <a:pPr lvl="1"/>
            <a:r>
              <a:rPr lang="en-US" sz="1400"/>
              <a:t>evacuation in 20 MHz blocks</a:t>
            </a:r>
          </a:p>
          <a:p>
            <a:pPr lvl="1"/>
            <a:r>
              <a:rPr lang="en-US" sz="1400"/>
              <a:t>two options for channel restoration:</a:t>
            </a:r>
          </a:p>
          <a:p>
            <a:pPr lvl="2"/>
            <a:r>
              <a:rPr lang="en-US" sz="1200"/>
              <a:t>option 1: after 0.5 s when CCA is clear</a:t>
            </a:r>
          </a:p>
          <a:p>
            <a:pPr lvl="2"/>
            <a:r>
              <a:rPr lang="en-US" sz="1200"/>
              <a:t>option 2: after 2.5 s without CCA (exponentially increasing)</a:t>
            </a:r>
          </a:p>
          <a:p>
            <a:pPr lvl="3"/>
            <a:endParaRPr lang="en-US" sz="1100"/>
          </a:p>
          <a:p>
            <a:endParaRPr lang="en-US" sz="1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D5FE2-8A14-E9B9-5D5B-885BCF661A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48122"/>
      </p:ext>
    </p:extLst>
  </p:cSld>
  <p:clrMapOvr>
    <a:masterClrMapping/>
  </p:clrMapOvr>
</p:sld>
</file>

<file path=ppt/theme/theme1.xml><?xml version="1.0" encoding="utf-8"?>
<a:theme xmlns:a="http://schemas.openxmlformats.org/drawingml/2006/main" name="Exten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C8FFCFE5539B4F95C9BBFD1E8D37C3" ma:contentTypeVersion="7" ma:contentTypeDescription="Create a new document." ma:contentTypeScope="" ma:versionID="02819f028e000f5c3ca8451d6cad740b">
  <xsd:schema xmlns:xsd="http://www.w3.org/2001/XMLSchema" xmlns:xs="http://www.w3.org/2001/XMLSchema" xmlns:p="http://schemas.microsoft.com/office/2006/metadata/properties" xmlns:ns1="http://schemas.microsoft.com/sharepoint/v3" xmlns:ns2="aa21d8ab-c51c-4ace-8c54-d3ccf266cfba" targetNamespace="http://schemas.microsoft.com/office/2006/metadata/properties" ma:root="true" ma:fieldsID="20298ac77d39a9d1740f83cbbd3bfd61" ns1:_="" ns2:_="">
    <xsd:import namespace="http://schemas.microsoft.com/sharepoint/v3"/>
    <xsd:import namespace="aa21d8ab-c51c-4ace-8c54-d3ccf266cfba"/>
    <xsd:element name="properties">
      <xsd:complexType>
        <xsd:sequence>
          <xsd:element name="documentManagement">
            <xsd:complexType>
              <xsd:all>
                <xsd:element ref="ns1:_dlc_Exempt" minOccurs="0"/>
                <xsd:element ref="ns2:QBU"/>
                <xsd:element ref="ns2:QDEPT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8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1d8ab-c51c-4ace-8c54-d3ccf266cfba" elementFormDefault="qualified">
    <xsd:import namespace="http://schemas.microsoft.com/office/2006/documentManagement/types"/>
    <xsd:import namespace="http://schemas.microsoft.com/office/infopath/2007/PartnerControls"/>
    <xsd:element name="QBU" ma:index="9" ma:displayName="Qualcomm Business Unit" ma:default="Corporate" ma:internalName="QBU" ma:readOnly="true">
      <xsd:simpleType>
        <xsd:restriction base="dms:Text"/>
      </xsd:simpleType>
    </xsd:element>
    <xsd:element name="QDEPT" ma:index="10" ma:displayName="Qualcomm Department" ma:default="Corporate-RD" ma:internalName="QDEPT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p:Policy xmlns:p="office.server.policy" id="" local="true">
  <p:Name>Document</p:Name>
  <p:Description/>
  <p:Statement/>
  <p:PolicyItems>
    <p:PolicyItem featureId="QualcommTagPolicy" staticId="0x01010001C8FFCFE5539B4F95C9BBFD1E8D37C3" UniqueId="a253d69b-3fef-43a0-a5c4-4d62eb166b7c">
      <p:Name>Qualcomm Tagging Policy</p:Name>
      <p:Description>Qualcomm Custom Policy for Tagging</p:Description>
      <p:CustomData/>
    </p:PolicyItem>
  </p:PolicyItems>
</p:Policy>
</file>

<file path=customXml/itemProps1.xml><?xml version="1.0" encoding="utf-8"?>
<ds:datastoreItem xmlns:ds="http://schemas.openxmlformats.org/officeDocument/2006/customXml" ds:itemID="{ABFD3F03-7024-47F4-B7B1-5F6419EA3B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0849EC-424C-49BC-A5A5-D4D263B7214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7BD1C03-3B4B-42FE-85B5-0F93CE63E0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21d8ab-c51c-4ace-8c54-d3ccf266cf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20D768F-5D61-47B8-AF08-86404C7CA922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213128</TotalTime>
  <Words>1923</Words>
  <Application>Microsoft Office PowerPoint</Application>
  <PresentationFormat>Custom</PresentationFormat>
  <Paragraphs>211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Extend Submission Template</vt:lpstr>
      <vt:lpstr>NB overview</vt:lpstr>
      <vt:lpstr>Introduction</vt:lpstr>
      <vt:lpstr>ETSI 6 GHz NB status</vt:lpstr>
      <vt:lpstr>EN 303 687 overview</vt:lpstr>
      <vt:lpstr>VLP NB rules in EN 303 687</vt:lpstr>
      <vt:lpstr>BT coex in 2.4 GHz</vt:lpstr>
      <vt:lpstr>Co-located BT coex in 2.4 GHz</vt:lpstr>
      <vt:lpstr>Overview of some NB channel access mechanisms</vt:lpstr>
      <vt:lpstr>eDAA</vt:lpstr>
      <vt:lpstr>eDAA with CCA sweep</vt:lpstr>
      <vt:lpstr>LBT for NB</vt:lpstr>
      <vt:lpstr>LBT with CCA trigger</vt:lpstr>
      <vt:lpstr>Simulations</vt:lpstr>
      <vt:lpstr>Simulation parameters</vt:lpstr>
      <vt:lpstr>Wi-Fi/NB coexistence setup</vt:lpstr>
      <vt:lpstr>Wi-Fi/NB (no NB)</vt:lpstr>
      <vt:lpstr>Wi-Fi/NB (eDAA option 1)</vt:lpstr>
      <vt:lpstr>Wi-Fi/NB (eDAA option 2)</vt:lpstr>
      <vt:lpstr>Wi-Fi/NB (eDAA option 1, CCA sweep)</vt:lpstr>
      <vt:lpstr>Wi-Fi/NB (LBT 187 us CCA)</vt:lpstr>
      <vt:lpstr>Wi-Fi/NB (LBT 70 us CCA)</vt:lpstr>
      <vt:lpstr>Wi-Fi/NB (LBT 7 us CCA)</vt:lpstr>
      <vt:lpstr>Wi-Fi/NB (LBT 7 us, CCA trigger)</vt:lpstr>
      <vt:lpstr>Conclusions</vt:lpstr>
      <vt:lpstr>References</vt:lpstr>
    </vt:vector>
  </TitlesOfParts>
  <Manager/>
  <Company>Qualcomm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EIFS-after-Ack Issue</dc:title>
  <dc:subject/>
  <dc:creator>Menzo Wentink</dc:creator>
  <cp:keywords/>
  <dc:description/>
  <cp:lastModifiedBy>Menzo Wentink</cp:lastModifiedBy>
  <cp:revision>5128</cp:revision>
  <dcterms:created xsi:type="dcterms:W3CDTF">2008-10-07T17:07:33Z</dcterms:created>
  <dcterms:modified xsi:type="dcterms:W3CDTF">2023-03-14T18:22:08Z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0x01010001C8FFCFE5539B4F95C9BBFD1E8D37C3</vt:lpwstr>
  </property>
  <property fmtid="{D5CDD505-2E9C-101B-9397-08002B2CF9AE}" pid="4" name="_AdHocReviewCycleID">
    <vt:i4>-1566240483</vt:i4>
  </property>
  <property fmtid="{D5CDD505-2E9C-101B-9397-08002B2CF9AE}" pid="5" name="_EmailSubject">
    <vt:lpwstr>Short beacon Presentation</vt:lpwstr>
  </property>
  <property fmtid="{D5CDD505-2E9C-101B-9397-08002B2CF9AE}" pid="6" name="_AuthorEmail">
    <vt:lpwstr>sabraham@qualcomm.com</vt:lpwstr>
  </property>
  <property fmtid="{D5CDD505-2E9C-101B-9397-08002B2CF9AE}" pid="7" name="_AuthorEmailDisplayName">
    <vt:lpwstr>Abraham, Santosh</vt:lpwstr>
  </property>
  <property fmtid="{D5CDD505-2E9C-101B-9397-08002B2CF9AE}" pid="8" name="_PreviousAdHocReviewCycleID">
    <vt:i4>508146781</vt:i4>
  </property>
</Properties>
</file>