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9" r:id="rId4"/>
    <p:sldId id="258" r:id="rId5"/>
    <p:sldId id="259" r:id="rId6"/>
    <p:sldId id="260" r:id="rId7"/>
    <p:sldId id="261" r:id="rId8"/>
    <p:sldId id="262" r:id="rId9"/>
    <p:sldId id="263" r:id="rId10"/>
    <p:sldId id="265" r:id="rId11"/>
    <p:sldId id="266" r:id="rId12"/>
    <p:sldId id="267" r:id="rId13"/>
    <p:sldId id="268" r:id="rId14"/>
    <p:sldId id="270" r:id="rId15"/>
    <p:sldId id="271" r:id="rId16"/>
    <p:sldId id="272" r:id="rId17"/>
    <p:sldId id="26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p:cViewPr varScale="1">
        <p:scale>
          <a:sx n="128" d="100"/>
          <a:sy n="128" d="100"/>
        </p:scale>
        <p:origin x="200" y="1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802.11-23/0448</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March 2023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Marc Emmelmann (SELF)</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802.11-23/0448</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March 2023</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Marc Emmelmann (SELF)</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802.11-23/0448</a:t>
            </a:r>
          </a:p>
        </p:txBody>
      </p:sp>
      <p:sp>
        <p:nvSpPr>
          <p:cNvPr id="5" name="Rectangle 3"/>
          <p:cNvSpPr>
            <a:spLocks noGrp="1" noChangeArrowheads="1"/>
          </p:cNvSpPr>
          <p:nvPr>
            <p:ph type="dt"/>
          </p:nvPr>
        </p:nvSpPr>
        <p:spPr>
          <a:ln/>
        </p:spPr>
        <p:txBody>
          <a:bodyPr/>
          <a:lstStyle/>
          <a:p>
            <a:r>
              <a:rPr lang="en-GB"/>
              <a:t>March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802.11-23/0448</a:t>
            </a:r>
          </a:p>
        </p:txBody>
      </p:sp>
      <p:sp>
        <p:nvSpPr>
          <p:cNvPr id="5" name="Rectangle 3"/>
          <p:cNvSpPr>
            <a:spLocks noGrp="1" noChangeArrowheads="1"/>
          </p:cNvSpPr>
          <p:nvPr>
            <p:ph type="dt"/>
          </p:nvPr>
        </p:nvSpPr>
        <p:spPr>
          <a:ln/>
        </p:spPr>
        <p:txBody>
          <a:bodyPr/>
          <a:lstStyle/>
          <a:p>
            <a:r>
              <a:rPr lang="en-GB"/>
              <a:t>March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802.11-23/0448</a:t>
            </a:r>
          </a:p>
        </p:txBody>
      </p:sp>
      <p:sp>
        <p:nvSpPr>
          <p:cNvPr id="5" name="Rectangle 3"/>
          <p:cNvSpPr>
            <a:spLocks noGrp="1" noChangeArrowheads="1"/>
          </p:cNvSpPr>
          <p:nvPr>
            <p:ph type="dt"/>
          </p:nvPr>
        </p:nvSpPr>
        <p:spPr>
          <a:ln/>
        </p:spPr>
        <p:txBody>
          <a:bodyPr/>
          <a:lstStyle/>
          <a:p>
            <a:r>
              <a:rPr lang="en-GB"/>
              <a:t>March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802.11-23/0448</a:t>
            </a:r>
          </a:p>
        </p:txBody>
      </p:sp>
      <p:sp>
        <p:nvSpPr>
          <p:cNvPr id="5" name="Rectangle 3"/>
          <p:cNvSpPr>
            <a:spLocks noGrp="1" noChangeArrowheads="1"/>
          </p:cNvSpPr>
          <p:nvPr>
            <p:ph type="dt"/>
          </p:nvPr>
        </p:nvSpPr>
        <p:spPr>
          <a:ln/>
        </p:spPr>
        <p:txBody>
          <a:bodyPr/>
          <a:lstStyle/>
          <a:p>
            <a:r>
              <a:rPr lang="en-GB"/>
              <a:t>March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802.11-23/0448</a:t>
            </a:r>
          </a:p>
        </p:txBody>
      </p:sp>
      <p:sp>
        <p:nvSpPr>
          <p:cNvPr id="5" name="Rectangle 3"/>
          <p:cNvSpPr>
            <a:spLocks noGrp="1" noChangeArrowheads="1"/>
          </p:cNvSpPr>
          <p:nvPr>
            <p:ph type="dt"/>
          </p:nvPr>
        </p:nvSpPr>
        <p:spPr>
          <a:ln/>
        </p:spPr>
        <p:txBody>
          <a:bodyPr/>
          <a:lstStyle/>
          <a:p>
            <a:r>
              <a:rPr lang="en-GB"/>
              <a:t>March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802.11-23/0448</a:t>
            </a:r>
          </a:p>
        </p:txBody>
      </p:sp>
      <p:sp>
        <p:nvSpPr>
          <p:cNvPr id="5" name="Rectangle 3"/>
          <p:cNvSpPr>
            <a:spLocks noGrp="1" noChangeArrowheads="1"/>
          </p:cNvSpPr>
          <p:nvPr>
            <p:ph type="dt"/>
          </p:nvPr>
        </p:nvSpPr>
        <p:spPr>
          <a:ln/>
        </p:spPr>
        <p:txBody>
          <a:bodyPr/>
          <a:lstStyle/>
          <a:p>
            <a:r>
              <a:rPr lang="en-GB"/>
              <a:t>March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802.11-23/0448</a:t>
            </a:r>
          </a:p>
        </p:txBody>
      </p:sp>
      <p:sp>
        <p:nvSpPr>
          <p:cNvPr id="5" name="Rectangle 3"/>
          <p:cNvSpPr>
            <a:spLocks noGrp="1" noChangeArrowheads="1"/>
          </p:cNvSpPr>
          <p:nvPr>
            <p:ph type="dt"/>
          </p:nvPr>
        </p:nvSpPr>
        <p:spPr>
          <a:ln/>
        </p:spPr>
        <p:txBody>
          <a:bodyPr/>
          <a:lstStyle/>
          <a:p>
            <a:r>
              <a:rPr lang="en-GB"/>
              <a:t>March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802.11-23/0448</a:t>
            </a:r>
          </a:p>
        </p:txBody>
      </p:sp>
      <p:sp>
        <p:nvSpPr>
          <p:cNvPr id="5" name="Rectangle 3"/>
          <p:cNvSpPr>
            <a:spLocks noGrp="1" noChangeArrowheads="1"/>
          </p:cNvSpPr>
          <p:nvPr>
            <p:ph type="dt"/>
          </p:nvPr>
        </p:nvSpPr>
        <p:spPr>
          <a:ln/>
        </p:spPr>
        <p:txBody>
          <a:bodyPr/>
          <a:lstStyle/>
          <a:p>
            <a:r>
              <a:rPr lang="en-GB"/>
              <a:t>March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802.11-23/0448</a:t>
            </a:r>
          </a:p>
        </p:txBody>
      </p:sp>
      <p:sp>
        <p:nvSpPr>
          <p:cNvPr id="5" name="Rectangle 3"/>
          <p:cNvSpPr>
            <a:spLocks noGrp="1" noChangeArrowheads="1"/>
          </p:cNvSpPr>
          <p:nvPr>
            <p:ph type="dt"/>
          </p:nvPr>
        </p:nvSpPr>
        <p:spPr>
          <a:ln/>
        </p:spPr>
        <p:txBody>
          <a:bodyPr/>
          <a:lstStyle/>
          <a:p>
            <a:r>
              <a:rPr lang="en-GB"/>
              <a:t>March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March 2023</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GB"/>
              <a:t>March 2023</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March 2023</a:t>
            </a:r>
          </a:p>
        </p:txBody>
      </p:sp>
      <p:sp>
        <p:nvSpPr>
          <p:cNvPr id="6" name="Footer Placeholder 5"/>
          <p:cNvSpPr>
            <a:spLocks noGrp="1"/>
          </p:cNvSpPr>
          <p:nvPr>
            <p:ph type="ftr" idx="11"/>
          </p:nvPr>
        </p:nvSpPr>
        <p:spPr/>
        <p:txBody>
          <a:bodyPr/>
          <a:lstStyle>
            <a:lvl1pPr>
              <a:defRPr/>
            </a:lvl1pPr>
          </a:lstStyle>
          <a:p>
            <a:r>
              <a:rPr lang="en-GB"/>
              <a:t>Marc Emmelmann (SELF)</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March 2023</a:t>
            </a:r>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Marc Emmelmann (SELF)</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March 2023</a:t>
            </a:r>
          </a:p>
        </p:txBody>
      </p:sp>
      <p:sp>
        <p:nvSpPr>
          <p:cNvPr id="4" name="Footer Placeholder 3"/>
          <p:cNvSpPr>
            <a:spLocks noGrp="1"/>
          </p:cNvSpPr>
          <p:nvPr>
            <p:ph type="ftr" idx="11"/>
          </p:nvPr>
        </p:nvSpPr>
        <p:spPr/>
        <p:txBody>
          <a:bodyPr/>
          <a:lstStyle>
            <a:lvl1pPr>
              <a:defRPr/>
            </a:lvl1pPr>
          </a:lstStyle>
          <a:p>
            <a:r>
              <a:rPr lang="en-GB"/>
              <a:t>Marc Emmelmann (SELF)</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March 2023</a:t>
            </a:r>
          </a:p>
        </p:txBody>
      </p:sp>
      <p:sp>
        <p:nvSpPr>
          <p:cNvPr id="3" name="Footer Placeholder 2"/>
          <p:cNvSpPr>
            <a:spLocks noGrp="1"/>
          </p:cNvSpPr>
          <p:nvPr>
            <p:ph type="ftr" idx="11"/>
          </p:nvPr>
        </p:nvSpPr>
        <p:spPr/>
        <p:txBody>
          <a:bodyPr/>
          <a:lstStyle>
            <a:lvl1pPr>
              <a:defRPr/>
            </a:lvl1pPr>
          </a:lstStyle>
          <a:p>
            <a:r>
              <a:rPr lang="en-GB"/>
              <a:t>Marc Emmelmann (SELF)</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idx="10"/>
          </p:nvPr>
        </p:nvSpPr>
        <p:spPr/>
        <p:txBody>
          <a:bodyPr/>
          <a:lstStyle>
            <a:lvl1pPr>
              <a:defRPr/>
            </a:lvl1pPr>
          </a:lstStyle>
          <a:p>
            <a:r>
              <a:rPr lang="en-GB"/>
              <a:t>March 2023</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2023</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March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802.11-23/0448r0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4_Doc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content/dam/ieee-standards/standards/web/documents/other/best_practices_for_ieee_standards_development_051215.pdf" TargetMode="External"/><Relationship Id="rId5" Type="http://schemas.openxmlformats.org/officeDocument/2006/relationships/hyperlink" Target="https://standards.ieee.org/faqs/copyrights/"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standards.ieee.org/wp-content/uploads/import/documents/other/sb_bylaws.pdf" TargetMode="External"/><Relationship Id="rId3" Type="http://schemas.openxmlformats.org/officeDocument/2006/relationships/hyperlink" Target="https://standards.ieee.org/about/sasb/patcom/materials/" TargetMode="External"/><Relationship Id="rId7" Type="http://schemas.openxmlformats.org/officeDocument/2006/relationships/hyperlink" Target="https://www.ieee.org/content/dam/ieee-org/ieee/web/org/about/ieee_code_of_conduct.pdf" TargetMode="External"/><Relationship Id="rId12" Type="http://schemas.openxmlformats.org/officeDocument/2006/relationships/hyperlink" Target="https://mentor.ieee.org/802.11/dcn/22/11-22-1638-00-0000-802-11-operations-manual.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www.ieee.org/about/corporate/governance/p7-8.html" TargetMode="External"/><Relationship Id="rId11" Type="http://schemas.openxmlformats.org/officeDocument/2006/relationships/hyperlink" Target="https://standards.ieee.org/wp-content/uploads/2022/02/antitrust.pdf" TargetMode="External"/><Relationship Id="rId5" Type="http://schemas.openxmlformats.org/officeDocument/2006/relationships/hyperlink" Target="https://www.ieee.org/about/corporate/governance/index.html" TargetMode="External"/><Relationship Id="rId10" Type="http://schemas.openxmlformats.org/officeDocument/2006/relationships/hyperlink" Target="https://standards.ieee.org/faqs/affiliation/" TargetMode="External"/><Relationship Id="rId4" Type="http://schemas.openxmlformats.org/officeDocument/2006/relationships/hyperlink" Target="https://mentor.ieee.org/myproject/Public/mytools/mob/slideset.pdf" TargetMode="External"/><Relationship Id="rId9" Type="http://schemas.openxmlformats.org/officeDocument/2006/relationships/hyperlink" Target="https://standards.ieee.org/ipr/copyright-material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IEEE-SA pre-PAR meeting guidelines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2023-03-14</a:t>
            </a:r>
          </a:p>
        </p:txBody>
      </p:sp>
      <p:sp>
        <p:nvSpPr>
          <p:cNvPr id="6" name="Date Placeholder 3"/>
          <p:cNvSpPr>
            <a:spLocks noGrp="1"/>
          </p:cNvSpPr>
          <p:nvPr>
            <p:ph type="dt" idx="10"/>
          </p:nvPr>
        </p:nvSpPr>
        <p:spPr/>
        <p:txBody>
          <a:bodyPr/>
          <a:lstStyle/>
          <a:p>
            <a:r>
              <a:rPr lang="en-GB"/>
              <a:t>March 2023</a:t>
            </a:r>
            <a:endParaRPr lang="en-GB" dirty="0"/>
          </a:p>
        </p:txBody>
      </p:sp>
      <p:sp>
        <p:nvSpPr>
          <p:cNvPr id="7" name="Footer Placeholder 4"/>
          <p:cNvSpPr>
            <a:spLocks noGrp="1"/>
          </p:cNvSpPr>
          <p:nvPr>
            <p:ph type="ftr" idx="11"/>
          </p:nvPr>
        </p:nvSpPr>
        <p:spPr/>
        <p:txBody>
          <a:bodyPr/>
          <a:lstStyle/>
          <a:p>
            <a:r>
              <a:rPr lang="en-GB"/>
              <a:t>Marc Emmelmann (SELF)</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39587838"/>
              </p:ext>
            </p:extLst>
          </p:nvPr>
        </p:nvGraphicFramePr>
        <p:xfrm>
          <a:off x="993775" y="2490788"/>
          <a:ext cx="10272713" cy="2333625"/>
        </p:xfrm>
        <a:graphic>
          <a:graphicData uri="http://schemas.openxmlformats.org/presentationml/2006/ole">
            <mc:AlternateContent xmlns:mc="http://schemas.openxmlformats.org/markup-compatibility/2006">
              <mc:Choice xmlns:v="urn:schemas-microsoft-com:vml" Requires="v">
                <p:oleObj name="Document" r:id="rId3" imgW="10439400" imgH="2387600" progId="Word.Document.8">
                  <p:embed/>
                </p:oleObj>
              </mc:Choice>
              <mc:Fallback>
                <p:oleObj name="Document" r:id="rId3" imgW="10439400" imgH="2387600" progId="Word.Document.8">
                  <p:embed/>
                  <p:pic>
                    <p:nvPicPr>
                      <p:cNvPr id="0" name="Picture 3"/>
                      <p:cNvPicPr>
                        <a:picLocks noChangeAspect="1" noChangeArrowheads="1"/>
                      </p:cNvPicPr>
                      <p:nvPr/>
                    </p:nvPicPr>
                    <p:blipFill>
                      <a:blip r:embed="rId4"/>
                      <a:srcRect/>
                      <a:stretch>
                        <a:fillRect/>
                      </a:stretch>
                    </p:blipFill>
                    <p:spPr bwMode="auto">
                      <a:xfrm>
                        <a:off x="993775" y="2490788"/>
                        <a:ext cx="10272713" cy="2333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400CA-7DA6-79D2-54C1-C4607CE09643}"/>
              </a:ext>
            </a:extLst>
          </p:cNvPr>
          <p:cNvSpPr>
            <a:spLocks noGrp="1"/>
          </p:cNvSpPr>
          <p:nvPr>
            <p:ph type="title"/>
          </p:nvPr>
        </p:nvSpPr>
        <p:spPr/>
        <p:txBody>
          <a:bodyPr/>
          <a:lstStyle/>
          <a:p>
            <a:r>
              <a:rPr lang="en-US" dirty="0"/>
              <a:t>Participants in the IEEE-SA “individual process” shall act independently of others, including employers</a:t>
            </a:r>
          </a:p>
        </p:txBody>
      </p:sp>
      <p:sp>
        <p:nvSpPr>
          <p:cNvPr id="3" name="Content Placeholder 2">
            <a:extLst>
              <a:ext uri="{FF2B5EF4-FFF2-40B4-BE49-F238E27FC236}">
                <a16:creationId xmlns:a16="http://schemas.microsoft.com/office/drawing/2014/main" id="{08730C0C-6425-EB16-EE3B-64D3ECF44E17}"/>
              </a:ext>
            </a:extLst>
          </p:cNvPr>
          <p:cNvSpPr>
            <a:spLocks noGrp="1"/>
          </p:cNvSpPr>
          <p:nvPr>
            <p:ph idx="1"/>
          </p:nvPr>
        </p:nvSpPr>
        <p:spPr>
          <a:xfrm>
            <a:off x="914401" y="1908075"/>
            <a:ext cx="10361084" cy="4113213"/>
          </a:xfrm>
        </p:spPr>
        <p:txBody>
          <a:bodyPr/>
          <a:lstStyle/>
          <a:p>
            <a:r>
              <a:rPr lang="en-US" altLang="en-US" sz="2000" dirty="0"/>
              <a:t>The </a:t>
            </a:r>
            <a:r>
              <a:rPr lang="en-US" altLang="en-US" sz="2000" dirty="0">
                <a:hlinkClick r:id="rId2"/>
              </a:rPr>
              <a:t>IEEE-SA Standards Board Bylaws </a:t>
            </a:r>
            <a:r>
              <a:rPr lang="en-US" altLang="en-US" sz="2000" dirty="0"/>
              <a:t>[6] require that “participants in the IEEE standards development individual process shall act based on their qualifications and experience”</a:t>
            </a:r>
          </a:p>
          <a:p>
            <a:r>
              <a:rPr lang="en-US" altLang="en-US" sz="2000" dirty="0"/>
              <a:t>This means participants:</a:t>
            </a:r>
          </a:p>
          <a:p>
            <a:pPr lvl="1">
              <a:buFont typeface="Arial" panose="020B0604020202020204" pitchFamily="34"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buFont typeface="Arial" panose="020B0604020202020204" pitchFamily="34"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4" name="Slide Number Placeholder 3">
            <a:extLst>
              <a:ext uri="{FF2B5EF4-FFF2-40B4-BE49-F238E27FC236}">
                <a16:creationId xmlns:a16="http://schemas.microsoft.com/office/drawing/2014/main" id="{0B7959E7-3FB1-812C-3355-6FFF75D277B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3A93DB31-4043-B0D2-441D-5F85D3E3B129}"/>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177E9162-B8C3-13F9-A18B-B1E2783B5A48}"/>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4093467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27FA4-1F99-5776-ABFC-C8D868146A83}"/>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2C54D100-7F28-C226-30D3-BD4205411DB5}"/>
              </a:ext>
            </a:extLst>
          </p:cNvPr>
          <p:cNvSpPr>
            <a:spLocks noGrp="1"/>
          </p:cNvSpPr>
          <p:nvPr>
            <p:ph idx="1"/>
          </p:nvPr>
        </p:nvSpPr>
        <p:spPr/>
        <p:txBody>
          <a:bodyPr/>
          <a:lstStyle/>
          <a:p>
            <a:r>
              <a:rPr lang="en-US" altLang="en-US" dirty="0"/>
              <a:t>The </a:t>
            </a:r>
            <a:r>
              <a:rPr lang="en-US" altLang="en-US" dirty="0">
                <a:hlinkClick r:id="rId2"/>
              </a:rPr>
              <a:t>IEEE-SA Standards Board Bylaws </a:t>
            </a:r>
            <a:r>
              <a:rPr lang="en-US" altLang="en-US" dirty="0"/>
              <a:t>([6] 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a:extLst>
              <a:ext uri="{FF2B5EF4-FFF2-40B4-BE49-F238E27FC236}">
                <a16:creationId xmlns:a16="http://schemas.microsoft.com/office/drawing/2014/main" id="{8237F232-0183-F749-E6E3-860CFA67332B}"/>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36A8120A-C7FC-017F-FB3E-8BC0CEDD0B0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E2342997-9E9E-B811-71CB-46C98A84FB78}"/>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1924456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708F9-327A-09D1-BCE6-710D5FA5043A}"/>
              </a:ext>
            </a:extLst>
          </p:cNvPr>
          <p:cNvSpPr>
            <a:spLocks noGrp="1"/>
          </p:cNvSpPr>
          <p:nvPr>
            <p:ph type="title"/>
          </p:nvPr>
        </p:nvSpPr>
        <p:spPr/>
        <p:txBody>
          <a:bodyPr/>
          <a:lstStyle/>
          <a:p>
            <a:r>
              <a:rPr lang="en-US" altLang="en-US" dirty="0"/>
              <a:t>Participants are required to adhere to the</a:t>
            </a:r>
            <a:br>
              <a:rPr lang="en-US" altLang="en-US" dirty="0"/>
            </a:br>
            <a:r>
              <a:rPr lang="en-US" dirty="0"/>
              <a:t>IEEE SA Copyright Policy (1/2) [7]</a:t>
            </a:r>
          </a:p>
        </p:txBody>
      </p:sp>
      <p:sp>
        <p:nvSpPr>
          <p:cNvPr id="3" name="Content Placeholder 2">
            <a:extLst>
              <a:ext uri="{FF2B5EF4-FFF2-40B4-BE49-F238E27FC236}">
                <a16:creationId xmlns:a16="http://schemas.microsoft.com/office/drawing/2014/main" id="{1CC3EDBB-E325-D481-C874-050A2523FAFB}"/>
              </a:ext>
            </a:extLst>
          </p:cNvPr>
          <p:cNvSpPr>
            <a:spLocks noGrp="1"/>
          </p:cNvSpPr>
          <p:nvPr>
            <p:ph idx="1"/>
          </p:nvPr>
        </p:nvSpPr>
        <p:spPr/>
        <p:txBody>
          <a:bodyPr/>
          <a:lstStyle/>
          <a:p>
            <a:r>
              <a:rPr lang="en-US" dirty="0"/>
              <a:t>By participating in this activity, you agree to comply with the IEEE Code of Ethics, all applicable laws, and all IEEE policies and procedures including, but not limited to, the IEEE SA Copyright Policy. </a:t>
            </a:r>
          </a:p>
          <a:p>
            <a:endParaRPr lang="en-US" dirty="0"/>
          </a:p>
          <a:p>
            <a:pPr lvl="1">
              <a:buFont typeface="Arial" panose="020B0604020202020204" pitchFamily="34" charset="0"/>
              <a:buChar char="•"/>
            </a:pPr>
            <a:r>
              <a:rPr lang="en-US" dirty="0"/>
              <a:t>Previously Published material (copyright assertion indicated) shall not be presented/submitted to the Working Group nor incorporated into a Working Group draft unless permission is granted. </a:t>
            </a:r>
          </a:p>
          <a:p>
            <a:pPr lvl="1">
              <a:buFont typeface="Arial" panose="020B0604020202020204" pitchFamily="34" charset="0"/>
              <a:buChar char="•"/>
            </a:pPr>
            <a:r>
              <a:rPr lang="en-US" dirty="0"/>
              <a:t>Prior to presentation or submission, you shall notify the Working Group Chair of previously Published material and should assist the Chair in obtaining copyright permission acceptable to IEEE SA.</a:t>
            </a:r>
          </a:p>
          <a:p>
            <a:pPr lvl="1">
              <a:buFont typeface="Arial" panose="020B0604020202020204" pitchFamily="34" charset="0"/>
              <a:buChar char="•"/>
            </a:pPr>
            <a:r>
              <a:rPr lang="en-US" dirty="0"/>
              <a:t>For material that is not previously Published, IEEE is automatically granted a license to use any material that is presented or submitted.</a:t>
            </a:r>
          </a:p>
        </p:txBody>
      </p:sp>
      <p:sp>
        <p:nvSpPr>
          <p:cNvPr id="4" name="Slide Number Placeholder 3">
            <a:extLst>
              <a:ext uri="{FF2B5EF4-FFF2-40B4-BE49-F238E27FC236}">
                <a16:creationId xmlns:a16="http://schemas.microsoft.com/office/drawing/2014/main" id="{9814AD8A-553F-9F6A-44D1-A4BB431C384A}"/>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F0584FC-55EC-6984-7FDC-9D6484BEB9CE}"/>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2766C3A0-DE34-277D-6130-8DE5E8DD0567}"/>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91409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708F9-327A-09D1-BCE6-710D5FA5043A}"/>
              </a:ext>
            </a:extLst>
          </p:cNvPr>
          <p:cNvSpPr>
            <a:spLocks noGrp="1"/>
          </p:cNvSpPr>
          <p:nvPr>
            <p:ph type="title"/>
          </p:nvPr>
        </p:nvSpPr>
        <p:spPr/>
        <p:txBody>
          <a:bodyPr/>
          <a:lstStyle/>
          <a:p>
            <a:r>
              <a:rPr lang="en-US" altLang="en-US" dirty="0"/>
              <a:t>Participants are required to adhere to the</a:t>
            </a:r>
            <a:br>
              <a:rPr lang="en-US" altLang="en-US" dirty="0"/>
            </a:br>
            <a:r>
              <a:rPr lang="en-US" dirty="0"/>
              <a:t>IEEE SA Copyright Policy (2/2) [7]</a:t>
            </a:r>
          </a:p>
        </p:txBody>
      </p:sp>
      <p:sp>
        <p:nvSpPr>
          <p:cNvPr id="3" name="Content Placeholder 2">
            <a:extLst>
              <a:ext uri="{FF2B5EF4-FFF2-40B4-BE49-F238E27FC236}">
                <a16:creationId xmlns:a16="http://schemas.microsoft.com/office/drawing/2014/main" id="{1CC3EDBB-E325-D481-C874-050A2523FAFB}"/>
              </a:ext>
            </a:extLst>
          </p:cNvPr>
          <p:cNvSpPr>
            <a:spLocks noGrp="1"/>
          </p:cNvSpPr>
          <p:nvPr>
            <p:ph idx="1"/>
          </p:nvPr>
        </p:nvSpPr>
        <p:spPr/>
        <p:txBody>
          <a:bodyPr/>
          <a:lstStyle/>
          <a:p>
            <a:pPr marL="0" indent="0"/>
            <a:r>
              <a:rPr lang="en-US" sz="1600" dirty="0"/>
              <a:t>The IEEE SA Copyright Policy is described in the IEEE SA Standards Board Bylaws and IEEE SA Standards Board Operations Manual</a:t>
            </a:r>
          </a:p>
          <a:p>
            <a:pPr>
              <a:buFont typeface="Arial" panose="020B0604020202020204" pitchFamily="34" charset="0"/>
              <a:buChar char="•"/>
            </a:pPr>
            <a:r>
              <a:rPr lang="en-US" sz="1600" dirty="0"/>
              <a:t>IEEE SA Copyright Policy, see </a:t>
            </a:r>
          </a:p>
          <a:p>
            <a:pPr lvl="1">
              <a:buFont typeface="Arial" panose="020B0604020202020204" pitchFamily="34" charset="0"/>
              <a:buChar char="•"/>
            </a:pPr>
            <a:r>
              <a:rPr lang="en-US" sz="1400" dirty="0"/>
              <a:t>Clause 7 of the IEEE SA Standards Board Bylaws</a:t>
            </a:r>
            <a:br>
              <a:rPr lang="en-US" sz="1400" dirty="0"/>
            </a:br>
            <a:r>
              <a:rPr lang="en-US" sz="1400" dirty="0"/>
              <a:t> 	</a:t>
            </a:r>
            <a:r>
              <a:rPr lang="en-US" sz="1400" dirty="0">
                <a:hlinkClick r:id="rId2"/>
              </a:rPr>
              <a:t>https://standards.ieee.org/about/policies/bylaws/sect6-7.html#7</a:t>
            </a:r>
            <a:endParaRPr lang="en-US" sz="1400" dirty="0"/>
          </a:p>
          <a:p>
            <a:pPr lvl="1">
              <a:buFont typeface="Arial" panose="020B0604020202020204" pitchFamily="34" charset="0"/>
              <a:buChar char="•"/>
            </a:pPr>
            <a:r>
              <a:rPr lang="en-US" sz="1400" dirty="0"/>
              <a:t>Clause 6.1 of the IEEE SA Standards Board Operations Manual</a:t>
            </a:r>
            <a:br>
              <a:rPr lang="en-US" sz="1400" dirty="0"/>
            </a:br>
            <a:r>
              <a:rPr lang="en-US" sz="1400" dirty="0"/>
              <a:t>	</a:t>
            </a:r>
            <a:r>
              <a:rPr lang="en-US" sz="1400" dirty="0">
                <a:hlinkClick r:id="rId3"/>
              </a:rPr>
              <a:t>https://standards.ieee.org/about/policies/opman/sect6.html</a:t>
            </a:r>
            <a:r>
              <a:rPr lang="en-US" sz="1400" dirty="0"/>
              <a:t> </a:t>
            </a:r>
          </a:p>
          <a:p>
            <a:pPr>
              <a:buFont typeface="Arial" panose="020B0604020202020204" pitchFamily="34" charset="0"/>
              <a:buChar char="•"/>
            </a:pPr>
            <a:r>
              <a:rPr lang="en-US" sz="1600" dirty="0"/>
              <a:t>IEEE SA Copyright Permission </a:t>
            </a:r>
            <a:r>
              <a:rPr lang="en-US" sz="1600" dirty="0">
                <a:hlinkClick r:id="rId4"/>
              </a:rPr>
              <a:t>https://standards.ieee.org/content/dam/ieee-standards/standards/web/documents/other/permissionltrs.zip</a:t>
            </a:r>
            <a:r>
              <a:rPr lang="en-US" sz="1600" dirty="0"/>
              <a:t> </a:t>
            </a:r>
          </a:p>
          <a:p>
            <a:pPr>
              <a:buFont typeface="Arial" panose="020B0604020202020204" pitchFamily="34" charset="0"/>
              <a:buChar char="•"/>
            </a:pPr>
            <a:r>
              <a:rPr lang="en-US" sz="1600" dirty="0"/>
              <a:t>IEEE SA Copyright FAQs </a:t>
            </a:r>
            <a:r>
              <a:rPr lang="en-US" sz="1600" dirty="0">
                <a:hlinkClick r:id="rId5"/>
              </a:rPr>
              <a:t>https://standards.ieee.org/faqs/copyrights/</a:t>
            </a:r>
            <a:r>
              <a:rPr lang="en-US" sz="1600" dirty="0"/>
              <a:t> </a:t>
            </a:r>
          </a:p>
          <a:p>
            <a:pPr>
              <a:buFont typeface="Arial" panose="020B0604020202020204" pitchFamily="34" charset="0"/>
              <a:buChar char="•"/>
            </a:pPr>
            <a:r>
              <a:rPr lang="en-US" sz="1600" dirty="0"/>
              <a:t>IEEE SA Best Practices for IEEE Standards Development </a:t>
            </a:r>
            <a:r>
              <a:rPr lang="en-US" sz="1600" dirty="0">
                <a:hlinkClick r:id="rId6"/>
              </a:rPr>
              <a:t>http://standards.ieee.org/content/dam/ieee-standards/standards/web/documents/other/best_practices_for_ieee_standards_development_051215.pdf</a:t>
            </a:r>
            <a:r>
              <a:rPr lang="en-US" sz="1600" dirty="0"/>
              <a:t> </a:t>
            </a:r>
          </a:p>
          <a:p>
            <a:pPr>
              <a:buFont typeface="Arial" panose="020B0604020202020204" pitchFamily="34" charset="0"/>
              <a:buChar char="•"/>
            </a:pPr>
            <a:r>
              <a:rPr lang="en-US" sz="1600" dirty="0"/>
              <a:t>Distribution of Draft Standards (see 6.1.3 of the SASB Operations Manual) </a:t>
            </a:r>
            <a:r>
              <a:rPr lang="en-US" sz="1600" dirty="0">
                <a:hlinkClick r:id="rId3"/>
              </a:rPr>
              <a:t>https://standards.ieee.org/about/policies/opman/sect6.html</a:t>
            </a:r>
            <a:r>
              <a:rPr lang="en-US" sz="1600" dirty="0"/>
              <a:t> </a:t>
            </a:r>
          </a:p>
        </p:txBody>
      </p:sp>
      <p:sp>
        <p:nvSpPr>
          <p:cNvPr id="4" name="Slide Number Placeholder 3">
            <a:extLst>
              <a:ext uri="{FF2B5EF4-FFF2-40B4-BE49-F238E27FC236}">
                <a16:creationId xmlns:a16="http://schemas.microsoft.com/office/drawing/2014/main" id="{9814AD8A-553F-9F6A-44D1-A4BB431C384A}"/>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F0584FC-55EC-6984-7FDC-9D6484BEB9CE}"/>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2766C3A0-DE34-277D-6130-8DE5E8DD0567}"/>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5356139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AB2C8-F93B-D1D0-5D17-E81F0981D085}"/>
              </a:ext>
            </a:extLst>
          </p:cNvPr>
          <p:cNvSpPr>
            <a:spLocks noGrp="1"/>
          </p:cNvSpPr>
          <p:nvPr>
            <p:ph type="title"/>
          </p:nvPr>
        </p:nvSpPr>
        <p:spPr/>
        <p:txBody>
          <a:bodyPr/>
          <a:lstStyle/>
          <a:p>
            <a:r>
              <a:rPr lang="en-US" dirty="0"/>
              <a:t>Additional Operating rules</a:t>
            </a:r>
          </a:p>
        </p:txBody>
      </p:sp>
      <p:sp>
        <p:nvSpPr>
          <p:cNvPr id="3" name="Text Placeholder 2">
            <a:extLst>
              <a:ext uri="{FF2B5EF4-FFF2-40B4-BE49-F238E27FC236}">
                <a16:creationId xmlns:a16="http://schemas.microsoft.com/office/drawing/2014/main" id="{F96CEF5C-09B7-EEC0-F70F-3883D907AC02}"/>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D0CCF67D-AE52-B2DC-928E-22DD4603A141}"/>
              </a:ext>
            </a:extLst>
          </p:cNvPr>
          <p:cNvSpPr>
            <a:spLocks noGrp="1"/>
          </p:cNvSpPr>
          <p:nvPr>
            <p:ph type="dt" idx="10"/>
          </p:nvPr>
        </p:nvSpPr>
        <p:spPr/>
        <p:txBody>
          <a:bodyPr/>
          <a:lstStyle/>
          <a:p>
            <a:r>
              <a:rPr lang="en-GB"/>
              <a:t>March 2023</a:t>
            </a:r>
          </a:p>
        </p:txBody>
      </p:sp>
      <p:sp>
        <p:nvSpPr>
          <p:cNvPr id="5" name="Footer Placeholder 4">
            <a:extLst>
              <a:ext uri="{FF2B5EF4-FFF2-40B4-BE49-F238E27FC236}">
                <a16:creationId xmlns:a16="http://schemas.microsoft.com/office/drawing/2014/main" id="{87D3FEC7-96F6-76F8-DF86-53021A662DBC}"/>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5EE372AA-6F0A-26B8-0590-5D29348E26BA}"/>
              </a:ext>
            </a:extLst>
          </p:cNvPr>
          <p:cNvSpPr>
            <a:spLocks noGrp="1"/>
          </p:cNvSpPr>
          <p:nvPr>
            <p:ph type="sldNum" idx="12"/>
          </p:nvPr>
        </p:nvSpPr>
        <p:spPr/>
        <p:txBody>
          <a:bodyPr/>
          <a:lstStyle/>
          <a:p>
            <a:r>
              <a:rPr lang="en-GB"/>
              <a:t>Slide </a:t>
            </a:r>
            <a:fld id="{3ABCC52B-A3F7-440B-BBF2-55191E6E7773}" type="slidenum">
              <a:rPr lang="en-GB" smtClean="0"/>
              <a:pPr/>
              <a:t>14</a:t>
            </a:fld>
            <a:endParaRPr lang="en-GB"/>
          </a:p>
        </p:txBody>
      </p:sp>
    </p:spTree>
    <p:extLst>
      <p:ext uri="{BB962C8B-B14F-4D97-AF65-F5344CB8AC3E}">
        <p14:creationId xmlns:p14="http://schemas.microsoft.com/office/powerpoint/2010/main" val="9434215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96428-8CF5-B909-7521-5DE45E98E9A1}"/>
              </a:ext>
            </a:extLst>
          </p:cNvPr>
          <p:cNvSpPr>
            <a:spLocks noGrp="1"/>
          </p:cNvSpPr>
          <p:nvPr>
            <p:ph type="title"/>
          </p:nvPr>
        </p:nvSpPr>
        <p:spPr/>
        <p:txBody>
          <a:bodyPr/>
          <a:lstStyle/>
          <a:p>
            <a:r>
              <a:rPr lang="en-US" dirty="0"/>
              <a:t>Meeting Etiquette</a:t>
            </a:r>
          </a:p>
        </p:txBody>
      </p:sp>
      <p:sp>
        <p:nvSpPr>
          <p:cNvPr id="3" name="Content Placeholder 2">
            <a:extLst>
              <a:ext uri="{FF2B5EF4-FFF2-40B4-BE49-F238E27FC236}">
                <a16:creationId xmlns:a16="http://schemas.microsoft.com/office/drawing/2014/main" id="{6AAA9749-44FB-3D3C-BA0A-D754338FDA8E}"/>
              </a:ext>
            </a:extLst>
          </p:cNvPr>
          <p:cNvSpPr>
            <a:spLocks noGrp="1"/>
          </p:cNvSpPr>
          <p:nvPr>
            <p:ph idx="1"/>
          </p:nvPr>
        </p:nvSpPr>
        <p:spPr/>
        <p:txBody>
          <a:bodyPr/>
          <a:lstStyle/>
          <a:p>
            <a:pPr>
              <a:lnSpc>
                <a:spcPct val="90000"/>
              </a:lnSpc>
              <a:buFont typeface="Arial" panose="020B0604020202020204" pitchFamily="34" charset="0"/>
              <a:buChar char="•"/>
            </a:pPr>
            <a:r>
              <a:rPr lang="en-US" altLang="en-US" sz="2400" dirty="0"/>
              <a:t>IEEE 802 is a world-wide professional technical organization </a:t>
            </a:r>
          </a:p>
          <a:p>
            <a:pPr>
              <a:lnSpc>
                <a:spcPct val="90000"/>
              </a:lnSpc>
              <a:buFont typeface="Arial" panose="020B0604020202020204" pitchFamily="34" charset="0"/>
              <a:buChar char="•"/>
            </a:pPr>
            <a:endParaRPr lang="en-US" altLang="en-US" sz="2400" dirty="0"/>
          </a:p>
          <a:p>
            <a:pPr>
              <a:lnSpc>
                <a:spcPct val="90000"/>
              </a:lnSpc>
              <a:buFont typeface="Arial" panose="020B0604020202020204" pitchFamily="34" charset="0"/>
              <a:buChar char="•"/>
            </a:pPr>
            <a:r>
              <a:rPr lang="en-US" altLang="en-US" sz="2400" dirty="0"/>
              <a:t>Meetings are to be conducted in an </a:t>
            </a:r>
            <a:r>
              <a:rPr lang="en-US" altLang="en-US" sz="2400" b="0" i="1" u="sng" dirty="0">
                <a:solidFill>
                  <a:srgbClr val="0066FF"/>
                </a:solidFill>
              </a:rPr>
              <a:t>orderly</a:t>
            </a:r>
            <a:r>
              <a:rPr lang="en-US" altLang="en-US" sz="2400" dirty="0"/>
              <a:t> and </a:t>
            </a:r>
            <a:r>
              <a:rPr lang="en-US" altLang="en-US" sz="2400" i="1" u="sng" dirty="0">
                <a:solidFill>
                  <a:srgbClr val="0066FF"/>
                </a:solidFill>
              </a:rPr>
              <a:t>professional</a:t>
            </a:r>
            <a:r>
              <a:rPr lang="en-US" altLang="en-US" sz="2400" i="1" dirty="0">
                <a:solidFill>
                  <a:srgbClr val="0066FF"/>
                </a:solidFill>
              </a:rPr>
              <a:t> </a:t>
            </a:r>
            <a:r>
              <a:rPr lang="en-US" altLang="en-US" sz="2400" dirty="0"/>
              <a:t>manner in accordance with the policies and procedures governed by the organization.</a:t>
            </a:r>
          </a:p>
          <a:p>
            <a:pPr>
              <a:lnSpc>
                <a:spcPct val="90000"/>
              </a:lnSpc>
              <a:buFont typeface="Arial" panose="020B0604020202020204" pitchFamily="34" charset="0"/>
              <a:buChar char="•"/>
            </a:pPr>
            <a:endParaRPr lang="en-US" altLang="en-US" sz="2400" dirty="0">
              <a:solidFill>
                <a:srgbClr val="0066FF"/>
              </a:solidFill>
            </a:endParaRPr>
          </a:p>
          <a:p>
            <a:pPr>
              <a:lnSpc>
                <a:spcPct val="90000"/>
              </a:lnSpc>
              <a:buFont typeface="Arial" panose="020B0604020202020204" pitchFamily="34" charset="0"/>
              <a:buChar char="•"/>
            </a:pPr>
            <a:r>
              <a:rPr lang="en-US" altLang="en-US" sz="2400" dirty="0">
                <a:solidFill>
                  <a:srgbClr val="0066FF"/>
                </a:solidFill>
              </a:rPr>
              <a:t>Individuals are to address the </a:t>
            </a:r>
            <a:r>
              <a:rPr lang="en-US" altLang="en-US" sz="2400" b="0" i="1" u="sng" dirty="0">
                <a:solidFill>
                  <a:srgbClr val="0066FF"/>
                </a:solidFill>
              </a:rPr>
              <a:t>“Technical”</a:t>
            </a:r>
            <a:r>
              <a:rPr lang="en-US" altLang="en-US" sz="2400" dirty="0">
                <a:solidFill>
                  <a:srgbClr val="0066FF"/>
                </a:solidFill>
              </a:rPr>
              <a:t> content of the subject under consideration and refrain from making </a:t>
            </a:r>
            <a:r>
              <a:rPr lang="en-US" altLang="en-US" sz="2400" b="0" i="1" u="sng" dirty="0">
                <a:solidFill>
                  <a:srgbClr val="0066FF"/>
                </a:solidFill>
              </a:rPr>
              <a:t>“personal”</a:t>
            </a:r>
            <a:r>
              <a:rPr lang="en-US" altLang="en-US" sz="2400" dirty="0">
                <a:solidFill>
                  <a:srgbClr val="0066FF"/>
                </a:solidFill>
              </a:rPr>
              <a:t> comments to or about the presenter. </a:t>
            </a:r>
          </a:p>
        </p:txBody>
      </p:sp>
      <p:sp>
        <p:nvSpPr>
          <p:cNvPr id="4" name="Slide Number Placeholder 3">
            <a:extLst>
              <a:ext uri="{FF2B5EF4-FFF2-40B4-BE49-F238E27FC236}">
                <a16:creationId xmlns:a16="http://schemas.microsoft.com/office/drawing/2014/main" id="{8D184435-1B47-385A-3B9F-0527B4BCC42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CF84E8-AD87-0D4B-5288-316DAFBCC0AF}"/>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91A90957-15A1-50C5-74D1-5CBB466E5360}"/>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9147801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5275F-F2B0-111B-BE82-D4947B86DE8E}"/>
              </a:ext>
            </a:extLst>
          </p:cNvPr>
          <p:cNvSpPr>
            <a:spLocks noGrp="1"/>
          </p:cNvSpPr>
          <p:nvPr>
            <p:ph type="title"/>
          </p:nvPr>
        </p:nvSpPr>
        <p:spPr/>
        <p:txBody>
          <a:bodyPr/>
          <a:lstStyle/>
          <a:p>
            <a:r>
              <a:rPr lang="en-US" dirty="0"/>
              <a:t>Standing Committee (SC) and Topic Interest Groups (TIGs) Operating Rules</a:t>
            </a:r>
          </a:p>
        </p:txBody>
      </p:sp>
      <p:sp>
        <p:nvSpPr>
          <p:cNvPr id="3" name="Content Placeholder 2">
            <a:extLst>
              <a:ext uri="{FF2B5EF4-FFF2-40B4-BE49-F238E27FC236}">
                <a16:creationId xmlns:a16="http://schemas.microsoft.com/office/drawing/2014/main" id="{0BC103AC-D38B-C036-E673-07282CF8B782}"/>
              </a:ext>
            </a:extLst>
          </p:cNvPr>
          <p:cNvSpPr>
            <a:spLocks noGrp="1"/>
          </p:cNvSpPr>
          <p:nvPr>
            <p:ph idx="1"/>
          </p:nvPr>
        </p:nvSpPr>
        <p:spPr/>
        <p:txBody>
          <a:bodyPr/>
          <a:lstStyle/>
          <a:p>
            <a:pPr marL="0" indent="0"/>
            <a:r>
              <a:rPr lang="en-US" altLang="en-US" sz="2400" dirty="0"/>
              <a:t>The 802.11 Operations Manuel [10] defines for standing committees:</a:t>
            </a:r>
          </a:p>
          <a:p>
            <a:pPr marL="0" indent="0"/>
            <a:endParaRPr lang="en-US" altLang="en-US" sz="2400" dirty="0"/>
          </a:p>
          <a:p>
            <a:pPr>
              <a:buFont typeface="Arial" panose="020B0604020202020204" pitchFamily="34" charset="0"/>
              <a:buChar char="•"/>
            </a:pPr>
            <a:r>
              <a:rPr lang="en-US" altLang="en-US" sz="2400" dirty="0"/>
              <a:t>Anybody can vote, present, and make motions</a:t>
            </a:r>
          </a:p>
          <a:p>
            <a:pPr>
              <a:buFont typeface="Arial" panose="020B0604020202020204" pitchFamily="34" charset="0"/>
              <a:buChar char="•"/>
            </a:pPr>
            <a:r>
              <a:rPr lang="en-US" altLang="en-US" sz="2400" dirty="0"/>
              <a:t>Participation in SC during 802.11 WG Plenary or Interim counts towards 802.11 voting rights</a:t>
            </a:r>
          </a:p>
          <a:p>
            <a:pPr>
              <a:buFont typeface="Arial" panose="020B0604020202020204" pitchFamily="34" charset="0"/>
              <a:buChar char="•"/>
            </a:pPr>
            <a:r>
              <a:rPr lang="en-US" altLang="en-US" sz="2400" dirty="0"/>
              <a:t>All motions must pass by a 75% majority</a:t>
            </a:r>
          </a:p>
          <a:p>
            <a:pPr marL="0" indent="0"/>
            <a:endParaRPr lang="en-US" dirty="0"/>
          </a:p>
          <a:p>
            <a:pPr marL="0" indent="0"/>
            <a:r>
              <a:rPr lang="en-US" dirty="0"/>
              <a:t>Topic interest groups follow all rules for a standing committee [10].</a:t>
            </a:r>
          </a:p>
        </p:txBody>
      </p:sp>
      <p:sp>
        <p:nvSpPr>
          <p:cNvPr id="4" name="Slide Number Placeholder 3">
            <a:extLst>
              <a:ext uri="{FF2B5EF4-FFF2-40B4-BE49-F238E27FC236}">
                <a16:creationId xmlns:a16="http://schemas.microsoft.com/office/drawing/2014/main" id="{58471C14-711C-B1F0-FD37-E8091A72199A}"/>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4A9F8266-DAF6-B15C-E85D-60736188E5EE}"/>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0FF3AEB3-A4C4-FC11-0957-88FFABC56675}"/>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6119138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1" y="1764059"/>
            <a:ext cx="10361084" cy="4113213"/>
          </a:xfrm>
        </p:spPr>
        <p:txBody>
          <a:bodyPr/>
          <a:lstStyle/>
          <a:p>
            <a:r>
              <a:rPr lang="en-GB" sz="1600" dirty="0"/>
              <a:t>[1] IEEE-SA </a:t>
            </a:r>
            <a:r>
              <a:rPr lang="en-GB" sz="1600" dirty="0" err="1"/>
              <a:t>Patcom</a:t>
            </a:r>
            <a:r>
              <a:rPr lang="en-GB" sz="1600" dirty="0"/>
              <a:t> Patent Material: </a:t>
            </a:r>
            <a:r>
              <a:rPr lang="en-GB" sz="1600" dirty="0">
                <a:hlinkClick r:id="rId3"/>
              </a:rPr>
              <a:t>https://standards.ieee.org/about/sasb/patcom/materials/</a:t>
            </a:r>
            <a:r>
              <a:rPr lang="en-GB" sz="1600" dirty="0"/>
              <a:t> </a:t>
            </a:r>
          </a:p>
          <a:p>
            <a:r>
              <a:rPr lang="en-GB" sz="1600" dirty="0"/>
              <a:t>[2] IEEE-SA Patent Slides for Pre-PAR Meetings </a:t>
            </a:r>
            <a:r>
              <a:rPr lang="en-GB" sz="1600" dirty="0">
                <a:hlinkClick r:id="rId4"/>
              </a:rPr>
              <a:t>https://mentor.ieee.org/myproject/Public/mytools/mob/slideset.pdf</a:t>
            </a:r>
            <a:endParaRPr lang="en-GB" sz="1600" dirty="0"/>
          </a:p>
          <a:p>
            <a:r>
              <a:rPr lang="en-GB" sz="1600" dirty="0"/>
              <a:t>[3] IEEE Governing Documents </a:t>
            </a:r>
            <a:r>
              <a:rPr lang="en-GB" sz="1600" dirty="0">
                <a:hlinkClick r:id="rId5"/>
              </a:rPr>
              <a:t>https://www.ieee.org/about/corporate/governance/index.html</a:t>
            </a:r>
            <a:r>
              <a:rPr lang="en-GB" sz="1600" dirty="0"/>
              <a:t> </a:t>
            </a:r>
          </a:p>
          <a:p>
            <a:r>
              <a:rPr lang="en-GB" sz="1600" dirty="0"/>
              <a:t>[4] IEEE Code of Ethics </a:t>
            </a:r>
            <a:r>
              <a:rPr lang="en-GB" sz="1600" dirty="0">
                <a:hlinkClick r:id="rId6"/>
              </a:rPr>
              <a:t>https://www.ieee.org/about/corporate/governance/p7-8.html</a:t>
            </a:r>
            <a:r>
              <a:rPr lang="en-GB" sz="1600" dirty="0"/>
              <a:t> </a:t>
            </a:r>
          </a:p>
          <a:p>
            <a:r>
              <a:rPr lang="en-GB" sz="1600" dirty="0"/>
              <a:t>[5] IEEE Code of Conduct </a:t>
            </a:r>
            <a:r>
              <a:rPr lang="en-GB" sz="1600" dirty="0">
                <a:hlinkClick r:id="rId7"/>
              </a:rPr>
              <a:t>https://www.ieee.org/content/dam/ieee-org/ieee/web/org/about/ieee_code_of_conduct.pdf</a:t>
            </a:r>
            <a:r>
              <a:rPr lang="en-GB" sz="1600" dirty="0"/>
              <a:t> </a:t>
            </a:r>
          </a:p>
          <a:p>
            <a:r>
              <a:rPr lang="en-GB" sz="1600" dirty="0"/>
              <a:t>[6] </a:t>
            </a:r>
            <a:r>
              <a:rPr lang="en-US" sz="1600" dirty="0"/>
              <a:t>IEEE-SA Standards Board Bylaws </a:t>
            </a:r>
            <a:r>
              <a:rPr lang="en-US" sz="1600" dirty="0">
                <a:hlinkClick r:id="rId8"/>
              </a:rPr>
              <a:t>https://standards.ieee.org/wp-content/uploads/import/documents/other/sb_bylaws.pdf</a:t>
            </a:r>
            <a:r>
              <a:rPr lang="en-US" sz="1600" dirty="0"/>
              <a:t> </a:t>
            </a:r>
          </a:p>
          <a:p>
            <a:r>
              <a:rPr lang="en-US" sz="1600" dirty="0"/>
              <a:t>[7] IEEE-SA </a:t>
            </a:r>
            <a:r>
              <a:rPr lang="en-GB" sz="1600" dirty="0"/>
              <a:t>Copyright Instructions for Working Group Chairs </a:t>
            </a:r>
            <a:r>
              <a:rPr lang="en-GB" sz="1600" dirty="0">
                <a:hlinkClick r:id="rId9"/>
              </a:rPr>
              <a:t>https://standards.ieee.org/ipr/copyright-materials/</a:t>
            </a:r>
            <a:r>
              <a:rPr lang="en-GB" sz="1600" dirty="0"/>
              <a:t> </a:t>
            </a:r>
          </a:p>
          <a:p>
            <a:r>
              <a:rPr lang="en-GB" sz="1600" dirty="0"/>
              <a:t>[8] IEEE-SA Disclosures of Affiliation (FAQ) </a:t>
            </a:r>
            <a:r>
              <a:rPr lang="en-GB" sz="1600" dirty="0">
                <a:hlinkClick r:id="rId10"/>
              </a:rPr>
              <a:t>https://standards.ieee.org/faqs/affiliation/</a:t>
            </a:r>
            <a:r>
              <a:rPr lang="en-GB" sz="1600" dirty="0"/>
              <a:t> </a:t>
            </a:r>
          </a:p>
          <a:p>
            <a:r>
              <a:rPr lang="en-GB" sz="1600" dirty="0"/>
              <a:t>[9] IEEE-SA ANTITRUST AND COMPETITION POLICY WHAT YOU NEED TO KNOW </a:t>
            </a:r>
            <a:r>
              <a:rPr lang="en-GB" sz="1600" dirty="0">
                <a:hlinkClick r:id="rId11"/>
              </a:rPr>
              <a:t>https://standards.ieee.org/wp-content/uploads/2022/02/antitrust.pdf</a:t>
            </a:r>
            <a:r>
              <a:rPr lang="en-GB" sz="1600" dirty="0"/>
              <a:t> </a:t>
            </a:r>
          </a:p>
          <a:p>
            <a:r>
              <a:rPr lang="en-GB" sz="1600" dirty="0"/>
              <a:t>[10] 802.11 Operations Manual </a:t>
            </a:r>
            <a:r>
              <a:rPr lang="en-GB" sz="1600" dirty="0">
                <a:hlinkClick r:id="rId12"/>
              </a:rPr>
              <a:t>https://mentor.ieee.org/802.11/dcn/22/11-22-1638-00-0000-802-11-operations-manual.docx</a:t>
            </a:r>
            <a:r>
              <a:rPr lang="en-GB" sz="1600" dirty="0"/>
              <a:t> </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17</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March 2023</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7099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412776"/>
            <a:ext cx="10361084" cy="4968552"/>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The following slides are to be presented at </a:t>
            </a:r>
            <a:r>
              <a:rPr lang="en-GB" sz="2000" u="sng" dirty="0"/>
              <a:t>pre-PAR</a:t>
            </a:r>
            <a:r>
              <a:rPr lang="en-GB" sz="2000" dirty="0"/>
              <a:t> standardization activates.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The secretary is kindly requested to minute that: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i="1" dirty="0"/>
              <a:t>The Chair reviewed guidelines for IEEE SA pre-PAR meetings (see &lt;Ref-to-this-DCN&gt;), including: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i="1" dirty="0"/>
              <a:t>IEEE SA </a:t>
            </a:r>
            <a:r>
              <a:rPr lang="en-GB" sz="1800" i="1" dirty="0" err="1"/>
              <a:t>PatCom</a:t>
            </a:r>
            <a:r>
              <a:rPr lang="en-GB" sz="1800" i="1" dirty="0"/>
              <a:t> patent slides for pre-PAR meeting [2]</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i="1" dirty="0"/>
              <a:t>IEEE Codes of Ethics &amp; Conduct</a:t>
            </a:r>
            <a:r>
              <a:rPr lang="en-GB" sz="1800" i="1" dirty="0"/>
              <a:t> [4,5]</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i="1" dirty="0"/>
              <a:t>IEEE-SA Standards Board Bylaws [6]</a:t>
            </a:r>
            <a:r>
              <a:rPr lang="en-GB" sz="1800" i="1" dirty="0"/>
              <a:t> -- </a:t>
            </a:r>
            <a:r>
              <a:rPr lang="en-US" sz="1800" i="1" dirty="0"/>
              <a:t>Participants in the IEEE-SA “individual process” shall act independently</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i="1" dirty="0"/>
              <a:t>IEEE-SA Standards Board Bylaws [6]</a:t>
            </a:r>
            <a:r>
              <a:rPr lang="en-GB" sz="1800" i="1" dirty="0"/>
              <a:t> -- </a:t>
            </a:r>
            <a:r>
              <a:rPr lang="en-US" sz="1800" i="1" dirty="0"/>
              <a:t>Fair &amp; equitable consideration of all viewpoints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i="1" dirty="0"/>
              <a:t>as well as the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i="1" dirty="0"/>
              <a:t>Meeting Etiquette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i="1" dirty="0"/>
              <a:t>802.11 Operation rules for standing committees (SCs) and technical interest groups (TIGs)</a:t>
            </a: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AB2C8-F93B-D1D0-5D17-E81F0981D085}"/>
              </a:ext>
            </a:extLst>
          </p:cNvPr>
          <p:cNvSpPr>
            <a:spLocks noGrp="1"/>
          </p:cNvSpPr>
          <p:nvPr>
            <p:ph type="title"/>
          </p:nvPr>
        </p:nvSpPr>
        <p:spPr/>
        <p:txBody>
          <a:bodyPr/>
          <a:lstStyle/>
          <a:p>
            <a:r>
              <a:rPr lang="en-US" dirty="0"/>
              <a:t>Guidelines for pre-par activities</a:t>
            </a:r>
          </a:p>
        </p:txBody>
      </p:sp>
      <p:sp>
        <p:nvSpPr>
          <p:cNvPr id="3" name="Text Placeholder 2">
            <a:extLst>
              <a:ext uri="{FF2B5EF4-FFF2-40B4-BE49-F238E27FC236}">
                <a16:creationId xmlns:a16="http://schemas.microsoft.com/office/drawing/2014/main" id="{F96CEF5C-09B7-EEC0-F70F-3883D907AC02}"/>
              </a:ext>
            </a:extLst>
          </p:cNvPr>
          <p:cNvSpPr>
            <a:spLocks noGrp="1"/>
          </p:cNvSpPr>
          <p:nvPr>
            <p:ph type="body" idx="1"/>
          </p:nvPr>
        </p:nvSpPr>
        <p:spPr/>
        <p:txBody>
          <a:bodyPr/>
          <a:lstStyle/>
          <a:p>
            <a:r>
              <a:rPr lang="en-US" dirty="0"/>
              <a:t>IEEE SA Meeting</a:t>
            </a:r>
          </a:p>
        </p:txBody>
      </p:sp>
      <p:sp>
        <p:nvSpPr>
          <p:cNvPr id="4" name="Date Placeholder 3">
            <a:extLst>
              <a:ext uri="{FF2B5EF4-FFF2-40B4-BE49-F238E27FC236}">
                <a16:creationId xmlns:a16="http://schemas.microsoft.com/office/drawing/2014/main" id="{D0CCF67D-AE52-B2DC-928E-22DD4603A141}"/>
              </a:ext>
            </a:extLst>
          </p:cNvPr>
          <p:cNvSpPr>
            <a:spLocks noGrp="1"/>
          </p:cNvSpPr>
          <p:nvPr>
            <p:ph type="dt" idx="10"/>
          </p:nvPr>
        </p:nvSpPr>
        <p:spPr/>
        <p:txBody>
          <a:bodyPr/>
          <a:lstStyle/>
          <a:p>
            <a:r>
              <a:rPr lang="en-GB"/>
              <a:t>March 2023</a:t>
            </a:r>
          </a:p>
        </p:txBody>
      </p:sp>
      <p:sp>
        <p:nvSpPr>
          <p:cNvPr id="5" name="Footer Placeholder 4">
            <a:extLst>
              <a:ext uri="{FF2B5EF4-FFF2-40B4-BE49-F238E27FC236}">
                <a16:creationId xmlns:a16="http://schemas.microsoft.com/office/drawing/2014/main" id="{87D3FEC7-96F6-76F8-DF86-53021A662DBC}"/>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5EE372AA-6F0A-26B8-0590-5D29348E26BA}"/>
              </a:ext>
            </a:extLst>
          </p:cNvPr>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989146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4. Press “Office” button, Prepare / Properties.  </a:t>
            </a:r>
            <a:r>
              <a:rPr lang="en-US" dirty="0"/>
              <a:t>Fill 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name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Title field = Title of presentation</a:t>
            </a: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a:t>
            </a:fld>
            <a:endParaRPr lang="en-GB"/>
          </a:p>
        </p:txBody>
      </p:sp>
      <p:sp>
        <p:nvSpPr>
          <p:cNvPr id="5" name="Footer Placeholder 4"/>
          <p:cNvSpPr>
            <a:spLocks noGrp="1"/>
          </p:cNvSpPr>
          <p:nvPr>
            <p:ph type="ftr" idx="14"/>
          </p:nvPr>
        </p:nvSpPr>
        <p:spPr/>
        <p:txBody>
          <a:bodyPr/>
          <a:lstStyle/>
          <a:p>
            <a:r>
              <a:rPr lang="en-GB"/>
              <a:t>Marc Emmelmann (SELF)</a:t>
            </a:r>
          </a:p>
        </p:txBody>
      </p:sp>
      <p:sp>
        <p:nvSpPr>
          <p:cNvPr id="4" name="Date Placeholder 3"/>
          <p:cNvSpPr>
            <a:spLocks noGrp="1"/>
          </p:cNvSpPr>
          <p:nvPr>
            <p:ph type="dt" idx="15"/>
          </p:nvPr>
        </p:nvSpPr>
        <p:spPr/>
        <p:txBody>
          <a:bodyPr/>
          <a:lstStyle/>
          <a:p>
            <a:r>
              <a:rPr lang="en-GB"/>
              <a:t>March 2023</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March 2023</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March 2023</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March 2023</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404664"/>
            <a:ext cx="10361084" cy="1065213"/>
          </a:xfrm>
        </p:spPr>
        <p:txBody>
          <a:bodyPr/>
          <a:lstStyle/>
          <a:p>
            <a:r>
              <a:rPr lang="en-US" altLang="en-US" dirty="0"/>
              <a:t>Guidelines for IEEE SA pre-PAR Meetings [2]</a:t>
            </a:r>
            <a:endParaRPr lang="en-GB" dirty="0"/>
          </a:p>
        </p:txBody>
      </p:sp>
      <p:sp>
        <p:nvSpPr>
          <p:cNvPr id="9218" name="Rectangle 2"/>
          <p:cNvSpPr>
            <a:spLocks noGrp="1" noChangeArrowheads="1"/>
          </p:cNvSpPr>
          <p:nvPr>
            <p:ph idx="1"/>
          </p:nvPr>
        </p:nvSpPr>
        <p:spPr>
          <a:xfrm>
            <a:off x="914401" y="1332011"/>
            <a:ext cx="10361084" cy="4113213"/>
          </a:xfrm>
          <a:ln/>
        </p:spPr>
        <p:txBody>
          <a:bodyPr/>
          <a:lstStyle/>
          <a:p>
            <a:pPr>
              <a:lnSpc>
                <a:spcPct val="80000"/>
              </a:lnSpc>
              <a:spcAft>
                <a:spcPct val="40000"/>
              </a:spcAft>
              <a:buClr>
                <a:srgbClr val="CC3300"/>
              </a:buClr>
              <a:buSzPct val="50000"/>
              <a:buFont typeface="Monotype Sorts" pitchFamily="2" charset="2"/>
              <a:buChar char="l"/>
            </a:pPr>
            <a:r>
              <a:rPr lang="en-US" altLang="en-US" sz="1600" dirty="0">
                <a:solidFill>
                  <a:srgbClr val="000099"/>
                </a:solidFill>
                <a:latin typeface="Arial" panose="020B0604020202020204" pitchFamily="34" charset="0"/>
              </a:rPr>
              <a:t>All IEEE-SA standards meetings shall be conducted in compliance with all applicable laws, including antitrust and competition laws.</a:t>
            </a:r>
          </a:p>
          <a:p>
            <a:pPr>
              <a:lnSpc>
                <a:spcPct val="80000"/>
              </a:lnSpc>
              <a:spcAft>
                <a:spcPct val="40000"/>
              </a:spcAft>
              <a:buClr>
                <a:srgbClr val="CC3300"/>
              </a:buClr>
              <a:buSzPct val="50000"/>
              <a:buFont typeface="Monotype Sorts" pitchFamily="2" charset="2"/>
              <a:buChar char="l"/>
            </a:pPr>
            <a:r>
              <a:rPr lang="en-US" altLang="en-US" sz="1600" dirty="0">
                <a:solidFill>
                  <a:srgbClr val="000099"/>
                </a:solidFill>
                <a:latin typeface="Arial" panose="020B0604020202020204" pitchFamily="34" charset="0"/>
              </a:rPr>
              <a:t>Don’t discuss the interpretation, validity, or essentiality of patents/patent claims. </a:t>
            </a:r>
          </a:p>
          <a:p>
            <a:pPr>
              <a:lnSpc>
                <a:spcPct val="80000"/>
              </a:lnSpc>
              <a:spcAft>
                <a:spcPct val="40000"/>
              </a:spcAft>
              <a:buClr>
                <a:srgbClr val="CC3300"/>
              </a:buClr>
              <a:buSzPct val="50000"/>
              <a:buFont typeface="Monotype Sorts" pitchFamily="2" charset="2"/>
              <a:buChar char="l"/>
            </a:pPr>
            <a:r>
              <a:rPr lang="en-US" altLang="en-US" sz="1600" dirty="0">
                <a:solidFill>
                  <a:srgbClr val="000099"/>
                </a:solidFill>
                <a:latin typeface="Arial" panose="020B0604020202020204" pitchFamily="34" charset="0"/>
              </a:rPr>
              <a:t>Don’t discuss specific license rates, terms, or conditions.</a:t>
            </a:r>
          </a:p>
          <a:p>
            <a:pPr lvl="1">
              <a:lnSpc>
                <a:spcPct val="80000"/>
              </a:lnSpc>
              <a:spcAft>
                <a:spcPct val="40000"/>
              </a:spcAft>
              <a:buClr>
                <a:srgbClr val="CC3300"/>
              </a:buClr>
              <a:buSzPct val="50000"/>
              <a:buFont typeface="Monotype Sorts" pitchFamily="2" charset="2"/>
              <a:buChar char="l"/>
            </a:pPr>
            <a:r>
              <a:rPr lang="en-US" altLang="en-US" sz="16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pitchFamily="2" charset="2"/>
              <a:buChar char="l"/>
            </a:pPr>
            <a:r>
              <a:rPr lang="en-GB" altLang="en-US" sz="1600" dirty="0">
                <a:solidFill>
                  <a:srgbClr val="000099"/>
                </a:solidFill>
                <a:latin typeface="Arial" panose="020B0604020202020204" pitchFamily="34" charset="0"/>
              </a:rPr>
              <a:t>Technical considerations remain primary focus</a:t>
            </a:r>
            <a:endParaRPr lang="en-US" altLang="en-US" sz="1600" dirty="0">
              <a:solidFill>
                <a:srgbClr val="000099"/>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dirty="0">
                <a:solidFill>
                  <a:srgbClr val="000099"/>
                </a:solidFill>
                <a:latin typeface="Arial" panose="020B0604020202020204" pitchFamily="34" charset="0"/>
              </a:rPr>
              <a:t>Don’t discuss or engage in the fixing of product prices, allocation of customers, or division of sales markets.</a:t>
            </a:r>
          </a:p>
          <a:p>
            <a:pPr>
              <a:lnSpc>
                <a:spcPct val="80000"/>
              </a:lnSpc>
              <a:spcAft>
                <a:spcPct val="40000"/>
              </a:spcAft>
              <a:buClr>
                <a:srgbClr val="CC3300"/>
              </a:buClr>
              <a:buSzPct val="50000"/>
              <a:buFont typeface="Monotype Sorts" pitchFamily="2" charset="2"/>
              <a:buChar char="l"/>
            </a:pPr>
            <a:r>
              <a:rPr lang="en-US" altLang="en-US" sz="1600" dirty="0">
                <a:solidFill>
                  <a:srgbClr val="000099"/>
                </a:solidFill>
                <a:latin typeface="Arial" panose="020B0604020202020204" pitchFamily="34" charset="0"/>
              </a:rPr>
              <a:t>Don’t discuss the status or substance of ongoing or threatened litigation.</a:t>
            </a:r>
          </a:p>
          <a:p>
            <a:pPr>
              <a:lnSpc>
                <a:spcPct val="80000"/>
              </a:lnSpc>
              <a:spcAft>
                <a:spcPct val="40000"/>
              </a:spcAft>
              <a:buClr>
                <a:srgbClr val="CC3300"/>
              </a:buClr>
              <a:buSzPct val="50000"/>
              <a:buFont typeface="Monotype Sorts" pitchFamily="2" charset="2"/>
              <a:buChar char="l"/>
            </a:pPr>
            <a:r>
              <a:rPr lang="en-US" altLang="en-US" sz="1600" dirty="0">
                <a:solidFill>
                  <a:srgbClr val="000099"/>
                </a:solidFill>
                <a:latin typeface="Arial" panose="020B0604020202020204" pitchFamily="34" charset="0"/>
              </a:rPr>
              <a:t>Don’t be silent if inappropriate topics are discussed… do formally object.</a:t>
            </a:r>
          </a:p>
          <a:p>
            <a:pPr algn="ctr">
              <a:lnSpc>
                <a:spcPct val="80000"/>
              </a:lnSpc>
              <a:buClr>
                <a:srgbClr val="CC3300"/>
              </a:buClr>
              <a:buSzPct val="50000"/>
              <a:buFont typeface="Monotype Sorts" pitchFamily="2" charset="2"/>
              <a:buNone/>
            </a:pPr>
            <a:r>
              <a:rPr lang="en-US" altLang="en-US" sz="1200" dirty="0">
                <a:solidFill>
                  <a:srgbClr val="000099"/>
                </a:solidFill>
                <a:latin typeface="Arial" panose="020B0604020202020204" pitchFamily="34" charset="0"/>
              </a:rPr>
              <a:t>---------------------------------------------------------------   </a:t>
            </a:r>
          </a:p>
          <a:p>
            <a:pPr algn="ctr">
              <a:lnSpc>
                <a:spcPct val="80000"/>
              </a:lnSpc>
              <a:buClr>
                <a:srgbClr val="CC3300"/>
              </a:buClr>
              <a:buSzPct val="50000"/>
              <a:buFont typeface="Monotype Sorts" pitchFamily="2" charset="2"/>
              <a:buNone/>
            </a:pPr>
            <a:r>
              <a:rPr lang="en-US" altLang="en-US" sz="1400" dirty="0">
                <a:solidFill>
                  <a:srgbClr val="000099"/>
                </a:solidFill>
                <a:latin typeface="Arial" panose="020B0604020202020204" pitchFamily="34" charset="0"/>
              </a:rPr>
              <a:t>If you have questions, contact the IEEE-SA Standards Board Patent Committee Administrator at </a:t>
            </a:r>
            <a:r>
              <a:rPr lang="en-US" altLang="en-US" sz="1400" dirty="0" err="1">
                <a:solidFill>
                  <a:srgbClr val="000099"/>
                </a:solidFill>
                <a:latin typeface="Arial" panose="020B0604020202020204" pitchFamily="34" charset="0"/>
              </a:rPr>
              <a:t>patcom@ieee.org</a:t>
            </a:r>
            <a:r>
              <a:rPr lang="en-US" altLang="en-US" sz="1400" dirty="0">
                <a:solidFill>
                  <a:srgbClr val="000099"/>
                </a:solidFill>
                <a:latin typeface="Arial" panose="020B0604020202020204" pitchFamily="34" charset="0"/>
              </a:rPr>
              <a:t> or visit http://</a:t>
            </a:r>
            <a:r>
              <a:rPr lang="en-US" altLang="en-US" sz="1400" dirty="0" err="1">
                <a:solidFill>
                  <a:srgbClr val="000099"/>
                </a:solidFill>
                <a:latin typeface="Arial" panose="020B0604020202020204" pitchFamily="34" charset="0"/>
              </a:rPr>
              <a:t>standards.ieee.org</a:t>
            </a:r>
            <a:r>
              <a:rPr lang="en-US" altLang="en-US" sz="1400" dirty="0">
                <a:solidFill>
                  <a:srgbClr val="000099"/>
                </a:solidFill>
                <a:latin typeface="Arial" panose="020B0604020202020204" pitchFamily="34" charset="0"/>
              </a:rPr>
              <a:t>/about/</a:t>
            </a:r>
            <a:r>
              <a:rPr lang="en-US" altLang="en-US" sz="1400" dirty="0" err="1">
                <a:solidFill>
                  <a:srgbClr val="000099"/>
                </a:solidFill>
                <a:latin typeface="Arial" panose="020B0604020202020204" pitchFamily="34" charset="0"/>
              </a:rPr>
              <a:t>sasb</a:t>
            </a:r>
            <a:r>
              <a:rPr lang="en-US" altLang="en-US" sz="1400" dirty="0">
                <a:solidFill>
                  <a:srgbClr val="000099"/>
                </a:solidFill>
                <a:latin typeface="Arial" panose="020B0604020202020204" pitchFamily="34" charset="0"/>
              </a:rPr>
              <a:t>/</a:t>
            </a:r>
            <a:r>
              <a:rPr lang="en-US" altLang="en-US" sz="1400" dirty="0" err="1">
                <a:solidFill>
                  <a:srgbClr val="000099"/>
                </a:solidFill>
                <a:latin typeface="Arial" panose="020B0604020202020204" pitchFamily="34" charset="0"/>
              </a:rPr>
              <a:t>patcom</a:t>
            </a:r>
            <a:r>
              <a:rPr lang="en-US" altLang="en-US" sz="1400" dirty="0">
                <a:solidFill>
                  <a:srgbClr val="000099"/>
                </a:solidFill>
                <a:latin typeface="Arial" panose="020B0604020202020204" pitchFamily="34" charset="0"/>
              </a:rPr>
              <a:t>/</a:t>
            </a:r>
            <a:r>
              <a:rPr lang="en-US" altLang="en-US" sz="1400" dirty="0" err="1">
                <a:solidFill>
                  <a:srgbClr val="000099"/>
                </a:solidFill>
                <a:latin typeface="Arial" panose="020B0604020202020204" pitchFamily="34" charset="0"/>
              </a:rPr>
              <a:t>index.html</a:t>
            </a:r>
            <a:r>
              <a:rPr lang="en-US" altLang="en-US" sz="1400" dirty="0">
                <a:solidFill>
                  <a:srgbClr val="000099"/>
                </a:solidFill>
                <a:latin typeface="Arial" panose="020B0604020202020204" pitchFamily="34" charset="0"/>
              </a:rPr>
              <a:t> </a:t>
            </a:r>
            <a:br>
              <a:rPr lang="en-US" altLang="en-US" sz="1400" dirty="0">
                <a:solidFill>
                  <a:srgbClr val="000099"/>
                </a:solidFill>
                <a:latin typeface="Arial" panose="020B0604020202020204" pitchFamily="34" charset="0"/>
              </a:rPr>
            </a:br>
            <a:endParaRPr lang="en-US" altLang="en-US" sz="1400" dirty="0">
              <a:solidFill>
                <a:srgbClr val="000099"/>
              </a:solidFill>
              <a:latin typeface="Arial" panose="020B0604020202020204" pitchFamily="34" charset="0"/>
            </a:endParaRPr>
          </a:p>
          <a:p>
            <a:pPr algn="ctr">
              <a:lnSpc>
                <a:spcPct val="80000"/>
              </a:lnSpc>
              <a:buClr>
                <a:srgbClr val="CC3300"/>
              </a:buClr>
              <a:buSzPct val="50000"/>
              <a:buFont typeface="Monotype Sorts" pitchFamily="2" charset="2"/>
              <a:buNone/>
            </a:pPr>
            <a:r>
              <a:rPr lang="en-US" altLang="en-US" sz="1400" dirty="0">
                <a:solidFill>
                  <a:srgbClr val="000099"/>
                </a:solidFill>
                <a:latin typeface="Arial" panose="020B0604020202020204" pitchFamily="34" charset="0"/>
              </a:rPr>
              <a:t>See </a:t>
            </a:r>
            <a:r>
              <a:rPr lang="en-US" altLang="en-US" sz="1400" i="1" dirty="0">
                <a:solidFill>
                  <a:srgbClr val="000099"/>
                </a:solidFill>
                <a:latin typeface="Arial" panose="020B0604020202020204" pitchFamily="34" charset="0"/>
              </a:rPr>
              <a:t>IEEE-SA Standards Board Operations Manual</a:t>
            </a:r>
            <a:r>
              <a:rPr lang="en-US" altLang="en-US" sz="1400" dirty="0">
                <a:solidFill>
                  <a:srgbClr val="000099"/>
                </a:solidFill>
                <a:latin typeface="Arial" panose="020B0604020202020204" pitchFamily="34" charset="0"/>
              </a:rPr>
              <a:t>, clause 5.3.10 and </a:t>
            </a:r>
            <a:r>
              <a:rPr lang="en-GB" altLang="en-US" sz="14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dirty="0">
                <a:solidFill>
                  <a:srgbClr val="000099"/>
                </a:solidFill>
                <a:latin typeface="Arial" panose="020B0604020202020204" pitchFamily="34" charset="0"/>
              </a:rPr>
              <a:t> for more details.</a:t>
            </a:r>
          </a:p>
          <a:p>
            <a:pPr algn="ctr">
              <a:lnSpc>
                <a:spcPct val="80000"/>
              </a:lnSpc>
              <a:buClr>
                <a:srgbClr val="CC3300"/>
              </a:buClr>
              <a:buSzPct val="50000"/>
              <a:buFont typeface="Monotype Sorts" pitchFamily="2" charset="2"/>
              <a:buNone/>
            </a:pPr>
            <a:r>
              <a:rPr lang="en-US" altLang="en-US" sz="1400" dirty="0">
                <a:solidFill>
                  <a:srgbClr val="000099"/>
                </a:solidFill>
                <a:latin typeface="Arial" panose="020B0604020202020204" pitchFamily="34" charset="0"/>
              </a:rPr>
              <a:t>This slide set is available </a:t>
            </a:r>
            <a:br>
              <a:rPr lang="en-US" altLang="en-US" sz="1400" dirty="0">
                <a:solidFill>
                  <a:srgbClr val="000099"/>
                </a:solidFill>
                <a:latin typeface="Arial" panose="020B0604020202020204" pitchFamily="34" charset="0"/>
              </a:rPr>
            </a:br>
            <a:r>
              <a:rPr lang="en-US" altLang="en-US" sz="1400" dirty="0">
                <a:solidFill>
                  <a:srgbClr val="000099"/>
                </a:solidFill>
                <a:latin typeface="Arial" panose="020B0604020202020204" pitchFamily="34" charset="0"/>
              </a:rPr>
              <a:t>at https://</a:t>
            </a:r>
            <a:r>
              <a:rPr lang="en-US" altLang="en-US" sz="1400" dirty="0" err="1">
                <a:solidFill>
                  <a:srgbClr val="000099"/>
                </a:solidFill>
                <a:latin typeface="Arial" panose="020B0604020202020204" pitchFamily="34" charset="0"/>
              </a:rPr>
              <a:t>development.standards.ieee.org</a:t>
            </a:r>
            <a:r>
              <a:rPr lang="en-US" altLang="en-US" sz="1400" dirty="0">
                <a:solidFill>
                  <a:srgbClr val="000099"/>
                </a:solidFill>
                <a:latin typeface="Arial" panose="020B0604020202020204" pitchFamily="34" charset="0"/>
              </a:rPr>
              <a:t>/</a:t>
            </a:r>
            <a:r>
              <a:rPr lang="en-US" altLang="en-US" sz="1400" dirty="0" err="1">
                <a:solidFill>
                  <a:srgbClr val="000099"/>
                </a:solidFill>
                <a:latin typeface="Arial" panose="020B0604020202020204" pitchFamily="34" charset="0"/>
              </a:rPr>
              <a:t>myproject</a:t>
            </a:r>
            <a:r>
              <a:rPr lang="en-US" altLang="en-US" sz="1400" dirty="0">
                <a:solidFill>
                  <a:srgbClr val="000099"/>
                </a:solidFill>
                <a:latin typeface="Arial" panose="020B0604020202020204" pitchFamily="34" charset="0"/>
              </a:rPr>
              <a:t>/Public/</a:t>
            </a:r>
            <a:r>
              <a:rPr lang="en-US" altLang="en-US" sz="1400" dirty="0" err="1">
                <a:solidFill>
                  <a:srgbClr val="000099"/>
                </a:solidFill>
                <a:latin typeface="Arial" panose="020B0604020202020204" pitchFamily="34" charset="0"/>
              </a:rPr>
              <a:t>mytools</a:t>
            </a:r>
            <a:r>
              <a:rPr lang="en-US" altLang="en-US" sz="1400" dirty="0">
                <a:solidFill>
                  <a:srgbClr val="000099"/>
                </a:solidFill>
                <a:latin typeface="Arial" panose="020B0604020202020204" pitchFamily="34" charset="0"/>
              </a:rPr>
              <a:t>/mob/</a:t>
            </a:r>
            <a:r>
              <a:rPr lang="en-US" altLang="en-US" sz="1400" dirty="0" err="1">
                <a:solidFill>
                  <a:srgbClr val="000099"/>
                </a:solidFill>
                <a:latin typeface="Arial" panose="020B0604020202020204" pitchFamily="34" charset="0"/>
              </a:rPr>
              <a:t>slideset.ppt</a:t>
            </a:r>
            <a:endParaRPr lang="en-US" altLang="en-US" sz="1400" dirty="0">
              <a:solidFill>
                <a:srgbClr val="000099"/>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March 2023</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[4] &amp; Conduct [5]</a:t>
            </a:r>
            <a:endParaRPr lang="en-GB" dirty="0"/>
          </a:p>
        </p:txBody>
      </p:sp>
      <p:sp>
        <p:nvSpPr>
          <p:cNvPr id="3" name="Content Placeholder 2"/>
          <p:cNvSpPr>
            <a:spLocks noGrp="1"/>
          </p:cNvSpPr>
          <p:nvPr>
            <p:ph idx="1"/>
          </p:nvPr>
        </p:nvSpPr>
        <p:spPr/>
        <p:txBody>
          <a:bodyPr/>
          <a:lstStyle/>
          <a:p>
            <a:r>
              <a:rPr lang="en-US" altLang="en-US" dirty="0"/>
              <a:t>All participants in IEEE-SA activities are expected to adhere to the core principles underlying the:</a:t>
            </a:r>
          </a:p>
          <a:p>
            <a:pPr lvl="1">
              <a:buFont typeface="Arial" panose="020B0604020202020204" pitchFamily="34" charset="0"/>
              <a:buChar char="•"/>
            </a:pPr>
            <a:r>
              <a:rPr lang="en-US" altLang="en-US" sz="1800" dirty="0">
                <a:hlinkClick r:id="rId3"/>
              </a:rPr>
              <a:t>IEEE Code of Ethics</a:t>
            </a:r>
            <a:endParaRPr lang="en-US" altLang="en-US" sz="1800" dirty="0"/>
          </a:p>
          <a:p>
            <a:pPr lvl="1">
              <a:buFont typeface="Arial" panose="020B0604020202020204" pitchFamily="34" charset="0"/>
              <a:buChar char="•"/>
            </a:pPr>
            <a:r>
              <a:rPr lang="en-US" altLang="en-US" sz="1800" dirty="0">
                <a:hlinkClick r:id="rId4"/>
              </a:rPr>
              <a:t>IEEE Code of Conduct</a:t>
            </a:r>
            <a:endParaRPr lang="en-US" altLang="en-US" sz="1800" dirty="0"/>
          </a:p>
          <a:p>
            <a:r>
              <a:rPr lang="en-US" altLang="en-US" dirty="0"/>
              <a:t>The core principles of the IEEE Codes of Ethics &amp; Conduct are to:</a:t>
            </a:r>
          </a:p>
          <a:p>
            <a:pPr lvl="1">
              <a:buFont typeface="Arial" panose="020B0604020202020204" pitchFamily="34" charset="0"/>
              <a:buChar char="•"/>
            </a:pPr>
            <a:r>
              <a:rPr lang="en-US" altLang="en-US" sz="1800" i="1" dirty="0"/>
              <a:t>Uphold the highest standards of integrity, responsible behavior, and ethical and professional conduct</a:t>
            </a:r>
          </a:p>
          <a:p>
            <a:pPr lvl="1">
              <a:buFont typeface="Arial" panose="020B0604020202020204" pitchFamily="34" charset="0"/>
              <a:buChar char="•"/>
            </a:pPr>
            <a:r>
              <a:rPr lang="en-US" alt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altLang="en-US" sz="1800" i="1" dirty="0"/>
              <a:t>Avoid injuring others, their property, reputation, or employment by false or malicious action</a:t>
            </a:r>
          </a:p>
          <a:p>
            <a:r>
              <a:rPr lang="en-US" altLang="en-US" dirty="0"/>
              <a:t>The most recent versions of these Codes are available at</a:t>
            </a:r>
          </a:p>
          <a:p>
            <a:pPr lvl="1">
              <a:buFont typeface="Arial" panose="020B0604020202020204" pitchFamily="34" charset="0"/>
              <a:buChar char="•"/>
            </a:pPr>
            <a:r>
              <a:rPr lang="en-US" altLang="en-US" sz="1800" dirty="0">
                <a:hlinkClick r:id="rId5"/>
              </a:rPr>
              <a:t>http://www.ieee.org/about/corporate/governance</a:t>
            </a:r>
            <a:endParaRPr lang="en-US" altLang="en-US" sz="18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March 2023</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108</TotalTime>
  <Words>2305</Words>
  <Application>Microsoft Macintosh PowerPoint</Application>
  <PresentationFormat>Widescreen</PresentationFormat>
  <Paragraphs>215</Paragraphs>
  <Slides>17</Slides>
  <Notes>9</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2" baseType="lpstr">
      <vt:lpstr>Arial</vt:lpstr>
      <vt:lpstr>Monotype Sorts</vt:lpstr>
      <vt:lpstr>Times New Roman</vt:lpstr>
      <vt:lpstr>Office Theme</vt:lpstr>
      <vt:lpstr>Microsoft Word 97 - 2004 Document</vt:lpstr>
      <vt:lpstr>IEEE-SA pre-PAR meeting guidelines</vt:lpstr>
      <vt:lpstr>Abstract</vt:lpstr>
      <vt:lpstr>Guidelines for pre-par activities</vt:lpstr>
      <vt:lpstr>802.11 Template Instructions 1/4</vt:lpstr>
      <vt:lpstr>802.11 Template Instructions 2/4</vt:lpstr>
      <vt:lpstr>802.11 Template Instructions 3/4</vt:lpstr>
      <vt:lpstr>802.11 Template Instructions 4/4 Recommendations</vt:lpstr>
      <vt:lpstr>Guidelines for IEEE SA pre-PAR Meetings [2]</vt:lpstr>
      <vt:lpstr>Participant behavior in IEEE-SA activities is guided by the IEEE Codes of Ethics [4] &amp; Conduct [5]</vt:lpstr>
      <vt:lpstr>Participants in the IEEE-SA “individual process” shall act independently of others, including employers</vt:lpstr>
      <vt:lpstr>IEEE-SA standards activities shall allow the fair &amp; equitable consideration of all viewpoints</vt:lpstr>
      <vt:lpstr>Participants are required to adhere to the IEEE SA Copyright Policy (1/2) [7]</vt:lpstr>
      <vt:lpstr>Participants are required to adhere to the IEEE SA Copyright Policy (2/2) [7]</vt:lpstr>
      <vt:lpstr>Additional Operating rules</vt:lpstr>
      <vt:lpstr>Meeting Etiquette</vt:lpstr>
      <vt:lpstr>Standing Committee (SC) and Topic Interest Groups (TIGs) Operating Rules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IEEE-SA pre-PAR meeting guidelines</dc:title>
  <dc:creator>Emmelmann, Marc</dc:creator>
  <cp:lastModifiedBy>Emmelmann, Marc</cp:lastModifiedBy>
  <cp:revision>14</cp:revision>
  <cp:lastPrinted>1601-01-01T00:00:00Z</cp:lastPrinted>
  <dcterms:created xsi:type="dcterms:W3CDTF">2023-03-13T21:13:52Z</dcterms:created>
  <dcterms:modified xsi:type="dcterms:W3CDTF">2023-03-14T15:34:35Z</dcterms:modified>
</cp:coreProperties>
</file>