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5"/>
  </p:notesMasterIdLst>
  <p:handoutMasterIdLst>
    <p:handoutMasterId r:id="rId226"/>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8" r:id="rId219"/>
    <p:sldId id="1275" r:id="rId220"/>
    <p:sldId id="1276" r:id="rId221"/>
    <p:sldId id="1281" r:id="rId222"/>
    <p:sldId id="1279" r:id="rId223"/>
    <p:sldId id="1280" r:id="rId2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37" dt="2024-07-05T15:57:44.6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5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handoutMaster" Target="handoutMasters/handout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presProps" Target="pres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viewProps" Target="view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theme" Target="theme/theme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tableStyles" Target="tableStyle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notesMaster" Target="notesMasters/notes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231" Type="http://schemas.microsoft.com/office/2016/11/relationships/changesInfo" Target="changesInfos/changesInfo1.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microsoft.com/office/2015/10/relationships/revisionInfo" Target="revisionInfo.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modMainMaster">
      <pc:chgData name="Alfred Asterjadhi" userId="39de57b9-85c0-4fd1-aaac-8ca2b6560ad0" providerId="ADAL" clId="{A393043D-EF8D-4DE1-8ACA-39AB47E31D8C}" dt="2024-07-05T16:03:50.516" v="1622" actId="404"/>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05T15:50:58.397" v="1473" actId="207"/>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05T15:50:58.397" v="1473" actId="207"/>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pc:chgData name="Alfred Asterjadhi" userId="39de57b9-85c0-4fd1-aaac-8ca2b6560ad0" providerId="ADAL" clId="{A393043D-EF8D-4DE1-8ACA-39AB47E31D8C}" dt="2024-07-05T15:50:39.998" v="1472"/>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05T16:03:50.516" v="1622" actId="404"/>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05T16:03:50.516" v="1622" actId="404"/>
          <ac:spMkLst>
            <pc:docMk/>
            <pc:sldMk cId="2677227096" sldId="1280"/>
            <ac:spMk id="13" creationId="{C6BE0195-DB02-0A0E-F8FD-AF77D0229B70}"/>
          </ac:spMkLst>
        </pc:spChg>
      </pc:sldChg>
      <pc:sldChg chg="modSp add mod">
        <pc:chgData name="Alfred Asterjadhi" userId="39de57b9-85c0-4fd1-aaac-8ca2b6560ad0" providerId="ADAL" clId="{A393043D-EF8D-4DE1-8ACA-39AB47E31D8C}" dt="2024-07-05T16:00:53.652" v="1595" actId="20577"/>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MasterChg chg="modSp mod modSldLayout">
        <pc:chgData name="Alfred Asterjadhi" userId="39de57b9-85c0-4fd1-aaac-8ca2b6560ad0" providerId="ADAL" clId="{A393043D-EF8D-4DE1-8ACA-39AB47E31D8C}" dt="2024-07-05T15:50:39.998" v="1472"/>
        <pc:sldMasterMkLst>
          <pc:docMk/>
          <pc:sldMasterMk cId="0" sldId="2147483648"/>
        </pc:sldMasterMkLst>
        <pc:spChg chg="mod">
          <ac:chgData name="Alfred Asterjadhi" userId="39de57b9-85c0-4fd1-aaac-8ca2b6560ad0" providerId="ADAL" clId="{A393043D-EF8D-4DE1-8ACA-39AB47E31D8C}" dt="2024-07-05T15:34:46.496" v="934" actId="20577"/>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28-02-00be-recirc-sa-cr-for-d6-0-cids.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9-01-00be-recirc-sa-cr-misc.docx" TargetMode="External"/><Relationship Id="rId12" Type="http://schemas.openxmlformats.org/officeDocument/2006/relationships/hyperlink" Target="https://mentor.ieee.org/802.11/dcn/24/11-24-1007-01-00be-cr-for-cid-23173.docx" TargetMode="External"/><Relationship Id="rId2" Type="http://schemas.openxmlformats.org/officeDocument/2006/relationships/hyperlink" Target="https://mentor.ieee.org/802.11/dcn/24/11-24-1051-02-00be-resolutions-for-cids-assigned-to-sanket-sa-ballot-on-d6-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18-02-00be-resolution-for-cids-assigned-to-abhi-sa-ballot-on-d6-0.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61-00-00be-recirc-sab-cr-on-misc-cids.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29-00-00be-recirculation-sa-ballot-cr-for-9-6-13-9.docx" TargetMode="External"/><Relationship Id="rId9" Type="http://schemas.openxmlformats.org/officeDocument/2006/relationships/hyperlink" Target="https://mentor.ieee.org/802.11/dcn/24/11-24-1012-05-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23012, 23013, 23146, 23147, 23148, 23158, 23159, 23161, 23163, 23164, 23165</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23002, 23041, 23154, 23160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3"/>
              </a:rPr>
              <a:t>11-24/1043r0</a:t>
            </a:r>
            <a:r>
              <a:rPr lang="en-US" sz="1200" b="0" dirty="0">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11-24/1029r0</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11-24/1061r0</a:t>
            </a:r>
            <a:r>
              <a:rPr lang="en-US" sz="1200" b="0" dirty="0">
                <a:ea typeface="Malgun Gothic" panose="020B0503020000020004" pitchFamily="34" charset="-127"/>
                <a:cs typeface="Times New Roman" panose="02020603050405020304" pitchFamily="18" charset="0"/>
              </a:rPr>
              <a:t> &amp; </a:t>
            </a:r>
            <a:r>
              <a:rPr lang="en-US" sz="1200" b="0" dirty="0">
                <a:solidFill>
                  <a:srgbClr val="FF0000"/>
                </a:solidFill>
                <a:ea typeface="Malgun Gothic" panose="020B0503020000020004" pitchFamily="34" charset="-127"/>
                <a:cs typeface="Times New Roman" panose="02020603050405020304" pitchFamily="18" charset="0"/>
              </a:rPr>
              <a:t>23007</a:t>
            </a:r>
            <a:r>
              <a:rPr lang="en-US" sz="1200" b="0" dirty="0">
                <a:ea typeface="Malgun Gothic" panose="020B0503020000020004" pitchFamily="34" charset="-127"/>
                <a:cs typeface="Times New Roman" panose="02020603050405020304" pitchFamily="18" charset="0"/>
              </a:rPr>
              <a:t>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6"/>
              </a:rPr>
              <a:t>11-24/1018r2</a:t>
            </a:r>
            <a:r>
              <a:rPr lang="en-US" sz="1200" b="0" dirty="0">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23055, 23145</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7"/>
              </a:rPr>
              <a:t>11-24/1049r1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23019, 23170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8"/>
              </a:rPr>
              <a:t>11-24/1028r2</a:t>
            </a:r>
            <a:r>
              <a:rPr lang="en-US" sz="1200" b="0" dirty="0">
                <a:effectLst/>
                <a:ea typeface="Malgun Gothic" panose="020B0503020000020004" pitchFamily="34" charset="-127"/>
                <a:cs typeface="Times New Roman" panose="02020603050405020304" pitchFamily="18" charset="0"/>
              </a:rPr>
              <a:t> </a:t>
            </a:r>
            <a:r>
              <a:rPr lang="en-US" sz="1200" b="0" dirty="0">
                <a:solidFill>
                  <a:srgbClr val="FF0000"/>
                </a:solidFill>
                <a:effectLst/>
                <a:ea typeface="Malgun Gothic" panose="020B0503020000020004" pitchFamily="34" charset="-127"/>
                <a:cs typeface="Times New Roman" panose="02020603050405020304" pitchFamily="18" charset="0"/>
              </a:rPr>
              <a:t>23167</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9"/>
              </a:rPr>
              <a:t>11-24/1012r5</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23133, 23167, 23168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0"/>
              </a:rPr>
              <a:t>11-24/1048r0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23094</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1"/>
              </a:rPr>
              <a:t>11-24/1044r0</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23137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11-24/1007r1</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23074</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23020,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solidFill>
                  <a:srgbClr val="FF0000"/>
                </a:solidFill>
                <a:effectLst/>
                <a:ea typeface="Malgun Gothic" panose="020B0503020000020004" pitchFamily="34" charset="-127"/>
                <a:cs typeface="Times New Roman" panose="02020603050405020304" pitchFamily="18" charset="0"/>
              </a:rPr>
              <a:t>23089, 23090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11-24/1019r1</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23011, 23088, 23091, 23092, 23093, 23102 </a:t>
            </a:r>
            <a:r>
              <a:rPr lang="en-US" sz="1200" b="0" dirty="0">
                <a:solidFill>
                  <a:schemeClr val="tx1"/>
                </a:solidFill>
                <a:effectLst/>
                <a:ea typeface="Malgun Gothic" panose="020B0503020000020004" pitchFamily="34" charset="-127"/>
                <a:cs typeface="Times New Roman" panose="02020603050405020304" pitchFamily="18" charset="0"/>
              </a:rPr>
              <a:t>i</a:t>
            </a:r>
            <a:r>
              <a:rPr lang="en-US" sz="1200" b="0" dirty="0">
                <a:solidFill>
                  <a:schemeClr val="tx1"/>
                </a:solidFill>
                <a:ea typeface="Malgun Gothic" panose="020B0503020000020004" pitchFamily="34" charset="-127"/>
                <a:cs typeface="Times New Roman" panose="02020603050405020304" pitchFamily="18" charset="0"/>
              </a:rPr>
              <a:t>n </a:t>
            </a:r>
            <a:r>
              <a:rPr lang="en-US" sz="1200" b="0" dirty="0">
                <a:solidFill>
                  <a:srgbClr val="FF0000"/>
                </a:solidFill>
                <a:effectLst/>
                <a:ea typeface="Malgun Gothic" panose="020B0503020000020004" pitchFamily="34" charset="-127"/>
                <a:cs typeface="Times New Roman" panose="02020603050405020304" pitchFamily="18" charset="0"/>
              </a:rPr>
              <a:t>11-24/1067r0 </a:t>
            </a:r>
            <a:r>
              <a:rPr lang="en-US" sz="1200" b="0" i="1" dirty="0">
                <a:ea typeface="Malgun Gothic" panose="020B0503020000020004" pitchFamily="34" charset="-127"/>
                <a:cs typeface="Times New Roman" panose="02020603050405020304" pitchFamily="18" charset="0"/>
              </a:rPr>
              <a:t>[9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200" i="1" dirty="0"/>
              <a:t>Note: These are CR docs that obtained ≥ 75% support during the straw poll phase of the Joint telco of July 10th, 2024.</a:t>
            </a:r>
          </a:p>
          <a:p>
            <a:r>
              <a:rPr lang="en-US" sz="1200" i="1" dirty="0">
                <a:solidFill>
                  <a:srgbClr val="FF0000"/>
                </a:solidFill>
              </a:rPr>
              <a:t>Note 2: This motion is work in progress. All CIDs are listed in red font, and once consensus is reached during the discussions the font of those CIDs switches to black font.</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first recirculation SA ballot on P802.11be D6.0 as contained in </a:t>
            </a:r>
            <a:r>
              <a:rPr lang="en-US" sz="2000" dirty="0">
                <a:solidFill>
                  <a:srgbClr val="FF0000"/>
                </a:solidFill>
              </a:rPr>
              <a:t>11-24/994r5</a:t>
            </a:r>
            <a:r>
              <a:rPr lang="en-US" sz="2000" dirty="0">
                <a:solidFill>
                  <a:schemeClr val="tx1"/>
                </a:solidFill>
              </a:rPr>
              <a:t> [and Motion 689 in </a:t>
            </a:r>
            <a:r>
              <a:rPr lang="en-US" sz="2000" dirty="0">
                <a:solidFill>
                  <a:srgbClr val="FF0000"/>
                </a:solidFill>
              </a:rPr>
              <a:t>11-23/442r55</a:t>
            </a:r>
            <a:r>
              <a:rPr lang="en-US" sz="2000" dirty="0">
                <a:solidFill>
                  <a:schemeClr val="tx1"/>
                </a:solidFill>
              </a:rPr>
              <a:t>]</a:t>
            </a:r>
            <a:r>
              <a:rPr lang="en-US" sz="2000" dirty="0"/>
              <a:t>,</a:t>
            </a:r>
            <a:br>
              <a:rPr lang="en-US" sz="2000" dirty="0"/>
            </a:br>
            <a:r>
              <a:rPr lang="en-US" sz="2000" dirty="0"/>
              <a:t>Instruct the editor to prepare </a:t>
            </a:r>
            <a:r>
              <a:rPr lang="en-US" sz="2000" dirty="0">
                <a:solidFill>
                  <a:srgbClr val="FF0000"/>
                </a:solidFill>
              </a:rPr>
              <a:t>P802.11be D7.0</a:t>
            </a:r>
            <a:r>
              <a:rPr lang="en-US" sz="2000" dirty="0"/>
              <a:t> incorporating these resolutions and,</a:t>
            </a:r>
            <a:br>
              <a:rPr lang="en-US" sz="2000" dirty="0"/>
            </a:br>
            <a:r>
              <a:rPr lang="en-US" sz="2000" dirty="0"/>
              <a:t>Approve a 10-day SA Recirculation Ballot asking the question “Should P802.11be </a:t>
            </a:r>
            <a:r>
              <a:rPr lang="en-US" sz="2000" dirty="0">
                <a:solidFill>
                  <a:srgbClr val="FF0000"/>
                </a:solidFill>
              </a:rPr>
              <a:t>D7.0</a:t>
            </a:r>
            <a:r>
              <a:rPr lang="en-US" sz="2000" dirty="0"/>
              <a:t> be forwarded to RevCom?”</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45043842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11-yy-xxxx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220</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280840</TotalTime>
  <Words>32145</Words>
  <Application>Microsoft Office PowerPoint</Application>
  <PresentationFormat>On-screen Show (4:3)</PresentationFormat>
  <Paragraphs>2886</Paragraphs>
  <Slides>220</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220</vt:i4>
      </vt:variant>
    </vt:vector>
  </HeadingPairs>
  <TitlesOfParts>
    <vt:vector size="231"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Motions on July 10th</vt:lpstr>
      <vt:lpstr>Motion 688 (Joint)</vt:lpstr>
      <vt:lpstr>Motion 689 (Joint)</vt:lpstr>
      <vt:lpstr>2nd Recirculation SA Ballot Motion</vt:lpstr>
      <vt:lpstr>Motions on July 15th</vt:lpstr>
      <vt:lpstr>P802.11be Conditional Forward to REVcom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2024-07-05T16:03:51Z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