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3"/>
  </p:notesMasterIdLst>
  <p:handoutMasterIdLst>
    <p:handoutMasterId r:id="rId194"/>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0" r:id="rId189"/>
    <p:sldId id="1243" r:id="rId190"/>
    <p:sldId id="1241" r:id="rId191"/>
    <p:sldId id="1238" r:id="rId1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425" dt="2023-12-20T00:38:06.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handoutMaster" Target="handoutMasters/handoutMaster1.xml"/><Relationship Id="rId199"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presProps" Target="presProp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viewProps" Target="viewProps.xml"/><Relationship Id="rId200" Type="http://schemas.microsoft.com/office/2015/10/relationships/revisionInfo" Target="revisionInfo.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tableStyles" Target="tableStyle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2-20T14:57:13.453" v="17232"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pc:chgData name="Alfred Asterjadhi" userId="39de57b9-85c0-4fd1-aaac-8ca2b6560ad0" providerId="ADAL" clId="{1B528289-06C2-42C8-A24F-58F9BB1555AF}" dt="2023-12-11T21:38:36.252" v="14898" actId="680"/>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00:40:56.743" v="17221" actId="6549"/>
        <pc:sldMkLst>
          <pc:docMk/>
          <pc:sldMk cId="2711294827" sldId="1240"/>
        </pc:sldMkLst>
        <pc:spChg chg="mod">
          <ac:chgData name="Alfred Asterjadhi" userId="39de57b9-85c0-4fd1-aaac-8ca2b6560ad0" providerId="ADAL" clId="{1B528289-06C2-42C8-A24F-58F9BB1555AF}" dt="2023-12-20T00:40:29.811" v="17219" actId="20577"/>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00:40:56.743" v="17221" actId="6549"/>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11T21:43:12.434" v="15230"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11T21:42:37.845" v="15194"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4:56:08.548" v="17230" actId="6549"/>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4:56:08.548" v="17230" actId="6549"/>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mod">
        <pc:chgData name="Alfred Asterjadhi" userId="39de57b9-85c0-4fd1-aaac-8ca2b6560ad0" providerId="ADAL" clId="{1B528289-06C2-42C8-A24F-58F9BB1555AF}" dt="2023-12-20T14:55:53.134" v="17224" actId="21"/>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MasterChg chg="modSp mod">
        <pc:chgData name="Alfred Asterjadhi" userId="39de57b9-85c0-4fd1-aaac-8ca2b6560ad0" providerId="ADAL" clId="{1B528289-06C2-42C8-A24F-58F9BB1555AF}" dt="2023-12-20T14:57:13.453" v="17232" actId="6549"/>
        <pc:sldMasterMkLst>
          <pc:docMk/>
          <pc:sldMasterMk cId="0" sldId="2147483648"/>
        </pc:sldMasterMkLst>
        <pc:spChg chg="mod">
          <ac:chgData name="Alfred Asterjadhi" userId="39de57b9-85c0-4fd1-aaac-8ca2b6560ad0" providerId="ADAL" clId="{1B528289-06C2-42C8-A24F-58F9BB1555AF}" dt="2023-12-20T14:57:13.453" v="17232"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hyperlink" Target="https://mentor.ieee.org/802.11/dcn/23/11-23-2208-02-00be-ieee-802-11be-lb280-comments.xlsx" TargetMode="Externa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Xiangdong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&amp; 21053, 21054 (</a:t>
            </a:r>
            <a:r>
              <a:rPr lang="en-US" sz="1050" i="1" dirty="0">
                <a:solidFill>
                  <a:schemeClr val="tx1"/>
                </a:solidFill>
              </a:rPr>
              <a:t>Mickael</a:t>
            </a:r>
            <a:r>
              <a:rPr lang="en-US" sz="1050" b="0" i="1" dirty="0">
                <a:solidFill>
                  <a:schemeClr val="tx1"/>
                </a:solidFill>
              </a:rPr>
              <a:t>) &amp;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285750" indent="-285750">
              <a:buFont typeface="Arial" panose="020B0604020202020204" pitchFamily="34" charset="0"/>
              <a:buChar char="•"/>
            </a:pPr>
            <a:r>
              <a:rPr lang="en-US" sz="1050" b="0" dirty="0">
                <a:solidFill>
                  <a:schemeClr val="tx1"/>
                </a:solidFill>
              </a:rPr>
              <a:t>21079, 21080, 21081, 21082, 21083, 21085, 21086, 21090 </a:t>
            </a:r>
            <a:r>
              <a:rPr lang="en-US" sz="1050" i="1" dirty="0">
                <a:solidFill>
                  <a:schemeClr val="tx1"/>
                </a:solidFill>
              </a:rPr>
              <a:t>(Mark H.) </a:t>
            </a:r>
            <a:r>
              <a:rPr lang="en-US" sz="1050" b="0" dirty="0">
                <a:solidFill>
                  <a:schemeClr val="tx1"/>
                </a:solidFill>
              </a:rPr>
              <a:t>&amp; 21030, 21031 </a:t>
            </a:r>
            <a:r>
              <a:rPr lang="en-US" sz="1050" dirty="0">
                <a:solidFill>
                  <a:schemeClr val="tx1"/>
                </a:solidFill>
              </a:rPr>
              <a:t>(Qi)</a:t>
            </a:r>
            <a:r>
              <a:rPr lang="en-US" sz="1050" b="0" dirty="0">
                <a:solidFill>
                  <a:schemeClr val="tx1"/>
                </a:solidFill>
              </a:rPr>
              <a:t> </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21055, 21056, 21057, 21058, 21162, 21163, 21164, 21165, 21166, 21167, 21168, 21169, 21185, 21186, 21187, 21188, 21189, 21190, 21191, 21192, 21193, 21194 </a:t>
            </a:r>
            <a:r>
              <a:rPr lang="en-US" sz="1050" i="1" dirty="0">
                <a:solidFill>
                  <a:schemeClr val="tx1"/>
                </a:solidFill>
              </a:rPr>
              <a:t>(Liuming)</a:t>
            </a:r>
            <a:r>
              <a:rPr lang="en-US" sz="1050" b="0" i="1" dirty="0">
                <a:solidFill>
                  <a:schemeClr val="tx1"/>
                </a:solidFill>
              </a:rPr>
              <a:t> [22 CIDs]</a:t>
            </a:r>
            <a:endParaRPr lang="en-US" sz="1050" b="0" dirty="0">
              <a:solidFill>
                <a:schemeClr val="tx1"/>
              </a:solidFill>
            </a:endParaRPr>
          </a:p>
          <a:p>
            <a:pPr marL="0" indent="0"/>
            <a:r>
              <a:rPr lang="en-US" sz="1100" dirty="0">
                <a:solidFill>
                  <a:schemeClr val="tx1"/>
                </a:solidFill>
              </a:rPr>
              <a:t>With the following rejection reason: “The commenter has withdrawn the comment”. </a:t>
            </a:r>
          </a:p>
          <a:p>
            <a:pPr marL="0" indent="0"/>
            <a:r>
              <a:rPr lang="en-US" sz="1100"/>
              <a:t>Move</a:t>
            </a:r>
            <a:r>
              <a:rPr lang="en-US" sz="1100" dirty="0"/>
              <a:t>: 				Second:</a:t>
            </a:r>
          </a:p>
          <a:p>
            <a:pPr marL="0" indent="0"/>
            <a:r>
              <a:rPr lang="en-US" sz="1100" dirty="0"/>
              <a:t>Discussion:</a:t>
            </a:r>
          </a:p>
          <a:p>
            <a:pPr marL="0" indent="0"/>
            <a:r>
              <a:rPr lang="en-US" sz="1100" dirty="0"/>
              <a:t>Result:</a:t>
            </a:r>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11-23/2208r2</a:t>
            </a:r>
            <a:r>
              <a:rPr lang="en-US" sz="1600" dirty="0">
                <a:solidFill>
                  <a:schemeClr val="tx1"/>
                </a:solidFill>
              </a:rPr>
              <a:t>, except for the CIDs listed in Motion 672</a:t>
            </a:r>
            <a:endParaRPr lang="en-US" sz="1600" dirty="0"/>
          </a:p>
          <a:p>
            <a:pPr marL="0" indent="0"/>
            <a:r>
              <a:rPr lang="en-US" sz="1600" dirty="0"/>
              <a:t>Move: 			Second: </a:t>
            </a:r>
          </a:p>
          <a:p>
            <a:pPr marL="0" indent="0"/>
            <a:r>
              <a:rPr lang="en-US" sz="1600" dirty="0"/>
              <a:t>Discussion: </a:t>
            </a:r>
          </a:p>
          <a:p>
            <a:pPr marL="0" indent="0"/>
            <a:r>
              <a:rPr lang="en-US" sz="1600" dirty="0"/>
              <a:t>Result: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 (Conditional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p>
          <a:p>
            <a:pPr marL="0" indent="0"/>
            <a:r>
              <a:rPr lang="en-US" sz="1400" dirty="0"/>
              <a:t>Result:</a:t>
            </a:r>
          </a:p>
          <a:p>
            <a:pPr marL="0" indent="0"/>
            <a:endParaRPr lang="en-US" sz="1400" dirty="0"/>
          </a:p>
          <a:p>
            <a:pPr marL="0" indent="0"/>
            <a:r>
              <a:rPr lang="en-US" sz="1200" dirty="0"/>
              <a:t>Note: These are CIDs that the commenter has indicated willingness to withdraw the comments if the group agrees to not make any changes to TGbe D5.0 out of this LB280. Commenter will need to send an e-mail with withdrawal request to the TGbe chair and TGbe editor.</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242395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Seconded:</a:t>
            </a:r>
          </a:p>
          <a:p>
            <a:r>
              <a:rPr lang="en-GB" altLang="en-US" sz="2000" dirty="0"/>
              <a:t>Result:</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BE36-1D4B-C61E-D133-5F399AF11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3EA548-ECD0-BFD4-2F16-C050F54012E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924194-721E-2BEA-F47E-F6F260E550E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38DD23C7-EE70-8DE9-79A0-B5A9B8C1FBB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F7D20D-612A-2432-17C5-73096ED07EC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82399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263501</TotalTime>
  <Words>27859</Words>
  <Application>Microsoft Office PowerPoint</Application>
  <PresentationFormat>On-screen Show (4:3)</PresentationFormat>
  <Paragraphs>2511</Paragraphs>
  <Slides>188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188</vt:i4>
      </vt:variant>
    </vt:vector>
  </HeadingPairs>
  <TitlesOfParts>
    <vt:vector size="194"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vt:lpstr>
      <vt:lpstr>Motion 672 (Conditional Withdrawal)</vt:lpstr>
      <vt:lpstr>SA Ballot 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2023-12-20T14:57:15Z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