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5"/>
  </p:notesMasterIdLst>
  <p:handoutMasterIdLst>
    <p:handoutMasterId r:id="rId116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107" r:id="rId64"/>
    <p:sldId id="1093" r:id="rId65"/>
    <p:sldId id="1100" r:id="rId66"/>
    <p:sldId id="1099" r:id="rId67"/>
    <p:sldId id="1098" r:id="rId68"/>
    <p:sldId id="1101" r:id="rId69"/>
    <p:sldId id="1102" r:id="rId70"/>
    <p:sldId id="1103" r:id="rId71"/>
    <p:sldId id="1104" r:id="rId72"/>
    <p:sldId id="1105" r:id="rId73"/>
    <p:sldId id="1106" r:id="rId74"/>
    <p:sldId id="1108" r:id="rId75"/>
    <p:sldId id="1116" r:id="rId76"/>
    <p:sldId id="1109" r:id="rId77"/>
    <p:sldId id="1110" r:id="rId78"/>
    <p:sldId id="1111" r:id="rId79"/>
    <p:sldId id="1112" r:id="rId80"/>
    <p:sldId id="1114" r:id="rId81"/>
    <p:sldId id="1120" r:id="rId82"/>
    <p:sldId id="1121" r:id="rId83"/>
    <p:sldId id="1122" r:id="rId84"/>
    <p:sldId id="1123" r:id="rId85"/>
    <p:sldId id="1127" r:id="rId86"/>
    <p:sldId id="1128" r:id="rId87"/>
    <p:sldId id="1129" r:id="rId88"/>
    <p:sldId id="1130" r:id="rId89"/>
    <p:sldId id="1132" r:id="rId90"/>
    <p:sldId id="1133" r:id="rId91"/>
    <p:sldId id="1134" r:id="rId92"/>
    <p:sldId id="1135" r:id="rId93"/>
    <p:sldId id="1131" r:id="rId94"/>
    <p:sldId id="1152" r:id="rId95"/>
    <p:sldId id="1124" r:id="rId96"/>
    <p:sldId id="1136" r:id="rId97"/>
    <p:sldId id="1137" r:id="rId98"/>
    <p:sldId id="1138" r:id="rId99"/>
    <p:sldId id="1142" r:id="rId100"/>
    <p:sldId id="1143" r:id="rId101"/>
    <p:sldId id="1144" r:id="rId102"/>
    <p:sldId id="1145" r:id="rId103"/>
    <p:sldId id="1146" r:id="rId104"/>
    <p:sldId id="1147" r:id="rId105"/>
    <p:sldId id="1148" r:id="rId106"/>
    <p:sldId id="1149" r:id="rId107"/>
    <p:sldId id="1150" r:id="rId108"/>
    <p:sldId id="1151" r:id="rId109"/>
    <p:sldId id="1153" r:id="rId110"/>
    <p:sldId id="1154" r:id="rId111"/>
    <p:sldId id="1113" r:id="rId112"/>
    <p:sldId id="1115" r:id="rId113"/>
    <p:sldId id="880" r:id="rId1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440" dt="2023-07-13T12:29:37.1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958" autoAdjust="0"/>
    <p:restoredTop sz="94660"/>
  </p:normalViewPr>
  <p:slideViewPr>
    <p:cSldViewPr>
      <p:cViewPr varScale="1">
        <p:scale>
          <a:sx n="115" d="100"/>
          <a:sy n="115" d="100"/>
        </p:scale>
        <p:origin x="124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presProps" Target="presProps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viewProps" Target="viewProp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theme" Target="theme/theme1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notesMaster" Target="notesMasters/notesMaster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13T18:02:07.122" v="19155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13T13:30:12.914" v="19144" actId="20577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13T13:30:12.914" v="19144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6:04.583" v="19051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3T13:26:04.583" v="19051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25:23.511" v="16989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25:23.511" v="16989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30:22.796" v="17084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0:22.796" v="17084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13T14:16:35.020" v="19153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4:16:35.020" v="19153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39:01.665" v="17190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9:01.665" v="17190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8:19.076" v="17386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8:19.076" v="17386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20.241" v="19151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13T12:39:12" v="18638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4:16:20.241" v="19151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6.445" v="19150" actId="20577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4:16:16.445" v="19150" actId="20577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43:12.583" v="18727" actId="20577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13T12:43:12.583" v="18727" actId="20577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818386726" sldId="1144"/>
        </pc:sldMkLst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279924500" sldId="1145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1595972681" sldId="1146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1671793633" sldId="1147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5:58.468" v="19147" actId="20577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13T14:15:58.468" v="19147" actId="20577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3500904012" sldId="1149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0:38:50.430" v="18221" actId="2057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13T10:38:50.430" v="18221" actId="2057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878911494" sldId="1151"/>
        </pc:sldMkLst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30:07.014" v="17590" actId="114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30:07.014" v="17590" actId="114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27:07.350" v="17583" actId="20577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27:07.350" v="17583" actId="20577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13T18:02:07.122" v="1915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13T18:02:07.122" v="1915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73-02-00be-lb271-cr-for-two-bqrs.docx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4-01-00be-lb271-cr-cid15062.docx" TargetMode="Externa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95-04-00be-lb271-cr-for-ml-reconfiguration-part-2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61-05-00be-lb271-cr-for-reconfiguration-ml-element-part-1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94-01-00be-lb271-cr-for-35-3-16-7-error-recovery-on-a-nstr-link-pair-within-pifs.docx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2-02-00be-remaining-11be-cids-misc.docx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72-32-00be-ieee-802-11be-lb271-comments.xlsx" TargetMode="External"/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92-02-00be-tgbe-may-july-teleconference-minutes.docx" TargetMode="External"/><Relationship Id="rId2" Type="http://schemas.openxmlformats.org/officeDocument/2006/relationships/hyperlink" Target="https://mentor.ieee.org/802.11/dcn/23/11-23-0849-03-00be-tgbe-may-2023-meeting-minutes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13" Type="http://schemas.openxmlformats.org/officeDocument/2006/relationships/hyperlink" Target="https://mentor.ieee.org/802.11/dcn/23/11-23-0330-06-00be-resolution-of-epcs-related-cids-in-clause-35-16-lb271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12" Type="http://schemas.openxmlformats.org/officeDocument/2006/relationships/hyperlink" Target="https://mentor.ieee.org/802.11/dcn/23/11-23-0296-10-00be-lb271-cids-assigned-to-abhi-part-1.docx" TargetMode="External"/><Relationship Id="rId2" Type="http://schemas.openxmlformats.org/officeDocument/2006/relationships/hyperlink" Target="https://mentor.ieee.org/802.11/dcn/23/11-23-0395-04-00be-cr-for-35-3-19.docx" TargetMode="External"/><Relationship Id="rId16" Type="http://schemas.openxmlformats.org/officeDocument/2006/relationships/hyperlink" Target="https://mentor.ieee.org/802.11/dcn/23/11-23-0824-00-00be-lb-271-cr-for-35-3-16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11" Type="http://schemas.openxmlformats.org/officeDocument/2006/relationships/hyperlink" Target="https://mentor.ieee.org/802.11/dcn/23/11-23-1061-01-00be-lb271-cr-for-cid-16773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15" Type="http://schemas.openxmlformats.org/officeDocument/2006/relationships/hyperlink" Target="https://mentor.ieee.org/802.11/dcn/23/11-23-0747-00-00be-lb271-cr-cl35-emlsr-deferred-cids.docx" TargetMode="External"/><Relationship Id="rId10" Type="http://schemas.openxmlformats.org/officeDocument/2006/relationships/hyperlink" Target="https://mentor.ieee.org/802.11/dcn/23/11-23-1055-00-00be-cr-for-cid-15491-and-16242.docx" TargetMode="External"/><Relationship Id="rId4" Type="http://schemas.openxmlformats.org/officeDocument/2006/relationships/hyperlink" Target="https://mentor.ieee.org/802.11/dcn/23/11-23-0788-00-00be-lb271-cr-for-cid-16333-and-16340.docx" TargetMode="External"/><Relationship Id="rId9" Type="http://schemas.openxmlformats.org/officeDocument/2006/relationships/hyperlink" Target="https://mentor.ieee.org/802.11/dcn/23/11-23-0678-07-00be-cr-for-miscellaneous-cids.docx" TargetMode="External"/><Relationship Id="rId14" Type="http://schemas.openxmlformats.org/officeDocument/2006/relationships/hyperlink" Target="https://mentor.ieee.org/802.11/dcn/23/11-23-0793-01-00be-lb271-cr-for-cids-in-35-3-12-4.docx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25-01-00be-resolutions-for-cids-in-clause-36-3-13-8.docx" TargetMode="External"/><Relationship Id="rId2" Type="http://schemas.openxmlformats.org/officeDocument/2006/relationships/hyperlink" Target="https://mentor.ieee.org/802.11/dcn/23/11-23-1024-00-00be-comment-resolution-for-cids-36-3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027-00-00be-comment-resolution-for-cids-in-36-3-2-2-part-2.docx" TargetMode="External"/><Relationship Id="rId4" Type="http://schemas.openxmlformats.org/officeDocument/2006/relationships/hyperlink" Target="https://mentor.ieee.org/802.11/dcn/23/11-23-1026-03-00be-comment-resolution-for-cids-in-36-3-2-2-part-1.docx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02-00-00be-lb271-cr-for-35-3-9-part-1.docx" TargetMode="External"/><Relationship Id="rId3" Type="http://schemas.openxmlformats.org/officeDocument/2006/relationships/hyperlink" Target="https://mentor.ieee.org/802.11/dcn/23/11-23-0859-01-00be-lb271-misc-cids.docx" TargetMode="External"/><Relationship Id="rId7" Type="http://schemas.openxmlformats.org/officeDocument/2006/relationships/hyperlink" Target="https://mentor.ieee.org/802.11/dcn/23/11-23-1019-01-00be-lb271-cr-for-clause-35-3-7-5-3.docx" TargetMode="External"/><Relationship Id="rId2" Type="http://schemas.openxmlformats.org/officeDocument/2006/relationships/hyperlink" Target="https://mentor.ieee.org/802.11/dcn/23/11-23-0745-01-00be-lb271-cr-35-3-18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9-00-00be-lb271-cr-for-a-mpdu-in-eht-ppdu-part-1.docx" TargetMode="External"/><Relationship Id="rId5" Type="http://schemas.openxmlformats.org/officeDocument/2006/relationships/hyperlink" Target="https://mentor.ieee.org/802.11/dcn/23/11-23-1083-01-00be-lb271-cr-for-35-2-3-part-2.docx" TargetMode="External"/><Relationship Id="rId10" Type="http://schemas.openxmlformats.org/officeDocument/2006/relationships/hyperlink" Target="https://mentor.ieee.org/802.11/dcn/23/11-23-1050-00-00be-lb271-miscellaneous-cids.docx" TargetMode="External"/><Relationship Id="rId4" Type="http://schemas.openxmlformats.org/officeDocument/2006/relationships/hyperlink" Target="https://mentor.ieee.org/802.11/dcn/23/11-23-1070-00-00be-lb271-cr-for-a-mpdu-in-eht-ppdu-part-2.docx" TargetMode="External"/><Relationship Id="rId9" Type="http://schemas.openxmlformats.org/officeDocument/2006/relationships/hyperlink" Target="https://mentor.ieee.org/802.11/dcn/23/11-23-1088-00-00be-lb271-cr-for-35-3-3-6-2-part-2.docx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18-00-00be-lb271-misc-cids.docx" TargetMode="External"/><Relationship Id="rId3" Type="http://schemas.openxmlformats.org/officeDocument/2006/relationships/hyperlink" Target="https://mentor.ieee.org/802.11/dcn/23/11-23-0644-01-00be-lb271-cr-for-35-3-8-part-2.docx" TargetMode="External"/><Relationship Id="rId7" Type="http://schemas.openxmlformats.org/officeDocument/2006/relationships/hyperlink" Target="https://mentor.ieee.org/802.11/dcn/23/11-23-1051-02-00be-lb271-cr-for-some-cids.docx" TargetMode="External"/><Relationship Id="rId2" Type="http://schemas.openxmlformats.org/officeDocument/2006/relationships/hyperlink" Target="https://mentor.ieee.org/802.11/dcn/23/11-23-1101-00-00be-lb271-cr-35-3-18-remaining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2-02-00be-lb271-cr-for-35-2-1-1.docx" TargetMode="External"/><Relationship Id="rId5" Type="http://schemas.openxmlformats.org/officeDocument/2006/relationships/hyperlink" Target="https://mentor.ieee.org/802.11/dcn/23/11-23-1105-00-00be-lb271-cr-for-3-2.docx" TargetMode="External"/><Relationship Id="rId4" Type="http://schemas.openxmlformats.org/officeDocument/2006/relationships/hyperlink" Target="https://mentor.ieee.org/802.11/dcn/23/11-23-1045-00-00be-lb271-cr-for-35-2-1-2-2.docx" TargetMode="Externa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49-01-00be-lb271-cr-for-9-4-2-199.docx" TargetMode="External"/><Relationship Id="rId3" Type="http://schemas.openxmlformats.org/officeDocument/2006/relationships/hyperlink" Target="https://mentor.ieee.org/802.11/dcn/23/11-23-0661-04-00be-lb271-cids-assigned-to-abhi-part-5.docx" TargetMode="External"/><Relationship Id="rId7" Type="http://schemas.openxmlformats.org/officeDocument/2006/relationships/hyperlink" Target="https://mentor.ieee.org/802.11/dcn/23/11-23-0548-05-00be-tgbe-lb271-security-comment-resolutions-part-1.docx" TargetMode="External"/><Relationship Id="rId2" Type="http://schemas.openxmlformats.org/officeDocument/2006/relationships/hyperlink" Target="https://mentor.ieee.org/802.11/dcn/23/11-23-1077-02-00be-crs-for-11be-d3-0-supported-features-and-pics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57-02-00be-lb271-cr-for-twt.docx" TargetMode="External"/><Relationship Id="rId5" Type="http://schemas.openxmlformats.org/officeDocument/2006/relationships/hyperlink" Target="https://mentor.ieee.org/802.11/dcn/23/11-23-1123-01-00be-cr-for-18265.docx" TargetMode="External"/><Relationship Id="rId10" Type="http://schemas.openxmlformats.org/officeDocument/2006/relationships/hyperlink" Target="https://mentor.ieee.org/802.11/dcn/23/11-23-0296-12-00be-lb271-cids-assigned-to-abhi-part-1.docx" TargetMode="External"/><Relationship Id="rId4" Type="http://schemas.openxmlformats.org/officeDocument/2006/relationships/hyperlink" Target="https://mentor.ieee.org/802.11/dcn/23/11-23-0560-06-00be-lb271-cr-for-35-3-16-2-2.docx" TargetMode="External"/><Relationship Id="rId9" Type="http://schemas.openxmlformats.org/officeDocument/2006/relationships/hyperlink" Target="https://mentor.ieee.org/802.11/dcn/23/11-23-0361-04-00be-lb271-cr-for-reconfiguration-ml-element-part-1.doc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4-00-00be-lb271-cr-for-mac-miscellaneous.docx" TargetMode="External"/><Relationship Id="rId2" Type="http://schemas.openxmlformats.org/officeDocument/2006/relationships/hyperlink" Target="https://mentor.ieee.org/802.11/dcn/23/11-23-0995-02-00be-lb271-cr-for-ml-reconfiguration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0825-01-00be-lb-271-cr-for-35-3-7-1-3.docx" TargetMode="External"/><Relationship Id="rId4" Type="http://schemas.openxmlformats.org/officeDocument/2006/relationships/hyperlink" Target="https://mentor.ieee.org/802.11/dcn/23/11-23-0824-02-00be-lb-271-cr-for-35-3-16-5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5-02-00be-lb271-cr-for-misc-cids.docx" TargetMode="External"/><Relationship Id="rId2" Type="http://schemas.openxmlformats.org/officeDocument/2006/relationships/hyperlink" Target="https://mentor.ieee.org/802.11/dcn/23/11-23-1125-00-00be-lb271-remaining-cids-on-tw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32-00-00be-lb271-cr-for-emlsr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51-03-00be-cr-for-35-3-16-6.docx" TargetMode="External"/><Relationship Id="rId3" Type="http://schemas.openxmlformats.org/officeDocument/2006/relationships/hyperlink" Target="https://mentor.ieee.org/802.11/dcn/23/11-23-1161-01-00be-lb271-cids-on-bandwidth-indication-part2.docx" TargetMode="External"/><Relationship Id="rId7" Type="http://schemas.openxmlformats.org/officeDocument/2006/relationships/hyperlink" Target="https://mentor.ieee.org/802.11/dcn/23/11-23-1022-02-00be-lb271-cr-for-subclause-9-2-4-eht-link-adaptation.docx" TargetMode="External"/><Relationship Id="rId2" Type="http://schemas.openxmlformats.org/officeDocument/2006/relationships/hyperlink" Target="https://mentor.ieee.org/802.11/dcn/23/11-23-1114-00-00be-lb271-cr-for-misc-ma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21-02-00be-lb271-cr-for-subclause-35-19-eht-link-adaptation.docx" TargetMode="External"/><Relationship Id="rId5" Type="http://schemas.openxmlformats.org/officeDocument/2006/relationships/hyperlink" Target="https://mentor.ieee.org/802.11/dcn/23/11-23-0801-03-00be-lb271-9-4-2-316-qos-char-element-part-2.docx" TargetMode="External"/><Relationship Id="rId4" Type="http://schemas.openxmlformats.org/officeDocument/2006/relationships/hyperlink" Target="https://mentor.ieee.org/802.11/dcn/23/11-23-1130-00-00be-cr-for-cid-16455.docx" TargetMode="External"/><Relationship Id="rId9" Type="http://schemas.openxmlformats.org/officeDocument/2006/relationships/hyperlink" Target="https://mentor.ieee.org/802.11/dcn/23/11-23-0770-01-00be-lb271-resolution-for-comments-assigned-to-abhi-part-7.docx" TargetMode="Externa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39-00-00be-lb271-cr-for-cid-18025.docx" TargetMode="External"/><Relationship Id="rId2" Type="http://schemas.openxmlformats.org/officeDocument/2006/relationships/hyperlink" Target="https://mentor.ieee.org/802.11/dcn/23/11-23-1034-02-00be-lb-271-cr-for-35-7-3-part-i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46-00-00be-lb271-cr-for-35-3-12-part-2.docx" TargetMode="External"/><Relationship Id="rId5" Type="http://schemas.openxmlformats.org/officeDocument/2006/relationships/hyperlink" Target="https://mentor.ieee.org/802.11/dcn/23/11-23-1255-01-00be-lb271-crs-for-some-general-cids.docx" TargetMode="External"/><Relationship Id="rId4" Type="http://schemas.openxmlformats.org/officeDocument/2006/relationships/hyperlink" Target="https://mentor.ieee.org/802.11/dcn/23/11-23-1268-01-00be-lb271-cr-for-cids-on-ndpa-frame-format-part-2.docx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54-01-00be-lb271-cr-for-mobileapmlo.docx" TargetMode="External"/><Relationship Id="rId2" Type="http://schemas.openxmlformats.org/officeDocument/2006/relationships/hyperlink" Target="https://mentor.ieee.org/802.11/dcn/23/11-23-1202-01-00be-cr-for-mis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40-05-00be-cr-for-qmf.docx" TargetMode="External"/><Relationship Id="rId5" Type="http://schemas.openxmlformats.org/officeDocument/2006/relationships/hyperlink" Target="https://mentor.ieee.org/802.11/dcn/23/11-23-1121-01-00be-lb271-cr-for-subclause-3-2.docx" TargetMode="External"/><Relationship Id="rId4" Type="http://schemas.openxmlformats.org/officeDocument/2006/relationships/hyperlink" Target="https://mentor.ieee.org/802.11/dcn/23/11-23-0730-03-00be-lb271-cr-for-35-3-19-2.docx" TargetMode="Externa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015-00-00be-lb271-cr-related-to-dcm-in-eht-ppe-thresholds-field.docx" TargetMode="External"/><Relationship Id="rId3" Type="http://schemas.openxmlformats.org/officeDocument/2006/relationships/hyperlink" Target="https://mentor.ieee.org/802.11/dcn/23/11-23-1029-01-00be-lb271-cr-for-36-3-10.doc" TargetMode="External"/><Relationship Id="rId7" Type="http://schemas.openxmlformats.org/officeDocument/2006/relationships/hyperlink" Target="https://mentor.ieee.org/802.11/dcn/23/11-23-0911-01-00be-lb271-cr-for-cid-17631.docx" TargetMode="External"/><Relationship Id="rId2" Type="http://schemas.openxmlformats.org/officeDocument/2006/relationships/hyperlink" Target="https://mentor.ieee.org/802.11/dcn/23/11-23-1028-02-00be-comment-resolution-for-cids-in-36-3-2-2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2-02-00be-cr-d3-0-txvector-rxvector-parameters-part2.docx" TargetMode="External"/><Relationship Id="rId5" Type="http://schemas.openxmlformats.org/officeDocument/2006/relationships/hyperlink" Target="https://mentor.ieee.org/802.11/dcn/23/11-23-0741-02-00be-cr-d3-0-txvector-rxvector-parameters-part1.docx" TargetMode="External"/><Relationship Id="rId4" Type="http://schemas.openxmlformats.org/officeDocument/2006/relationships/hyperlink" Target="https://mentor.ieee.org/802.11/dcn/23/11-23-1031-00-00be-lb271-cr-for-cid-15220.docx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62-01-00be-lb271-misc-cids-part-2.docx" TargetMode="External"/><Relationship Id="rId3" Type="http://schemas.openxmlformats.org/officeDocument/2006/relationships/hyperlink" Target="https://mentor.ieee.org/802.11/dcn/23/11-23-1244-01-00be-cr-for-cids-16734-and-15878.docx" TargetMode="External"/><Relationship Id="rId7" Type="http://schemas.openxmlformats.org/officeDocument/2006/relationships/hyperlink" Target="https://mentor.ieee.org/802.11/dcn/23/11-23-0736-00-00be-lb271-cr-misc.docx" TargetMode="External"/><Relationship Id="rId2" Type="http://schemas.openxmlformats.org/officeDocument/2006/relationships/hyperlink" Target="https://mentor.ieee.org/802.11/dcn/23/11-23-0609-02-00be-cr-for-scs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58-13-00be-lb271-crs-for-35-8-4-r-twt-announcement.docx" TargetMode="External"/><Relationship Id="rId11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1251-00-00be-lb271-cr-emlsr-miscellaneous.docx" TargetMode="External"/><Relationship Id="rId10" Type="http://schemas.openxmlformats.org/officeDocument/2006/relationships/hyperlink" Target="https://mentor.ieee.org/802.11/dcn/23/11-23-1060-03-00be-lb271-cr-for-cid-16118.docx" TargetMode="External"/><Relationship Id="rId4" Type="http://schemas.openxmlformats.org/officeDocument/2006/relationships/hyperlink" Target="https://mentor.ieee.org/802.11/dcn/23/11-23-1124-01-00be-lb271-cids-on-tdls.docx" TargetMode="External"/><Relationship Id="rId9" Type="http://schemas.openxmlformats.org/officeDocument/2006/relationships/hyperlink" Target="https://mentor.ieee.org/802.11/dcn/23/11-23-1188-00-00be-lb271-cr-for-cid-17315.docx" TargetMode="Externa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70-02-00be-lb271-resolution-for-comments-assigned-to-abhi-part-7.docx" TargetMode="External"/><Relationship Id="rId3" Type="http://schemas.openxmlformats.org/officeDocument/2006/relationships/hyperlink" Target="https://mentor.ieee.org/802.11/dcn/23/11-23-0366-08-00be-lb271-cr-35-3-18-part-2.docx" TargetMode="External"/><Relationship Id="rId7" Type="http://schemas.openxmlformats.org/officeDocument/2006/relationships/hyperlink" Target="https://mentor.ieee.org/802.11/dcn/23/11-23-0915-01-00be-resolution-of-epcs-related-cids-for-bss-transition.docx" TargetMode="External"/><Relationship Id="rId2" Type="http://schemas.openxmlformats.org/officeDocument/2006/relationships/hyperlink" Target="https://mentor.ieee.org/802.11/dcn/23/11-23-1116-00-00be-lb271-cr-for-misc-joint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47-02-00be-lb271-cr-for-10-3-2-9-and-10-3-2-11.docx" TargetMode="External"/><Relationship Id="rId5" Type="http://schemas.openxmlformats.org/officeDocument/2006/relationships/hyperlink" Target="https://mentor.ieee.org/802.11/dcn/23/11-23-0958-02-00be-comment-resolution-for-cid-18247.docx" TargetMode="External"/><Relationship Id="rId10" Type="http://schemas.openxmlformats.org/officeDocument/2006/relationships/hyperlink" Target="https://mentor.ieee.org/802.11/dcn/23/11-23-1256-00-00be-lb271-crs-for-cids-17051-and-17100.docx" TargetMode="External"/><Relationship Id="rId4" Type="http://schemas.openxmlformats.org/officeDocument/2006/relationships/hyperlink" Target="https://mentor.ieee.org/802.11/dcn/23/11-23-0732-02-00be-lb271-cr-for-35-2-1-1.docx" TargetMode="External"/><Relationship Id="rId9" Type="http://schemas.openxmlformats.org/officeDocument/2006/relationships/hyperlink" Target="https://mentor.ieee.org/802.11/dcn/23/11-23-0272-33-00be-ieee-802-11be-lb271-comments.xlsx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01-05-00be-lb271-cr-35-3-18-remaining-cids.docx" TargetMode="External"/><Relationship Id="rId3" Type="http://schemas.openxmlformats.org/officeDocument/2006/relationships/hyperlink" Target="https://mentor.ieee.org/802.11/dcn/23/11-23-0541-08-00be-cr-for-35-3-14.docx" TargetMode="External"/><Relationship Id="rId7" Type="http://schemas.openxmlformats.org/officeDocument/2006/relationships/hyperlink" Target="https://mentor.ieee.org/802.11/dcn/23/11-23-0310-05-00be-lb271-cr-35-3-18-part-1.docx" TargetMode="External"/><Relationship Id="rId2" Type="http://schemas.openxmlformats.org/officeDocument/2006/relationships/hyperlink" Target="https://mentor.ieee.org/802.11/dcn/23/11-23-0842-01-00be-lb271-cr-for-subclause-35-3-24-aligned-tw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13-05-00be-lb271-cr-for-35-3-7-1-7-part-iii.docx" TargetMode="External"/><Relationship Id="rId5" Type="http://schemas.openxmlformats.org/officeDocument/2006/relationships/hyperlink" Target="https://mentor.ieee.org/802.11/dcn/23/11-23-0692-03-00be-lb271-cr-on-eht-operation-element.docx" TargetMode="External"/><Relationship Id="rId4" Type="http://schemas.openxmlformats.org/officeDocument/2006/relationships/hyperlink" Target="https://mentor.ieee.org/802.11/dcn/23/11-23-0696-02-00be-lb271-cr-for-tdls.docx" TargetMode="Externa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54-03-00be-lb271-cr-for-r-twt-part-2.docx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96-13-00be-lb271-cids-assigned-to-abhi-part-1.doc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9-01-00be-lb271-cr-for-cid-16206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4-03-00be-lb271-cids-on-tdls.docx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4-02-00be-lb271-cr-for-mobileapmlo.docx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5-03-00be-lb-271-cr-for-35-3-7-1-3.docx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70-04-00be-lb271-resolution-for-comments-assigned-to-abhi-part-7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65-01-00be-lb271-cr-for-clause-35-16-2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0-01-00be-lb271-miscellaneous-cids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5-01-00be-lb271-cr-for-35-2-1-2-2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36-03-00be-proposed-resolutions-to-lb271-cids-on-emlsr-and-p2p-co-ex.docx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77-05-00be-crs-for-11be-d3-0-supported-features-and-pics-cids.docx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4-03-00be-lb-271-cr-for-35-3-16-5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63-03-00be-lb271-cr-of-nstr-status-update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28-02-00be-lb271-cr-for-35-15-2.doc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47-05-00be-lb271-crs-for-35-8-5-r-twt-channel-access-rules.docx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6-01-00be-lb271-cr-for-35-3-16-4-nstr-operation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43-02-00be-lb271-resolution-for-comments-assigned-to-abhi-part-6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11-23/373r2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97268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15062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11-23/544r1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Michail Koundourakis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79363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11-23/995r4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6181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11-23/361r5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90401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16894, 16895, 17835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11-23/694r1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</a:t>
            </a:r>
            <a:r>
              <a:rPr lang="en-US" sz="1600"/>
              <a:t>: Yunbo Li</a:t>
            </a:r>
            <a:r>
              <a:rPr lang="en-US" sz="1600" dirty="0"/>
              <a:t>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9827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17390, 17391, 15169, 15812, 15926, 16342, 16343, 16433, 16886, 16888, 15470, 15527, 15528, 15529, 16014, 16015, 16016, 16508, 16509, 17949, 18147, 18148, 18149, 18203, 18204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11-23/1122r2</a:t>
            </a:r>
            <a:r>
              <a:rPr lang="en-US" sz="1200" b="0" dirty="0">
                <a:solidFill>
                  <a:schemeClr val="tx1"/>
                </a:solidFill>
              </a:rPr>
              <a:t>  [26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9114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17284, 15244, 15743, 18218, 16296, 16461 in 11-23/1125r5 </a:t>
            </a:r>
            <a:r>
              <a:rPr lang="en-US" sz="1200" b="0" i="1" dirty="0">
                <a:solidFill>
                  <a:schemeClr val="tx1"/>
                </a:solidFill>
              </a:rPr>
              <a:t>[ 6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47896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in 11-23/765r1 [1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1483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613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15285,  18090, 18091, 16485, 16684, 17345, 17312, 17375,  17894, 18167, 18163, 18161, 18097, 18095,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15372,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15100, 15101, 17581, 16451, 16423, 18208, 18213, 18219, 18221, 18222, 18223, 18231, 18317, 18319, 17168, 15833, 15837, 15838, 15839, 17283, 16078, 16139, 16200, 16205, 15705, 16397, 16404, 16412</a:t>
            </a:r>
            <a:r>
              <a:rPr lang="en-US" sz="1200" b="0" i="1" dirty="0">
                <a:solidFill>
                  <a:schemeClr val="tx1"/>
                </a:solidFill>
              </a:rPr>
              <a:t>[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Po-Kai Huang				Second: Abhishek Patil </a:t>
            </a:r>
          </a:p>
          <a:p>
            <a:pPr marL="0" indent="0"/>
            <a:r>
              <a:rPr lang="en-US" sz="1400" dirty="0"/>
              <a:t>Discussion: 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3880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614 (Quarantine Last)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all the CIDs that do not have a Status of “Resolution Approved”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11-23/272r34</a:t>
            </a:r>
            <a:r>
              <a:rPr lang="en-US" sz="1600" dirty="0">
                <a:solidFill>
                  <a:schemeClr val="tx1"/>
                </a:solidFill>
              </a:rPr>
              <a:t> and including the results from the motions ran in TGbe Joint PM1 session of Thursday (July 13, 2023)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</a:t>
            </a:r>
          </a:p>
          <a:p>
            <a:pPr marL="0" indent="0"/>
            <a:r>
              <a:rPr lang="en-US" altLang="en-US" sz="1600" b="1" dirty="0"/>
              <a:t>CIDs in </a:t>
            </a:r>
            <a:r>
              <a:rPr lang="en-US" altLang="en-US" sz="1600" b="1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r34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Rojan Chitrakar</a:t>
            </a:r>
          </a:p>
          <a:p>
            <a:pPr marL="0" indent="0"/>
            <a:r>
              <a:rPr lang="en-US" sz="1600" dirty="0"/>
              <a:t>Discussion: None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These SP were ran in the last two MAC sessions (Tuesday PM2 and Wednesday PM2)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Having approved changes to TGbe D3.0, as defined in </a:t>
            </a:r>
            <a:r>
              <a:rPr lang="en-US" sz="20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11-22/272r</a:t>
            </a:r>
            <a:r>
              <a:rPr lang="en-US" sz="2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34</a:t>
            </a:r>
            <a:r>
              <a:rPr lang="en-US" sz="2000" dirty="0"/>
              <a:t>, in addition to motions passed during the TGbe Joint sessions of July 13</a:t>
            </a:r>
            <a:r>
              <a:rPr lang="en-US" sz="2000" baseline="30000" dirty="0"/>
              <a:t>th</a:t>
            </a:r>
            <a:r>
              <a:rPr lang="en-US" sz="2000" dirty="0"/>
              <a:t> 2023.</a:t>
            </a:r>
          </a:p>
          <a:p>
            <a:r>
              <a:rPr lang="en-US" altLang="en-US" sz="2000" dirty="0"/>
              <a:t>Instruct the editor to prepare TGbe Draft </a:t>
            </a:r>
            <a:r>
              <a:rPr lang="en-US" altLang="en-US" sz="2000" dirty="0">
                <a:solidFill>
                  <a:srgbClr val="FF0000"/>
                </a:solidFill>
              </a:rPr>
              <a:t>D4.0</a:t>
            </a:r>
          </a:p>
          <a:p>
            <a:r>
              <a:rPr lang="en-US" altLang="en-US" sz="2000" dirty="0"/>
              <a:t>Approve a </a:t>
            </a:r>
            <a:r>
              <a:rPr lang="en-US" altLang="en-US" sz="2000" dirty="0">
                <a:solidFill>
                  <a:srgbClr val="FF0000"/>
                </a:solidFill>
              </a:rPr>
              <a:t>20 </a:t>
            </a:r>
            <a:r>
              <a:rPr lang="en-US" altLang="en-US" sz="2000" dirty="0"/>
              <a:t>day Working Group Technical Letter Ballot asking the question “Should TGbe Draft 4.0 be forwarded to SA Ballot?”</a:t>
            </a:r>
          </a:p>
          <a:p>
            <a:endParaRPr lang="en-GB" altLang="en-US" sz="2000" dirty="0"/>
          </a:p>
          <a:p>
            <a:r>
              <a:rPr lang="en-GB" altLang="en-US" sz="2000" dirty="0"/>
              <a:t>Moved: Abhishek Patil,  		Seconded: Subir Das</a:t>
            </a:r>
          </a:p>
          <a:p>
            <a:r>
              <a:rPr lang="en-GB" altLang="en-US" sz="2000" dirty="0"/>
              <a:t>Preliminary </a:t>
            </a:r>
            <a:r>
              <a:rPr lang="en-GB" altLang="en-US" sz="2000"/>
              <a:t>Result: 81Y, 3N, 7A (pass)</a:t>
            </a:r>
            <a:endParaRPr lang="en-GB" altLang="en-US" sz="2000" dirty="0"/>
          </a:p>
          <a:p>
            <a:r>
              <a:rPr lang="en-GB" sz="2000" dirty="0"/>
              <a:t>Result: </a:t>
            </a:r>
            <a:endParaRPr lang="en-GB" sz="2000" dirty="0">
              <a:highlight>
                <a:srgbClr val="00FF00"/>
              </a:highlight>
            </a:endParaRPr>
          </a:p>
          <a:p>
            <a:endParaRPr lang="en-GB" altLang="en-US" sz="2000" dirty="0"/>
          </a:p>
          <a:p>
            <a:endParaRPr lang="en-GB" alt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2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https://mentor.ieee.org/802.11/dcn/23/11-23-0849-03-00be-tgbe-may-2023-meeting-minutes.docx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https://mentor.ieee.org/802.11/dcn/23/11-23-0992-02-00be-tgbe-may-july-teleconference-minutes.docx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7819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16421, 16002, 15516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11-23/678r7</a:t>
            </a:r>
            <a:r>
              <a:rPr lang="en-US" sz="1200" b="0" dirty="0">
                <a:solidFill>
                  <a:schemeClr val="tx1"/>
                </a:solidFill>
              </a:rPr>
              <a:t> &amp; 15491, 16242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11-23/1055r0</a:t>
            </a:r>
            <a:r>
              <a:rPr lang="en-US" sz="1200" b="0" dirty="0">
                <a:solidFill>
                  <a:schemeClr val="tx1"/>
                </a:solidFill>
              </a:rPr>
              <a:t> &amp; 16733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11-23/1061r1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18114, 17551, 15161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11-23/296r10</a:t>
            </a:r>
            <a:r>
              <a:rPr lang="en-US" sz="1200" b="0" dirty="0">
                <a:solidFill>
                  <a:schemeClr val="tx1"/>
                </a:solidFill>
              </a:rPr>
              <a:t> &amp; 15425, 15426, 15427, 15429, 15442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11-23/330r6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16039, 17959, 17960, 15542, 18162, 15085, 15632, 15088, 18165, 16449, 16044, 17994, 16045, 16536, 16827, 18166, in </a:t>
            </a:r>
            <a:r>
              <a:rPr lang="en-US" sz="1200" b="0" dirty="0">
                <a:solidFill>
                  <a:schemeClr val="tx1"/>
                </a:solidFill>
                <a:hlinkClick r:id="rId14"/>
              </a:rPr>
              <a:t>11-23/793r1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16054 in </a:t>
            </a:r>
            <a:r>
              <a:rPr lang="en-US" sz="1200" b="0" dirty="0">
                <a:solidFill>
                  <a:schemeClr val="tx1"/>
                </a:solidFill>
                <a:hlinkClick r:id="rId15"/>
              </a:rPr>
              <a:t>11-23/747r0</a:t>
            </a:r>
            <a:r>
              <a:rPr lang="en-US" sz="1200" b="0" dirty="0">
                <a:solidFill>
                  <a:schemeClr val="tx1"/>
                </a:solidFill>
              </a:rPr>
              <a:t> &amp; 16317, 16335, 15827, 16881, 16712, 18312, 16884, 16885 in </a:t>
            </a:r>
            <a:r>
              <a:rPr lang="en-US" sz="1200" b="0" dirty="0">
                <a:solidFill>
                  <a:schemeClr val="tx1"/>
                </a:solidFill>
                <a:hlinkClick r:id="rId16"/>
              </a:rPr>
              <a:t>11-23/824r0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 			Second: John Wullert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, June 26</a:t>
            </a:r>
            <a:r>
              <a:rPr lang="en-US" sz="1200" i="1" baseline="30000" dirty="0"/>
              <a:t>th</a:t>
            </a:r>
            <a:r>
              <a:rPr lang="en-US" sz="1200" i="1" dirty="0"/>
              <a:t>, June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15465, 15466, 17923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11-23/1024r0</a:t>
            </a:r>
            <a:r>
              <a:rPr lang="en-US" sz="1200" b="0" dirty="0">
                <a:solidFill>
                  <a:schemeClr val="tx1"/>
                </a:solidFill>
              </a:rPr>
              <a:t> &amp; 15467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15034, 15176, 15218, 15219, 15257, 15275, 15276, 15277, 15283, 17192, 17193, 17238, 17921, 17922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11-23/1026r3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15457, 15458, 15459, 15460, 15461, 15462, 15463, 15464, 18328, 18329, 18330, 18331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11-23/1027r0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PHY ad-hoc telco of June 26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8929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Second:  Jason Y. Guo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15246, 18275, 16440, 15138, 15171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Laurent Cariou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16304, 16946, 15922, 16429, 16947, 16562, 15452, 15917, 16948, 17858, 17859, 16949, 16563, 16951, 17866, 17884, 15155, 16952, 16953, 16954, 15921, 16428, 15129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15688, 16234, 17621, 17637, 16170, 18022, 17669, 17672, 17674, 16785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11-23/859r1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16137, 17034, 17039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11-23/1070r0</a:t>
            </a:r>
            <a:r>
              <a:rPr lang="en-US" sz="1200" b="0" dirty="0">
                <a:solidFill>
                  <a:schemeClr val="tx1"/>
                </a:solidFill>
              </a:rPr>
              <a:t> &amp; 15669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11-23/1083r1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17035, 17036, 17037, 17038, 17040, 17362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15824, 15867, 16024, 16025, 16026, 16114, 16514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11-23/1019r1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18158, 15537, 18038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11-23/302r0</a:t>
            </a:r>
            <a:r>
              <a:rPr lang="en-US" sz="1200" b="0" dirty="0">
                <a:solidFill>
                  <a:schemeClr val="tx1"/>
                </a:solidFill>
              </a:rPr>
              <a:t> &amp; 16183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11-23/1088r0</a:t>
            </a:r>
            <a:r>
              <a:rPr lang="en-US" sz="1200" b="0" dirty="0">
                <a:solidFill>
                  <a:schemeClr val="tx1"/>
                </a:solidFill>
              </a:rPr>
              <a:t> &amp; 16293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979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15128, 15924, 16431, 16439, 18214, 18216, 18217, 18232,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11-23/1101r0</a:t>
            </a:r>
            <a:r>
              <a:rPr lang="en-US" sz="1200" b="0" i="1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18028, 18029, 18030, 18031, 18032, 18033, 18034, 18035, 18036, 18037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11-23/644r1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16721, 16723, 17260, 17808, 18245, 18246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11-23/1045r0</a:t>
            </a:r>
            <a:r>
              <a:rPr lang="en-US" sz="1200" b="0" dirty="0">
                <a:solidFill>
                  <a:schemeClr val="tx1"/>
                </a:solidFill>
              </a:rPr>
              <a:t> &amp; 16218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11-23/1105r0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16718, 17805, 17913, 18006, 18285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11-23/732r2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15474, 17352, 15880, 15881, 18179, 18180, 18181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17344, 17550, 18321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11-23/1118r0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PM1, PM2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456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15046, 15047, 15352, 16386, 17341, 17342, 17343, 18064, 18066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11-23/1077r2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18240</a:t>
            </a:r>
            <a:r>
              <a:rPr lang="en-US" sz="1200" b="0" i="1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11-23/661r4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15475, 15476, 16049, 16444, 17870, 16052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11-23/560r6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18265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16059, 18182, 15819, 17354, 16998, 17355, 15627, 15571, 17357, 17281, 18057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11-23/1057r2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18019, 15140, 16368, 15194, 15067, 15142, 15195, 15196, 15197, 15512, 18283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17580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11-23/1149r1</a:t>
            </a:r>
            <a:r>
              <a:rPr lang="en-US" sz="1200" b="0" dirty="0">
                <a:solidFill>
                  <a:schemeClr val="tx1"/>
                </a:solidFill>
              </a:rPr>
              <a:t> &amp; 15950, 15951, 15952, 15953, 15956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11-23/361r4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16012, 16445, 15525 16501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11-23/296r12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AM2, PM1, and PM2 of Day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525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15610, 15849, 15866, 15990, 15992, 15993, 15997, 15998,  16189, 16441, 16442, 16482, 16483, 16694, 17941, 18021, 18023, 18024, 18026, 18027, 18094, 18124, 18125, 18126, 18266, 18309, 16586, 17871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15134, 17105, 17107, 18310, 17102, 16346, 17103, 17370, 17108, 17109, 16272, 16714, 17106, 17104, 17920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11-23/1144r0</a:t>
            </a:r>
            <a:r>
              <a:rPr lang="en-US" sz="1200" b="0" dirty="0">
                <a:solidFill>
                  <a:schemeClr val="tx1"/>
                </a:solidFill>
              </a:rPr>
              <a:t> &amp; 16882, 15828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11-23/824r2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15957, 16011, 17825, 17730, 16462, 17731, 17732, 17733, 17734, 17735, 17736, 17947, 15821, 15822, 15374, 15609, 17738, 15375, 17737, 16398, 15382, 17776, 17777, 16399, 17778, 17779, 18106, 18107, 17780, 18108, 16095, 15115, 16587, 15596, 18133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17095, 18220, 15239, 15738, 15673, 16291, 16406, 16407, 16459, 16460, 16300, 16418, 15805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66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17577, 16472, 15929, 16646, 18215, 18314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15173, 15174, 16345, 17628, 18299, 18236, 18237, 17837, 15674, 15970, 15971, 17793, 15519, 15972, 16186, 16187, 16377, 16378, 16275, 17332, 17333, 15053, 15404, 16484, </a:t>
            </a:r>
            <a:r>
              <a:rPr lang="en-US" sz="1200" b="0" strike="sngStrike" dirty="0">
                <a:solidFill>
                  <a:srgbClr val="FF0000"/>
                </a:solidFill>
              </a:rPr>
              <a:t>18128,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16485, 17239, </a:t>
            </a:r>
            <a:r>
              <a:rPr lang="en-US" sz="1200" b="0" dirty="0">
                <a:solidFill>
                  <a:schemeClr val="tx1"/>
                </a:solidFill>
              </a:rPr>
              <a:t>17296, 18132, 17361, 17887, 18150, 17541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16212, 17851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 			Second: Rubayet Shafin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PM1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04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577 (MAC/JOINT)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15284, 17952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11-23/1114r0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&amp; </a:t>
            </a:r>
            <a:r>
              <a:rPr lang="en-US" sz="1200" b="0" dirty="0">
                <a:solidFill>
                  <a:schemeClr val="tx1"/>
                </a:solidFill>
              </a:rPr>
              <a:t>15139, 17751, 17758, 17759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11-23/1161r1</a:t>
            </a:r>
            <a:r>
              <a:rPr lang="en-US" sz="1200" b="0" dirty="0">
                <a:solidFill>
                  <a:schemeClr val="tx1"/>
                </a:solidFill>
              </a:rPr>
              <a:t> &amp; 16455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17638, 18015, 17640, 17642, 17641, 18016, 17643, 16297, 16298, 17644, 17647, 17639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11-23/801r3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15445, 15446, 15487, 15588, 15589, 17376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11-23/1021r2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15896, 16238, 17308, 17380, 17393, 17394, 17395, 17396, 17397, 17398, 17399, 17400, 17401, 17402, 17403, 17404, 17405, 17406, 17407, 17684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11-23/1022r2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15680, 15749, 16243, 16244, 16305, 16306, 16311, 16889, 16890, 16891, 16892, 15226, 15726, 18012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11-23/1151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15967, 15969, 15988, 17636, 17654, 16989, 15750, 17855, 16077, 16660, 18268, 18089, 15869, 15851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11-23/770r1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Duncan Ho			Second: Bo Gong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AM1 and Joint PM1 of Monday sessions. </a:t>
            </a:r>
            <a:r>
              <a:rPr lang="en-US" sz="1200" i="1" dirty="0">
                <a:solidFill>
                  <a:srgbClr val="FF0000"/>
                </a:solidFill>
              </a:rPr>
              <a:t>Fixed instruction to editor in r5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7050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8647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17071, 17072, 17630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11-23/1034r3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11-23/1239r0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17416, 18333, 17150, 17151,17418, 17419, 15757, 17420, 17421, 18003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11-23/1268r1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16900, 16950, 17056, 17078, 17101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1255r1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16105, 16035, 16302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11-23/646r0</a:t>
            </a: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 [3 CIDs]</a:t>
            </a: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Zinan Lin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83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15444, 17142, 15489, 18308, 15940, 16290, 16409, 16411, 16458, 16717, 16729, 17232, 17978, 16730, 16731, 17143, 17899, 17977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11-23/1202r1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16282, 16403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11-23/1054r1</a:t>
            </a:r>
            <a:r>
              <a:rPr lang="en-US" sz="1200" b="0" dirty="0">
                <a:solidFill>
                  <a:schemeClr val="tx1"/>
                </a:solidFill>
              </a:rPr>
              <a:t> &amp; 5888, 18293, 16966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11-23/730r3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15094, 15121, 15351, 16385, 16574, 16713, 17856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15547, 15409, 16834, 16833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11-23/540r5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James Yee			Second: George Cherian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AM1 &amp;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93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580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17184, 17185, 17186, 17187, 17188, 17189, 17190, 17191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17196, 17197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11-23/1029r1</a:t>
            </a:r>
            <a:r>
              <a:rPr lang="en-US" sz="1200" b="0" dirty="0">
                <a:solidFill>
                  <a:schemeClr val="tx1"/>
                </a:solidFill>
              </a:rPr>
              <a:t> &amp; 15220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11-23/1031r0</a:t>
            </a:r>
            <a:r>
              <a:rPr lang="en-US" sz="1200" b="0" dirty="0">
                <a:solidFill>
                  <a:schemeClr val="tx1"/>
                </a:solidFill>
              </a:rPr>
              <a:t> &amp; 15333, 15336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11-23/0741r2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17179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11-23/0742r2</a:t>
            </a:r>
            <a:r>
              <a:rPr lang="en-US" sz="1200" b="0" dirty="0">
                <a:solidFill>
                  <a:schemeClr val="tx1"/>
                </a:solidFill>
              </a:rPr>
              <a:t> &amp; 17631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11-23/0911r1</a:t>
            </a:r>
            <a:r>
              <a:rPr lang="en-US" sz="1200" b="0" dirty="0">
                <a:solidFill>
                  <a:schemeClr val="tx1"/>
                </a:solidFill>
              </a:rPr>
              <a:t> &amp; 17728, 15272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11-23/1015r0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J. Yu 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ad-hoc session of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71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15015, 16151, 16072, 16150, 16152, 16292, 16074, 17796, 16408, 17775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16734 15878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11-23/1244r1</a:t>
            </a:r>
            <a:r>
              <a:rPr lang="en-US" sz="1200" b="0" dirty="0">
                <a:solidFill>
                  <a:schemeClr val="tx1"/>
                </a:solidFill>
              </a:rPr>
              <a:t> &amp; 18224, 18210, 18211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11-23/1124r1</a:t>
            </a:r>
            <a:r>
              <a:rPr lang="en-US" sz="1200" b="0" dirty="0">
                <a:solidFill>
                  <a:schemeClr val="tx1"/>
                </a:solidFill>
              </a:rPr>
              <a:t> &amp; 16309, 16340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11-23/1251r0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16141, 16570, 16571, 16143, 16144, 15848, 15841, 16066, 18255, 16669,15842, 16067, 16142, 16115, 17083, 15933, 16650, 15947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11-23/458r13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15700 15063 17635 15999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11-23/736r0</a:t>
            </a:r>
            <a:r>
              <a:rPr lang="en-US" sz="1200" b="0" dirty="0">
                <a:solidFill>
                  <a:schemeClr val="tx1"/>
                </a:solidFill>
              </a:rPr>
              <a:t> &amp; 15031, 15702, 17860, 17627, 16235, 17633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11-23/1162r1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17315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11-23/1188r0</a:t>
            </a:r>
            <a:r>
              <a:rPr lang="en-US" sz="1200" b="0" dirty="0">
                <a:solidFill>
                  <a:schemeClr val="tx1"/>
                </a:solidFill>
              </a:rPr>
              <a:t> &amp; 16118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11-23/1060r3</a:t>
            </a:r>
            <a:r>
              <a:rPr lang="en-US" sz="1200" b="0" dirty="0">
                <a:solidFill>
                  <a:schemeClr val="tx1"/>
                </a:solidFill>
              </a:rPr>
              <a:t> &amp; 16286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Subir Das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9968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15762, 16736, 16748, 16774, 16871, 17141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11-23/1116r0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15925, 16432, 15032, 16106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11-23/0366r8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16671, 16716, 18284, 17975, 17976</a:t>
            </a:r>
            <a:r>
              <a:rPr lang="en-US" sz="1200" b="0" dirty="0">
                <a:ea typeface="Calibri" panose="020F0502020204030204" pitchFamily="34" charset="0"/>
              </a:rPr>
              <a:t> i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11-23/0732r2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18247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11-23/0958r2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15681, 17319, 17320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11-23/1047r2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18337, 15423, 15097, 16711, 18339, 18340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7"/>
              </a:rPr>
              <a:t>11-23/0915r1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17973, 18119, 15988, 16986, 16978, 16988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8"/>
              </a:rPr>
              <a:t>11-23/0770r2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11-23/272r33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17051, 17100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11-23/1256r0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Ming Gan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PM1 of Tuesday and Wednesday AM1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184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15708, 16197, 16198, 17845, 17954, 17287, 15711, 17356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17347, 18100, 17329, 18306, 18307, 15411, 15550, 15553, 15554, 16546, 18238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11-23/541r8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15156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11-23/696r2</a:t>
            </a:r>
            <a:r>
              <a:rPr lang="en-US" sz="1200" b="0" dirty="0">
                <a:solidFill>
                  <a:schemeClr val="tx1"/>
                </a:solidFill>
              </a:rPr>
              <a:t> &amp; 17301, 17299, 17300, 17601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11-23/692r3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18146, 17853, 16013, 18144, 16506, 18145, 16210, 17946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11-23/813r5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16936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11-23/310r5</a:t>
            </a:r>
            <a:r>
              <a:rPr lang="en-US" sz="1200" b="0" dirty="0">
                <a:solidFill>
                  <a:schemeClr val="tx1"/>
                </a:solidFill>
              </a:rPr>
              <a:t> &amp; 16057, 16000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11-23/1101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Wednesday.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*R5 uploaded by Liwen (and notified to reflector) to address an offline comment.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7948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584 (23/1093-1095)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&lt;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18249 </a:t>
            </a:r>
            <a:r>
              <a:rPr lang="en-US" sz="1200" dirty="0">
                <a:solidFill>
                  <a:schemeClr val="tx1"/>
                </a:solidFill>
              </a:rPr>
              <a:t>(Arik)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16146,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16177,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16420,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16424,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17624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(Chunyu)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chemeClr val="tx1"/>
                </a:solidFill>
                <a:effectLst/>
              </a:rPr>
              <a:t>15066, 15095, 15816, 15879, 15964, 16395, 16410, 16413, 16672, 16709, 16725, 16909, 17174, 17261, 17798, 17898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(Dibakar)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17480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(Gaurang)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15013,</a:t>
            </a:r>
            <a:r>
              <a:rPr lang="en-US" sz="1200" b="0" dirty="0">
                <a:solidFill>
                  <a:schemeClr val="tx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1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6452, 16485, 17239, 17529, 18001, 18128, 18235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(Laurent)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15559, 15707, 15975, 16027, 16031, 16196, 16339, 16446, 16447, 16850, 17365, 17844, 17900, 17991, 17992, 18113, 18202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>
                <a:ea typeface="MS Mincho" panose="02020609040205080304" pitchFamily="49" charset="-128"/>
                <a:cs typeface="Times New Roman" panose="02020603050405020304" pitchFamily="18" charset="0"/>
              </a:rPr>
              <a:t>(Ming)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1200" b="0" strike="sngStrike" dirty="0">
                <a:solidFill>
                  <a:srgbClr val="FF0000"/>
                </a:solidFill>
              </a:rPr>
              <a:t>15836,</a:t>
            </a:r>
            <a:r>
              <a:rPr lang="en-US" sz="1200" b="0" dirty="0">
                <a:solidFill>
                  <a:schemeClr val="tx1"/>
                </a:solidFill>
              </a:rPr>
              <a:t> 15908 </a:t>
            </a:r>
            <a:r>
              <a:rPr lang="en-US" sz="1200" dirty="0">
                <a:solidFill>
                  <a:schemeClr val="tx1"/>
                </a:solidFill>
              </a:rPr>
              <a:t>(Kumail)</a:t>
            </a:r>
            <a:endParaRPr lang="en-US" sz="1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Chunyu Hu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526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585 (Quarantine 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&lt;SP&gt;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15005, 15016, 15073, 15074, 15084, 15449, 15450, 15472, 15564, 15614, 15615, 15619, 15633, 15655, 15658, 15659, 15701, 15703, 15870, 15927, 16097, 16221, 16307, 16308, 16401, 16434, 16553, 16625, 16657, 16658 16677, 16824, 16899, 17010, 17840, 17867, 17868, 17869, 17876, 17877, 17990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(Minyoung)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16171,  17953, 15679 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(Po-Kai)	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18254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(Rubayet) 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17989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	(Vishnu)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16312, 16334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(Xiangxin)	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15763, 15764, 17020, 17021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(Yanjun)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16502, 17827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(Jason)</a:t>
            </a:r>
            <a:endParaRPr lang="en-US" sz="1200" i="0" dirty="0">
              <a:solidFill>
                <a:schemeClr val="tx1"/>
              </a:solidFill>
              <a:effectLst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19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11-23/754r3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	Second: George Cherian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61Y, 44N, 27A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35Y, 15N, 26A.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23576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11/23/296r13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Brian Hart</a:t>
            </a:r>
          </a:p>
          <a:p>
            <a:pPr marL="0" indent="0"/>
            <a:r>
              <a:rPr lang="en-US" sz="1600" dirty="0"/>
              <a:t>Discussion: Some discussion. Recorded vote.</a:t>
            </a:r>
            <a:endParaRPr lang="en-US" sz="1600" b="0" dirty="0"/>
          </a:p>
          <a:p>
            <a:r>
              <a:rPr lang="en-US" sz="1600" dirty="0"/>
              <a:t>Preliminary Result: 88Y, 21N, 33A (pass)</a:t>
            </a:r>
          </a:p>
          <a:p>
            <a:r>
              <a:rPr lang="en-US" sz="1600" dirty="0"/>
              <a:t>Result</a:t>
            </a: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61Y, 22N, 20A.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491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16206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Ross J. Yu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9687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18206, 18228, 18225, 18226, 18209, 18227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11-23/1124r3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Rubayet Shafin		Second: Vishnu Ratnam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17Y, 61N, 50A (+1)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164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16400, 16685, 18212, 18334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Kaiying Lu		Second: James Yee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901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16004, 18134, 18135, 18136, 16491, 15523, 15608, 16588, 17337, 16005, 16325, 16492, 16493, 17338, 15117, 16589, 16494, 16495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5403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16975 16981 15686 18118 18151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11-23/770r4</a:t>
            </a:r>
            <a:r>
              <a:rPr lang="en-US" sz="1200" b="0" i="1" dirty="0">
                <a:solidFill>
                  <a:schemeClr val="tx1"/>
                </a:solidFill>
              </a:rPr>
              <a:t> [5 CIDs</a:t>
            </a:r>
            <a:r>
              <a:rPr lang="en-US" sz="1200" b="0" dirty="0">
                <a:solidFill>
                  <a:schemeClr val="tx1"/>
                </a:solidFill>
              </a:rPr>
              <a:t>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Rojan Chitrakar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77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15440, 16703, 16704, 16707, 16573, 18338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Arik Klein		Second: Peshal Nayak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383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18320, 18323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577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Second: Jason Guo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 </a:t>
            </a:r>
            <a:endParaRPr lang="en-US" sz="1600" b="0" dirty="0"/>
          </a:p>
          <a:p>
            <a:r>
              <a:rPr lang="en-US" sz="1600" dirty="0"/>
              <a:t>Preliminary Result: 50Y, 25N, 40A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4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PM1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1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18233 in 11-23/1276r0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17849 16208 17934 in 11-23/1133r0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15133 15478 16976 16977 15594 15676 15677 16790 16566 16567 16568 16569 in 11-23/1098r1 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11-23/272r33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18341, 18281, 18282, 16474, 15069, 15079, 15099, 15113, 15098, 15190, 15235, 15234, 15231, 15471, </a:t>
            </a:r>
            <a:r>
              <a:rPr lang="pt-BR" sz="1200" b="0" strike="sngStrike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15647,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15654,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15731, 15733, 15734, 15735, 15654, 15785, 15788, 15800, 15710,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15751, 16277, 16313, 16474, 16623, 16624, 16661, 16740, 17233, 17283, 17935, 17936, 17993 in 11-23/272r34 .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 		Second: James Yee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6491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11-23/1136r3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Qi Wang  			Second: James Yee</a:t>
            </a:r>
          </a:p>
          <a:p>
            <a:pPr marL="0" indent="0"/>
            <a:r>
              <a:rPr lang="en-US" sz="1600" dirty="0"/>
              <a:t>Discussion: None. Count requested.</a:t>
            </a:r>
            <a:endParaRPr lang="en-US" sz="1600" b="0" dirty="0"/>
          </a:p>
          <a:p>
            <a:r>
              <a:rPr lang="en-US" sz="1600" dirty="0"/>
              <a:t>Preliminary Result: 68Y, 17N, 35A </a:t>
            </a:r>
            <a:r>
              <a:rPr lang="en-US" sz="1600"/>
              <a:t>(passes)</a:t>
            </a:r>
            <a:endParaRPr lang="en-US" sz="1600" dirty="0"/>
          </a:p>
          <a:p>
            <a:r>
              <a:rPr lang="en-US" sz="1600" dirty="0">
                <a:highlight>
                  <a:srgbClr val="00FF00"/>
                </a:highlight>
              </a:rPr>
              <a:t>	</a:t>
            </a:r>
          </a:p>
          <a:p>
            <a:r>
              <a:rPr lang="en-US" sz="1200" i="1" dirty="0"/>
              <a:t>Note: Explicit post-quarantine request for motion in PM1.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44Y, 27N, 32A.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4160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18065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832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599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15876, 15877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	Second: James Yee</a:t>
            </a:r>
          </a:p>
          <a:p>
            <a:pPr marL="0" indent="0"/>
            <a:r>
              <a:rPr lang="en-US" sz="1600" dirty="0"/>
              <a:t>Discussion: None</a:t>
            </a:r>
            <a:endParaRPr lang="en-US" sz="1600" b="0" dirty="0"/>
          </a:p>
          <a:p>
            <a:r>
              <a:rPr lang="en-US" sz="1600" dirty="0"/>
              <a:t>Result: Withdrawn.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7607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15130, 16866, 17838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11-23/763r3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Ming Gan</a:t>
            </a:r>
          </a:p>
          <a:p>
            <a:pPr marL="0" indent="0"/>
            <a:r>
              <a:rPr lang="en-US" sz="1600" dirty="0"/>
              <a:t>Discussion: Some.</a:t>
            </a:r>
            <a:endParaRPr lang="en-US" sz="1600" b="0" dirty="0"/>
          </a:p>
          <a:p>
            <a:r>
              <a:rPr lang="en-US" sz="1600" dirty="0"/>
              <a:t>Preliminary Result: 50Y, 30N, 22A (fails)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29238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17893,16666, 17998, 18183,18184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11-23/728r2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Abhishek Patil</a:t>
            </a:r>
          </a:p>
          <a:p>
            <a:pPr marL="0" indent="0"/>
            <a:r>
              <a:rPr lang="en-US" sz="1600" dirty="0"/>
              <a:t>Discussion: None. Recorded Vote.</a:t>
            </a:r>
            <a:endParaRPr lang="en-US" sz="1600" b="0" dirty="0"/>
          </a:p>
          <a:p>
            <a:r>
              <a:rPr lang="en-US" sz="1600" dirty="0"/>
              <a:t>Preliminary Result:	 42Y, 29N, 32A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40708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16147, 16678, 16701, 15935, 16652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11-23/847r5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5194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11-23/706r1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867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11-23/743r2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92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250098</TotalTime>
  <Words>16720</Words>
  <Application>Microsoft Office PowerPoint</Application>
  <PresentationFormat>On-screen Show (4:3)</PresentationFormat>
  <Paragraphs>1477</Paragraphs>
  <Slides>110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110</vt:i4>
      </vt:variant>
    </vt:vector>
  </HeadingPairs>
  <TitlesOfParts>
    <vt:vector size="115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11</vt:lpstr>
      <vt:lpstr>Approve TG Minutes</vt:lpstr>
      <vt:lpstr>Motion 568 (MAC)</vt:lpstr>
      <vt:lpstr>Motion 569 (PHY)</vt:lpstr>
      <vt:lpstr>Motion 570 (Joint)</vt:lpstr>
      <vt:lpstr>Motion 571 (Withdrawal)</vt:lpstr>
      <vt:lpstr>Motion 572 (MAC)</vt:lpstr>
      <vt:lpstr>Motion 573 (MAC)</vt:lpstr>
      <vt:lpstr>Motion 574 (MAC)</vt:lpstr>
      <vt:lpstr>Motion 575 (MAC)</vt:lpstr>
      <vt:lpstr>Motion 576 (MAC)</vt:lpstr>
      <vt:lpstr>Motion 577 (MAC/JOINT)</vt:lpstr>
      <vt:lpstr>Motions on July 13 AM1</vt:lpstr>
      <vt:lpstr>Motion 578 (JOINT)</vt:lpstr>
      <vt:lpstr>Motion 579 (MAC)</vt:lpstr>
      <vt:lpstr>Motion 580 (PHY)</vt:lpstr>
      <vt:lpstr>Motion 581 (MAC)</vt:lpstr>
      <vt:lpstr>Motion 582 (JOINT)</vt:lpstr>
      <vt:lpstr>Motion 583 (MAC)</vt:lpstr>
      <vt:lpstr>Motion 584 (23/1093-1095)</vt:lpstr>
      <vt:lpstr>Motion 585 (Quarantine 23/1093-1095)</vt:lpstr>
      <vt:lpstr>Motion 586</vt:lpstr>
      <vt:lpstr>Motion 587</vt:lpstr>
      <vt:lpstr>Motion 588</vt:lpstr>
      <vt:lpstr>Motion 589</vt:lpstr>
      <vt:lpstr>Motion 590</vt:lpstr>
      <vt:lpstr>Motion 591</vt:lpstr>
      <vt:lpstr>Motion 592</vt:lpstr>
      <vt:lpstr>Motion 593</vt:lpstr>
      <vt:lpstr>Motion 594</vt:lpstr>
      <vt:lpstr>Motion 595</vt:lpstr>
      <vt:lpstr>Motions on July 13 PM1</vt:lpstr>
      <vt:lpstr>Motion 596 (JOINT)</vt:lpstr>
      <vt:lpstr>Motion 597</vt:lpstr>
      <vt:lpstr>Motion 598</vt:lpstr>
      <vt:lpstr>Motion 599</vt:lpstr>
      <vt:lpstr>Motion 600</vt:lpstr>
      <vt:lpstr>Motion 601</vt:lpstr>
      <vt:lpstr>Motion 602</vt:lpstr>
      <vt:lpstr>Motion 603</vt:lpstr>
      <vt:lpstr>Motion 604</vt:lpstr>
      <vt:lpstr>Motion 605</vt:lpstr>
      <vt:lpstr>Motion 606</vt:lpstr>
      <vt:lpstr>Motion 607</vt:lpstr>
      <vt:lpstr>Motion 608</vt:lpstr>
      <vt:lpstr>Motion 609</vt:lpstr>
      <vt:lpstr>Motion 610</vt:lpstr>
      <vt:lpstr>Motion 611</vt:lpstr>
      <vt:lpstr>Motion 612</vt:lpstr>
      <vt:lpstr>Motion 613 (Withdrawal)</vt:lpstr>
      <vt:lpstr>Motion 614 (Quarantine Last)</vt:lpstr>
      <vt:lpstr>WG LB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2023-07-13T18:02:17Z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