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7" r:id="rId3"/>
    <p:sldId id="268" r:id="rId4"/>
    <p:sldId id="262" r:id="rId5"/>
    <p:sldId id="276" r:id="rId6"/>
    <p:sldId id="266" r:id="rId7"/>
    <p:sldId id="269" r:id="rId8"/>
    <p:sldId id="271" r:id="rId9"/>
    <p:sldId id="274" r:id="rId10"/>
    <p:sldId id="279" r:id="rId11"/>
    <p:sldId id="277" r:id="rId12"/>
    <p:sldId id="272" r:id="rId13"/>
    <p:sldId id="273" r:id="rId14"/>
    <p:sldId id="280" r:id="rId15"/>
    <p:sldId id="4989" r:id="rId16"/>
    <p:sldId id="265" r:id="rId17"/>
    <p:sldId id="4990" r:id="rId18"/>
    <p:sldId id="278" r:id="rId19"/>
    <p:sldId id="4991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DB83DA2-F70D-8D74-8E2B-597DDDC49D7B}" name="Jerome Henry (jerhenry)" initials="J(" userId="S::jerhenry@cisco.com::976d99fe-8e8f-4075-ac47-d601c3bf01d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27A1BD-FB31-474A-8578-E0666AF37DFB}" v="3" dt="2023-03-12T14:09:40.7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94"/>
    <p:restoredTop sz="94637"/>
  </p:normalViewPr>
  <p:slideViewPr>
    <p:cSldViewPr snapToGrid="0">
      <p:cViewPr varScale="1">
        <p:scale>
          <a:sx n="144" d="100"/>
          <a:sy n="144" d="100"/>
        </p:scale>
        <p:origin x="472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97A1FA6-25DE-9E4E-A34D-CF67DE7DBDC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5045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001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817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Federico Lovison, Cisco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567" y="291929"/>
            <a:ext cx="11350752" cy="1020576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70567" y="1437218"/>
            <a:ext cx="11350752" cy="45317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11212945" y="6513319"/>
            <a:ext cx="479555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800" kern="1200" smtClean="0">
                <a:solidFill>
                  <a:srgbClr val="000000"/>
                </a:solidFill>
                <a:latin typeface="+mn-lt"/>
                <a:ea typeface="+mn-ea"/>
                <a:cs typeface="CiscoSans Thin"/>
              </a:defRPr>
            </a:lvl1pPr>
          </a:lstStyle>
          <a:p>
            <a:fld id="{96A97DD0-5BE7-4856-A2A9-C42C6688E607}" type="slidenum">
              <a:rPr/>
              <a:pPr/>
              <a:t>‹#›</a:t>
            </a:fld>
            <a:endParaRPr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79624" y="6672704"/>
            <a:ext cx="3009053" cy="185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1586" tIns="30792" rIns="61586" bIns="30792" anchor="b">
            <a:spAutoFit/>
          </a:bodyPr>
          <a:lstStyle>
            <a:lvl1pPr algn="l">
              <a:defRPr lang="en-US" sz="800" dirty="0">
                <a:solidFill>
                  <a:srgbClr val="000000"/>
                </a:solidFill>
                <a:cs typeface="CiscoSans Thin"/>
              </a:defRPr>
            </a:lvl1pPr>
          </a:lstStyle>
          <a:p>
            <a:pPr defTabSz="814305"/>
            <a:r>
              <a:rPr lang="en-US">
                <a:ea typeface="ＭＳ Ｐゴシック" charset="0"/>
              </a:rPr>
              <a:t>Samsung and Cisco Collaboration ideas – Phase 1</a:t>
            </a:r>
          </a:p>
        </p:txBody>
      </p:sp>
    </p:spTree>
    <p:extLst>
      <p:ext uri="{BB962C8B-B14F-4D97-AF65-F5344CB8AC3E}">
        <p14:creationId xmlns:p14="http://schemas.microsoft.com/office/powerpoint/2010/main" val="286654888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Federico Lovison, Cisco Systems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Federico Lovison, Cisco Systems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802.11-23/0433r2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iff"/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7.tiff"/><Relationship Id="rId5" Type="http://schemas.openxmlformats.org/officeDocument/2006/relationships/image" Target="../media/image11.tiff"/><Relationship Id="rId4" Type="http://schemas.openxmlformats.org/officeDocument/2006/relationships/image" Target="../media/image10.tif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10.tif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March 2023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CA" dirty="0"/>
              <a:t>AIML-</a:t>
            </a:r>
            <a:r>
              <a:rPr lang="fr-CA" dirty="0" err="1"/>
              <a:t>based</a:t>
            </a:r>
            <a:r>
              <a:rPr lang="fr-CA" dirty="0"/>
              <a:t> </a:t>
            </a:r>
            <a:r>
              <a:rPr lang="fr-CA" dirty="0" err="1"/>
              <a:t>Roaming</a:t>
            </a:r>
            <a:r>
              <a:rPr lang="fr-CA" dirty="0"/>
              <a:t> </a:t>
            </a:r>
            <a:r>
              <a:rPr lang="fr-CA" dirty="0" err="1"/>
              <a:t>Enhancements</a:t>
            </a:r>
            <a:r>
              <a:rPr lang="fr-CA" dirty="0"/>
              <a:t> Use Case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064770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1D235-3B89-DC10-13D4-4711D2072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Adding neighbors weight</a:t>
            </a:r>
            <a:r>
              <a:rPr lang="en-US" b="0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​: </a:t>
            </a:r>
            <a:r>
              <a:rPr lang="en-ES"/>
              <a:t>Impact Comparison</a:t>
            </a:r>
            <a:endParaRPr lang="en-US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67C49F7A-42A5-5D78-5B00-818666FA3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kern="0"/>
              <a:t>The reduction in advertised neighbors improves significantly by adding the roaming-based weight</a:t>
            </a:r>
            <a:endParaRPr lang="en-ES" sz="2000" b="0" kern="0"/>
          </a:p>
          <a:p>
            <a:endParaRPr lang="en-US" sz="20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8897D2-F816-E25F-A131-8C8AF46BAE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9E57C-70A4-7C3E-EAAD-087804251D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A045742-CFE4-38A0-0119-4DCA67EA103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E054EBF-03CD-72C8-6400-80C4F3EAAC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315" y="2420888"/>
            <a:ext cx="3678518" cy="3678518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F0FE57B-EE6B-81AF-1F31-0608A7925A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8167" y="2415896"/>
            <a:ext cx="3678518" cy="3678518"/>
          </a:xfrm>
          <a:prstGeom prst="rect">
            <a:avLst/>
          </a:prstGeom>
          <a:noFill/>
        </p:spPr>
      </p:pic>
      <p:sp>
        <p:nvSpPr>
          <p:cNvPr id="9" name="Right Arrow 8">
            <a:extLst>
              <a:ext uri="{FF2B5EF4-FFF2-40B4-BE49-F238E27FC236}">
                <a16:creationId xmlns:a16="http://schemas.microsoft.com/office/drawing/2014/main" id="{E813DAD5-6B9F-E3A4-9049-1EDE7171C39F}"/>
              </a:ext>
            </a:extLst>
          </p:cNvPr>
          <p:cNvSpPr/>
          <p:nvPr/>
        </p:nvSpPr>
        <p:spPr bwMode="auto">
          <a:xfrm>
            <a:off x="5891109" y="3857786"/>
            <a:ext cx="409782" cy="36004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2207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AAAFE-BD59-6761-C66B-BCF420A58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CA5D6-ACA9-9D2E-F66D-815CE3FB2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fontAlgn="base"/>
            <a:r>
              <a:rPr lang="en-GB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Using AIML to compute the 11k </a:t>
            </a:r>
            <a:r>
              <a:rPr lang="en-GB" b="1" i="0" u="none" strike="noStrike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neighbor</a:t>
            </a:r>
            <a:r>
              <a:rPr lang="en-GB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report list can reduce the number of APs returned to the STA</a:t>
            </a:r>
            <a:r>
              <a:rPr lang="en-US" b="0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US" b="0">
              <a:latin typeface="Segoe UI" panose="020B0502040204020203" pitchFamily="34" charset="0"/>
            </a:endParaRPr>
          </a:p>
          <a:p>
            <a:pPr algn="l" rtl="0" fontAlgn="base"/>
            <a:r>
              <a:rPr lang="en-GB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STA benefits: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shorter time to discover possible </a:t>
            </a:r>
            <a:r>
              <a:rPr lang="en-GB" i="0" u="none" strike="noStrike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neighbors</a:t>
            </a:r>
            <a:r>
              <a:rPr lang="en-GB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of roaming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possible higher confidence in the list returned by the AP</a:t>
            </a:r>
            <a:endParaRPr lang="en-US" i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C48862-5A6C-A4F6-7125-DC4904B1D6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986E0-0D98-5C6C-7874-A61BAB7A23D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AB1DF68-0F93-04ED-05AD-4A139168117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360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C108C-40DC-4FF1-251E-C783EFE3C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Implementation Notes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D3B07-ADC1-D0FA-B511-7D1AD1FCF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/>
            <a:r>
              <a:rPr lang="en-ES" dirty="0"/>
              <a:t>The results in the previous slides have been computed modeling the </a:t>
            </a:r>
            <a:r>
              <a:rPr lang="en-GB" dirty="0" err="1"/>
              <a:t>neighbor</a:t>
            </a:r>
            <a:r>
              <a:rPr lang="en-ES" dirty="0"/>
              <a:t> list as a Markov chain, where the probability distribution </a:t>
            </a:r>
            <a:r>
              <a:rPr lang="en-GB" dirty="0"/>
              <a:t>is computed using the successful roaming events to each AP’s RF </a:t>
            </a:r>
            <a:r>
              <a:rPr lang="en-US" dirty="0"/>
              <a:t>neighbor</a:t>
            </a:r>
            <a:r>
              <a:rPr lang="en-GB" dirty="0"/>
              <a:t>.</a:t>
            </a:r>
          </a:p>
          <a:p>
            <a:pPr marL="457200" lvl="1" indent="0"/>
            <a:endParaRPr lang="en-GB" dirty="0"/>
          </a:p>
          <a:p>
            <a:pPr marL="457200" lvl="1" indent="0"/>
            <a:r>
              <a:rPr lang="en-GB" dirty="0"/>
              <a:t>The advantage of this approach: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Simple implementation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Can be centrally computed for each AP and periodically re-trained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No need to know the full client roaming path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8FB7C2-AA4C-EE6C-E89A-5D6D76092D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DBEB9-40A6-6ED5-EE31-2D2F32EED9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A165CD-3FC5-206E-DB1B-4DCA740625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49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C108C-40DC-4FF1-251E-C783EFE3C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1" indent="0"/>
            <a:r>
              <a:rPr lang="en-US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Possible Additional Enhancements 1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D3B07-ADC1-D0FA-B511-7D1AD1FCF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Make the list SSID-specific: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GB" dirty="0"/>
              <a:t>Clients on different SSIDs may follow different roaming paths (e.g., enterprise scenario; from the building entrance, guests can reach only common areas while employees can also enter the office area)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Add time information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GB" dirty="0"/>
              <a:t>e.g., time of the day, day of the week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GB" dirty="0"/>
              <a:t>The roaming path is likely different at different times of the day, e.g., people entering vs. exiting the building)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Use GNN to model the full clients’ roaming paths: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GB" dirty="0"/>
              <a:t>Currently under investigation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GB" dirty="0"/>
              <a:t>More complex to maintain and generalize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GB" dirty="0"/>
              <a:t>May not provide significant improvement over a simpler approach, also considering encoding in </a:t>
            </a:r>
            <a:r>
              <a:rPr lang="en-GB" dirty="0" err="1"/>
              <a:t>neighbor</a:t>
            </a:r>
            <a:r>
              <a:rPr lang="en-GB" dirty="0"/>
              <a:t> reports (e.g., having 2-bits to classify </a:t>
            </a:r>
            <a:r>
              <a:rPr lang="en-GB" dirty="0" err="1"/>
              <a:t>neighbors</a:t>
            </a:r>
            <a:r>
              <a:rPr lang="en-GB" dirty="0"/>
              <a:t> in 4 buckets)</a:t>
            </a:r>
          </a:p>
          <a:p>
            <a:pPr marL="457200" lvl="1" indent="0"/>
            <a:endParaRPr lang="en-GB" dirty="0"/>
          </a:p>
          <a:p>
            <a:pPr marL="457200" lvl="1" indent="0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8FB7C2-AA4C-EE6C-E89A-5D6D76092D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DBEB9-40A6-6ED5-EE31-2D2F32EED9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A165CD-3FC5-206E-DB1B-4DCA740625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4706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C108C-40DC-4FF1-251E-C783EFE3C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1" indent="0"/>
            <a:r>
              <a:rPr lang="en-US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Possible Additional Enhancements 2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D3B07-ADC1-D0FA-B511-7D1AD1FCF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Add the mean roaming point (e.g., mean last RSSI/RSNI on AP1 vs first RSSI/RSNI on AP2)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2000" dirty="0"/>
              <a:t>Allows the STA to find the mid-point between APs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2000" dirty="0"/>
              <a:t>Allows the STA to roam “at fast speed” instead of waiting for usability threshold failure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sz="2000" dirty="0"/>
              <a:t>In low density, helps the STA wait for the right time to scan (battery saving)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457200" lvl="1" indent="0"/>
            <a:endParaRPr lang="en-GB" dirty="0"/>
          </a:p>
          <a:p>
            <a:pPr marL="457200" lvl="1" indent="0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8FB7C2-AA4C-EE6C-E89A-5D6D76092D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DBEB9-40A6-6ED5-EE31-2D2F32EED9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  <a:p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A165CD-3FC5-206E-DB1B-4DCA740625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0740EC8-63CB-7DD8-7CB3-4A8930300B7E}"/>
              </a:ext>
            </a:extLst>
          </p:cNvPr>
          <p:cNvSpPr/>
          <p:nvPr/>
        </p:nvSpPr>
        <p:spPr bwMode="auto">
          <a:xfrm>
            <a:off x="2603500" y="4094162"/>
            <a:ext cx="1879600" cy="1600200"/>
          </a:xfrm>
          <a:prstGeom prst="ellipse">
            <a:avLst/>
          </a:prstGeom>
          <a:noFill/>
          <a:ln w="12700" cap="flat">
            <a:solidFill>
              <a:schemeClr val="accent1"/>
            </a:solidFill>
            <a:miter lim="800000"/>
            <a:headEnd type="none" w="med" len="med"/>
            <a:tailEnd type="none" w="med" len="med"/>
          </a:ln>
        </p:spPr>
        <p:txBody>
          <a:bodyPr lIns="91440" tIns="45720" rIns="91440" bIns="45720" rtlCol="0" anchor="ctr"/>
          <a:lstStyle/>
          <a:p>
            <a:pPr algn="ctr" defTabSz="514350"/>
            <a:endParaRPr lang="en-US" sz="1400" err="1">
              <a:solidFill>
                <a:schemeClr val="bg1"/>
              </a:solidFill>
              <a:ea typeface="Arial" pitchFamily="-107" charset="0"/>
              <a:cs typeface="Arial" pitchFamily="-107" charset="0"/>
              <a:sym typeface="Arial" pitchFamily="-107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C0E363B-BA7E-C63E-2F7F-C07A3A1955E9}"/>
              </a:ext>
            </a:extLst>
          </p:cNvPr>
          <p:cNvSpPr/>
          <p:nvPr/>
        </p:nvSpPr>
        <p:spPr bwMode="auto">
          <a:xfrm>
            <a:off x="4241800" y="4119562"/>
            <a:ext cx="1879600" cy="1600200"/>
          </a:xfrm>
          <a:prstGeom prst="ellipse">
            <a:avLst/>
          </a:prstGeom>
          <a:noFill/>
          <a:ln w="12700" cap="flat">
            <a:solidFill>
              <a:schemeClr val="accent1"/>
            </a:solidFill>
            <a:miter lim="800000"/>
            <a:headEnd type="none" w="med" len="med"/>
            <a:tailEnd type="none" w="med" len="med"/>
          </a:ln>
        </p:spPr>
        <p:txBody>
          <a:bodyPr lIns="91440" tIns="45720" rIns="91440" bIns="45720" rtlCol="0" anchor="ctr"/>
          <a:lstStyle/>
          <a:p>
            <a:pPr algn="ctr" defTabSz="514350"/>
            <a:endParaRPr lang="en-US" sz="1400" err="1">
              <a:solidFill>
                <a:schemeClr val="bg1"/>
              </a:solidFill>
              <a:ea typeface="Arial" pitchFamily="-107" charset="0"/>
              <a:cs typeface="Arial" pitchFamily="-107" charset="0"/>
              <a:sym typeface="Arial" pitchFamily="-107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55C47A6-74C4-1736-75B2-F7381A0C078D}"/>
              </a:ext>
            </a:extLst>
          </p:cNvPr>
          <p:cNvSpPr/>
          <p:nvPr/>
        </p:nvSpPr>
        <p:spPr bwMode="auto">
          <a:xfrm>
            <a:off x="5778500" y="4144962"/>
            <a:ext cx="1879600" cy="1600200"/>
          </a:xfrm>
          <a:prstGeom prst="ellipse">
            <a:avLst/>
          </a:prstGeom>
          <a:noFill/>
          <a:ln w="12700" cap="flat">
            <a:solidFill>
              <a:schemeClr val="accent1"/>
            </a:solidFill>
            <a:miter lim="800000"/>
            <a:headEnd type="none" w="med" len="med"/>
            <a:tailEnd type="none" w="med" len="med"/>
          </a:ln>
        </p:spPr>
        <p:txBody>
          <a:bodyPr lIns="91440" tIns="45720" rIns="91440" bIns="45720" rtlCol="0" anchor="ctr"/>
          <a:lstStyle/>
          <a:p>
            <a:pPr algn="ctr" defTabSz="514350"/>
            <a:endParaRPr lang="en-US" sz="1400" err="1">
              <a:solidFill>
                <a:schemeClr val="bg1"/>
              </a:solidFill>
              <a:ea typeface="Arial" pitchFamily="-107" charset="0"/>
              <a:cs typeface="Arial" pitchFamily="-107" charset="0"/>
              <a:sym typeface="Arial" pitchFamily="-107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E5ACC60-6E3C-50FA-4B76-83559409098F}"/>
              </a:ext>
            </a:extLst>
          </p:cNvPr>
          <p:cNvSpPr/>
          <p:nvPr/>
        </p:nvSpPr>
        <p:spPr bwMode="auto">
          <a:xfrm>
            <a:off x="7404100" y="4183062"/>
            <a:ext cx="1879600" cy="1600200"/>
          </a:xfrm>
          <a:prstGeom prst="ellipse">
            <a:avLst/>
          </a:prstGeom>
          <a:noFill/>
          <a:ln w="12700" cap="flat">
            <a:solidFill>
              <a:schemeClr val="accent1"/>
            </a:solidFill>
            <a:miter lim="800000"/>
            <a:headEnd type="none" w="med" len="med"/>
            <a:tailEnd type="none" w="med" len="med"/>
          </a:ln>
        </p:spPr>
        <p:txBody>
          <a:bodyPr lIns="91440" tIns="45720" rIns="91440" bIns="45720" rtlCol="0" anchor="ctr"/>
          <a:lstStyle/>
          <a:p>
            <a:pPr algn="ctr" defTabSz="514350"/>
            <a:endParaRPr lang="en-US" sz="1400" err="1">
              <a:solidFill>
                <a:schemeClr val="bg1"/>
              </a:solidFill>
              <a:ea typeface="Arial" pitchFamily="-107" charset="0"/>
              <a:cs typeface="Arial" pitchFamily="-107" charset="0"/>
              <a:sym typeface="Arial" pitchFamily="-107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F129262-BA83-B14D-06B7-FA5B04F4EBF9}"/>
              </a:ext>
            </a:extLst>
          </p:cNvPr>
          <p:cNvCxnSpPr/>
          <p:nvPr/>
        </p:nvCxnSpPr>
        <p:spPr bwMode="auto">
          <a:xfrm>
            <a:off x="3060700" y="4906962"/>
            <a:ext cx="6654800" cy="50800"/>
          </a:xfrm>
          <a:prstGeom prst="straightConnector1">
            <a:avLst/>
          </a:prstGeom>
          <a:solidFill>
            <a:srgbClr val="0183B7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C55B9872-A673-2187-337A-080D2F1E0F6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6154" y="4795207"/>
            <a:ext cx="212336" cy="16986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768F156-BA32-4835-38FD-9CDB59B0415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46354" y="4807907"/>
            <a:ext cx="212336" cy="16986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6529C4B-ADCB-8ECB-4B9B-5AF3FB916D4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24783" y="4775250"/>
            <a:ext cx="212336" cy="16986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3E2248E-54C4-5F49-CD95-3F783E6400BA}"/>
              </a:ext>
            </a:extLst>
          </p:cNvPr>
          <p:cNvSpPr txBox="1"/>
          <p:nvPr/>
        </p:nvSpPr>
        <p:spPr>
          <a:xfrm>
            <a:off x="9240585" y="4631191"/>
            <a:ext cx="1271502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>
                <a:solidFill>
                  <a:schemeClr val="tx1"/>
                </a:solidFill>
              </a:rPr>
              <a:t>60 Mbps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9C3847F-1058-7613-3012-C18B85568C0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05101" y="4704250"/>
            <a:ext cx="332642" cy="332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439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A8C52665-4A40-B54A-A49D-F207DD80FD68}"/>
              </a:ext>
            </a:extLst>
          </p:cNvPr>
          <p:cNvCxnSpPr>
            <a:cxnSpLocks/>
          </p:cNvCxnSpPr>
          <p:nvPr/>
        </p:nvCxnSpPr>
        <p:spPr>
          <a:xfrm flipH="1">
            <a:off x="3129367" y="2139937"/>
            <a:ext cx="56549" cy="2487027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006" y="465893"/>
            <a:ext cx="11350752" cy="1020576"/>
          </a:xfrm>
        </p:spPr>
        <p:txBody>
          <a:bodyPr/>
          <a:lstStyle/>
          <a:p>
            <a:r>
              <a:rPr lang="en-US">
                <a:latin typeface="Times New Roman" panose="02020603050405020304" pitchFamily="18" charset="0"/>
                <a:ea typeface="MS Gothic" charset="-128"/>
              </a:rPr>
              <a:t>Without Mean Point Prediction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8D628F6-29B6-FC47-A2AE-17C07BEC47DF}"/>
              </a:ext>
            </a:extLst>
          </p:cNvPr>
          <p:cNvCxnSpPr/>
          <p:nvPr/>
        </p:nvCxnSpPr>
        <p:spPr>
          <a:xfrm>
            <a:off x="5546997" y="1451429"/>
            <a:ext cx="0" cy="50858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3DC9F866-8753-C24D-9B09-034111AD4A4F}"/>
              </a:ext>
            </a:extLst>
          </p:cNvPr>
          <p:cNvSpPr txBox="1"/>
          <p:nvPr/>
        </p:nvSpPr>
        <p:spPr>
          <a:xfrm>
            <a:off x="1161145" y="1205207"/>
            <a:ext cx="41382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+mn-lt"/>
              </a:rPr>
              <a:t>Case 1: Low AP density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579BF20-4E33-0C4C-B53A-0FE68E752F8A}"/>
              </a:ext>
            </a:extLst>
          </p:cNvPr>
          <p:cNvSpPr txBox="1"/>
          <p:nvPr/>
        </p:nvSpPr>
        <p:spPr>
          <a:xfrm>
            <a:off x="6844940" y="1135746"/>
            <a:ext cx="42071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+mn-lt"/>
              </a:rPr>
              <a:t>Case 2: High AP density</a:t>
            </a:r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93E29CEF-97F2-5846-A3E4-2D2824EF843C}"/>
              </a:ext>
            </a:extLst>
          </p:cNvPr>
          <p:cNvSpPr/>
          <p:nvPr/>
        </p:nvSpPr>
        <p:spPr>
          <a:xfrm rot="7984356">
            <a:off x="-153423" y="-2183811"/>
            <a:ext cx="5442816" cy="5972056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pic>
        <p:nvPicPr>
          <p:cNvPr id="31" name="free-vector-no-hope-wireless-access-point-clip-art_117308_No_Hope_Wireless_Access_Point_clip_art_hight-filtered.png">
            <a:extLst>
              <a:ext uri="{FF2B5EF4-FFF2-40B4-BE49-F238E27FC236}">
                <a16:creationId xmlns:a16="http://schemas.microsoft.com/office/drawing/2014/main" id="{E91EDE78-A834-2B40-8FC9-55767A25C57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67986" y="1751731"/>
            <a:ext cx="462180" cy="388207"/>
          </a:xfrm>
          <a:prstGeom prst="rect">
            <a:avLst/>
          </a:prstGeom>
          <a:ln w="12700">
            <a:miter lim="400000"/>
          </a:ln>
        </p:spPr>
      </p:pic>
      <p:pic>
        <p:nvPicPr>
          <p:cNvPr id="32" name="free-vector-no-hope-wireless-access-point-clip-art_117308_No_Hope_Wireless_Access_Point_clip_art_hight-filtered.png">
            <a:extLst>
              <a:ext uri="{FF2B5EF4-FFF2-40B4-BE49-F238E27FC236}">
                <a16:creationId xmlns:a16="http://schemas.microsoft.com/office/drawing/2014/main" id="{CA576832-0057-EB4B-96C9-E43C6157179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24115" y="5093691"/>
            <a:ext cx="462180" cy="388207"/>
          </a:xfrm>
          <a:prstGeom prst="rect">
            <a:avLst/>
          </a:prstGeom>
          <a:ln w="12700">
            <a:noFill/>
            <a:miter lim="400000"/>
          </a:ln>
        </p:spPr>
      </p:pic>
      <p:sp>
        <p:nvSpPr>
          <p:cNvPr id="33" name="Arc 32">
            <a:extLst>
              <a:ext uri="{FF2B5EF4-FFF2-40B4-BE49-F238E27FC236}">
                <a16:creationId xmlns:a16="http://schemas.microsoft.com/office/drawing/2014/main" id="{A419EBF3-E249-CE4B-831A-E2EB69FEDC85}"/>
              </a:ext>
            </a:extLst>
          </p:cNvPr>
          <p:cNvSpPr/>
          <p:nvPr/>
        </p:nvSpPr>
        <p:spPr>
          <a:xfrm rot="18613913">
            <a:off x="77667" y="3166151"/>
            <a:ext cx="5442816" cy="5972056"/>
          </a:xfrm>
          <a:prstGeom prst="arc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B2856EE-3C7A-C543-9FC5-B8C1AAE9B2D7}"/>
              </a:ext>
            </a:extLst>
          </p:cNvPr>
          <p:cNvSpPr txBox="1"/>
          <p:nvPr/>
        </p:nvSpPr>
        <p:spPr>
          <a:xfrm>
            <a:off x="398442" y="5884436"/>
            <a:ext cx="4953373" cy="83099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600">
                <a:latin typeface="+mn-lt"/>
              </a:rPr>
              <a:t>Large cells (e.g. warehouse), cell edge is at -78 dBm, STA scans from -75 dBm, wastes battery looking for a better AP that is not there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F00D9AE4-A413-344B-A4A8-76956572E515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26109" y="2588221"/>
            <a:ext cx="328295" cy="328295"/>
          </a:xfrm>
          <a:prstGeom prst="rect">
            <a:avLst/>
          </a:prstGeom>
        </p:spPr>
      </p:pic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7F911EB2-7504-7F41-8A92-F48CE26407A9}"/>
              </a:ext>
            </a:extLst>
          </p:cNvPr>
          <p:cNvCxnSpPr>
            <a:cxnSpLocks/>
          </p:cNvCxnSpPr>
          <p:nvPr/>
        </p:nvCxnSpPr>
        <p:spPr bwMode="auto">
          <a:xfrm>
            <a:off x="1172729" y="2548636"/>
            <a:ext cx="3427131" cy="0"/>
          </a:xfrm>
          <a:prstGeom prst="line">
            <a:avLst/>
          </a:prstGeom>
          <a:solidFill>
            <a:srgbClr val="0183B7"/>
          </a:solidFill>
          <a:ln w="9525" cap="flat" cmpd="sng" algn="ctr">
            <a:solidFill>
              <a:schemeClr val="accent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0A9F40BB-E6D6-2341-BFDA-84A25892DA6A}"/>
              </a:ext>
            </a:extLst>
          </p:cNvPr>
          <p:cNvSpPr txBox="1"/>
          <p:nvPr/>
        </p:nvSpPr>
        <p:spPr>
          <a:xfrm>
            <a:off x="1203033" y="2387415"/>
            <a:ext cx="787395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33">
                <a:solidFill>
                  <a:schemeClr val="tx1"/>
                </a:solidFill>
                <a:latin typeface="+mn-lt"/>
              </a:rPr>
              <a:t>-75 dBm</a:t>
            </a: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F2C82BDA-282B-324F-BA97-41941A9D4217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01201" y="2465062"/>
            <a:ext cx="161755" cy="218223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B6F5851D-D043-3A48-A4E8-69184EF1AAA0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16084" y="4239933"/>
            <a:ext cx="283115" cy="226492"/>
          </a:xfrm>
          <a:prstGeom prst="rect">
            <a:avLst/>
          </a:prstGeom>
        </p:spPr>
      </p:pic>
      <p:pic>
        <p:nvPicPr>
          <p:cNvPr id="45" name="Picture 44">
            <a:extLst>
              <a:ext uri="{FF2B5EF4-FFF2-40B4-BE49-F238E27FC236}">
                <a16:creationId xmlns:a16="http://schemas.microsoft.com/office/drawing/2014/main" id="{22E3B49B-89F4-2F4B-B559-6D6BD806B4EF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00872" y="2856253"/>
            <a:ext cx="161755" cy="218223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F7A3526F-FF73-C74D-BFE2-7996026282CA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92349" y="3224875"/>
            <a:ext cx="161755" cy="218223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86736A3D-BE01-5A49-82A0-1B35F8EAF0F2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76764" y="3573663"/>
            <a:ext cx="161755" cy="218223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9A66516E-0A80-314D-A71E-B139F47A429C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56775" y="3885219"/>
            <a:ext cx="161755" cy="218223"/>
          </a:xfrm>
          <a:prstGeom prst="rect">
            <a:avLst/>
          </a:prstGeom>
        </p:spPr>
      </p:pic>
      <p:sp>
        <p:nvSpPr>
          <p:cNvPr id="49" name="Oval 48">
            <a:extLst>
              <a:ext uri="{FF2B5EF4-FFF2-40B4-BE49-F238E27FC236}">
                <a16:creationId xmlns:a16="http://schemas.microsoft.com/office/drawing/2014/main" id="{D1898339-69CD-7843-BA46-B9A7A56AE504}"/>
              </a:ext>
            </a:extLst>
          </p:cNvPr>
          <p:cNvSpPr/>
          <p:nvPr/>
        </p:nvSpPr>
        <p:spPr bwMode="auto">
          <a:xfrm>
            <a:off x="7386571" y="1701023"/>
            <a:ext cx="2506133" cy="2133600"/>
          </a:xfrm>
          <a:prstGeom prst="ellipse">
            <a:avLst/>
          </a:prstGeom>
          <a:noFill/>
          <a:ln w="12700" cap="flat">
            <a:solidFill>
              <a:schemeClr val="accent1"/>
            </a:solidFill>
            <a:miter lim="800000"/>
            <a:headEnd type="none" w="med" len="med"/>
            <a:tailEnd type="none" w="med" len="med"/>
          </a:ln>
        </p:spPr>
        <p:txBody>
          <a:bodyPr lIns="121920" tIns="60960" rIns="121920" bIns="60960" rtlCol="0" anchor="ctr"/>
          <a:lstStyle/>
          <a:p>
            <a:pPr algn="ctr" defTabSz="685783"/>
            <a:endParaRPr lang="en-US" sz="1867" err="1">
              <a:ea typeface="Arial" pitchFamily="-107" charset="0"/>
              <a:cs typeface="Arial" pitchFamily="-107" charset="0"/>
              <a:sym typeface="Arial" pitchFamily="-107" charset="0"/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66A856A1-BBF0-274C-A5A7-8237D2EB7622}"/>
              </a:ext>
            </a:extLst>
          </p:cNvPr>
          <p:cNvSpPr/>
          <p:nvPr/>
        </p:nvSpPr>
        <p:spPr bwMode="auto">
          <a:xfrm>
            <a:off x="7368338" y="3671039"/>
            <a:ext cx="2506133" cy="2133600"/>
          </a:xfrm>
          <a:prstGeom prst="ellipse">
            <a:avLst/>
          </a:prstGeom>
          <a:noFill/>
          <a:ln w="12700" cap="flat">
            <a:solidFill>
              <a:srgbClr val="7030A0"/>
            </a:solidFill>
            <a:miter lim="800000"/>
            <a:headEnd type="none" w="med" len="med"/>
            <a:tailEnd type="none" w="med" len="med"/>
          </a:ln>
        </p:spPr>
        <p:txBody>
          <a:bodyPr lIns="121920" tIns="60960" rIns="121920" bIns="60960" rtlCol="0" anchor="ctr"/>
          <a:lstStyle/>
          <a:p>
            <a:pPr algn="ctr" defTabSz="685783"/>
            <a:endParaRPr lang="en-US" sz="1867" err="1">
              <a:ea typeface="Arial" pitchFamily="-107" charset="0"/>
              <a:cs typeface="Arial" pitchFamily="-107" charset="0"/>
              <a:sym typeface="Arial" pitchFamily="-107" charset="0"/>
            </a:endParaRP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542FB62A-D148-634B-AE5B-3051BF92649D}"/>
              </a:ext>
            </a:extLst>
          </p:cNvPr>
          <p:cNvCxnSpPr>
            <a:cxnSpLocks/>
          </p:cNvCxnSpPr>
          <p:nvPr/>
        </p:nvCxnSpPr>
        <p:spPr>
          <a:xfrm>
            <a:off x="8942355" y="2521606"/>
            <a:ext cx="0" cy="2960292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" name="Picture 52">
            <a:extLst>
              <a:ext uri="{FF2B5EF4-FFF2-40B4-BE49-F238E27FC236}">
                <a16:creationId xmlns:a16="http://schemas.microsoft.com/office/drawing/2014/main" id="{07AC6A1B-6AE3-0C46-846A-6CEA59818632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72083" y="3159113"/>
            <a:ext cx="328295" cy="328295"/>
          </a:xfrm>
          <a:prstGeom prst="rect">
            <a:avLst/>
          </a:prstGeom>
        </p:spPr>
      </p:pic>
      <p:pic>
        <p:nvPicPr>
          <p:cNvPr id="54" name="free-vector-no-hope-wireless-access-point-clip-art_117308_No_Hope_Wireless_Access_Point_clip_art_hight-filtered.png">
            <a:extLst>
              <a:ext uri="{FF2B5EF4-FFF2-40B4-BE49-F238E27FC236}">
                <a16:creationId xmlns:a16="http://schemas.microsoft.com/office/drawing/2014/main" id="{D7B6CCD3-7505-E94C-9BD8-1238DB7A17B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32738" y="2521606"/>
            <a:ext cx="462180" cy="388207"/>
          </a:xfrm>
          <a:prstGeom prst="rect">
            <a:avLst/>
          </a:prstGeom>
          <a:ln w="12700">
            <a:miter lim="400000"/>
          </a:ln>
        </p:spPr>
      </p:pic>
      <p:pic>
        <p:nvPicPr>
          <p:cNvPr id="55" name="free-vector-no-hope-wireless-access-point-clip-art_117308_No_Hope_Wireless_Access_Point_clip_art_hight-filtered.png">
            <a:extLst>
              <a:ext uri="{FF2B5EF4-FFF2-40B4-BE49-F238E27FC236}">
                <a16:creationId xmlns:a16="http://schemas.microsoft.com/office/drawing/2014/main" id="{4FBF6F87-3256-7A42-8B30-2D6463BB1EE2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38477" y="4589537"/>
            <a:ext cx="462180" cy="388207"/>
          </a:xfrm>
          <a:prstGeom prst="rect">
            <a:avLst/>
          </a:prstGeom>
          <a:ln w="12700">
            <a:noFill/>
            <a:miter lim="400000"/>
          </a:ln>
        </p:spPr>
      </p:pic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D5A3E9AC-D095-6343-99B9-70B195C2DE01}"/>
              </a:ext>
            </a:extLst>
          </p:cNvPr>
          <p:cNvCxnSpPr>
            <a:cxnSpLocks/>
          </p:cNvCxnSpPr>
          <p:nvPr/>
        </p:nvCxnSpPr>
        <p:spPr bwMode="auto">
          <a:xfrm>
            <a:off x="6751428" y="5093691"/>
            <a:ext cx="3427131" cy="0"/>
          </a:xfrm>
          <a:prstGeom prst="line">
            <a:avLst/>
          </a:prstGeom>
          <a:solidFill>
            <a:srgbClr val="0183B7"/>
          </a:solidFill>
          <a:ln w="9525" cap="flat" cmpd="sng" algn="ctr">
            <a:solidFill>
              <a:schemeClr val="accent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04859DA4-CDB8-EB44-9B27-BE95048D27E6}"/>
              </a:ext>
            </a:extLst>
          </p:cNvPr>
          <p:cNvSpPr txBox="1"/>
          <p:nvPr/>
        </p:nvSpPr>
        <p:spPr>
          <a:xfrm>
            <a:off x="6781731" y="4932470"/>
            <a:ext cx="787395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33">
                <a:solidFill>
                  <a:schemeClr val="tx1"/>
                </a:solidFill>
                <a:latin typeface="+mn-lt"/>
              </a:rPr>
              <a:t>-75 dBm</a:t>
            </a: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169757C1-2A5B-6E46-81F5-7495A08628EB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01113" y="4980445"/>
            <a:ext cx="283115" cy="226492"/>
          </a:xfrm>
          <a:prstGeom prst="rect">
            <a:avLst/>
          </a:prstGeom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id="{89C5AFA2-7584-284D-AA15-E9A29147F580}"/>
              </a:ext>
            </a:extLst>
          </p:cNvPr>
          <p:cNvSpPr txBox="1"/>
          <p:nvPr/>
        </p:nvSpPr>
        <p:spPr>
          <a:xfrm>
            <a:off x="8913152" y="2748127"/>
            <a:ext cx="8034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  <a:latin typeface="+mn-lt"/>
              </a:rPr>
              <a:t>400 </a:t>
            </a:r>
            <a:r>
              <a:rPr lang="en-US" sz="1200" err="1">
                <a:solidFill>
                  <a:schemeClr val="tx1"/>
                </a:solidFill>
                <a:latin typeface="+mn-lt"/>
              </a:rPr>
              <a:t>Mbps</a:t>
            </a:r>
            <a:endParaRPr lang="en-US" sz="12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1EF9481-CFAC-7C48-8D8E-C6F6A5B2B7B0}"/>
              </a:ext>
            </a:extLst>
          </p:cNvPr>
          <p:cNvSpPr txBox="1"/>
          <p:nvPr/>
        </p:nvSpPr>
        <p:spPr>
          <a:xfrm>
            <a:off x="9002173" y="4872031"/>
            <a:ext cx="7264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  <a:latin typeface="+mn-lt"/>
              </a:rPr>
              <a:t>15 </a:t>
            </a:r>
            <a:r>
              <a:rPr lang="en-US" sz="1200" err="1">
                <a:solidFill>
                  <a:schemeClr val="tx1"/>
                </a:solidFill>
                <a:latin typeface="+mn-lt"/>
              </a:rPr>
              <a:t>Mbps</a:t>
            </a:r>
            <a:endParaRPr lang="en-US" sz="12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8AB47D19-7972-404F-9BE5-23F4FF82DBED}"/>
              </a:ext>
            </a:extLst>
          </p:cNvPr>
          <p:cNvSpPr txBox="1"/>
          <p:nvPr/>
        </p:nvSpPr>
        <p:spPr>
          <a:xfrm>
            <a:off x="8931410" y="3416497"/>
            <a:ext cx="8034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  <a:latin typeface="+mn-lt"/>
              </a:rPr>
              <a:t>240 </a:t>
            </a:r>
            <a:r>
              <a:rPr lang="en-US" sz="1200" err="1">
                <a:solidFill>
                  <a:schemeClr val="tx1"/>
                </a:solidFill>
                <a:latin typeface="+mn-lt"/>
              </a:rPr>
              <a:t>Mbps</a:t>
            </a:r>
            <a:endParaRPr lang="en-US" sz="12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F243C6F-8455-204C-8943-FC6E3FB9C7B7}"/>
              </a:ext>
            </a:extLst>
          </p:cNvPr>
          <p:cNvSpPr txBox="1"/>
          <p:nvPr/>
        </p:nvSpPr>
        <p:spPr>
          <a:xfrm>
            <a:off x="8958098" y="4018255"/>
            <a:ext cx="7264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  <a:latin typeface="+mn-lt"/>
              </a:rPr>
              <a:t>90 </a:t>
            </a:r>
            <a:r>
              <a:rPr lang="en-US" sz="1200" err="1">
                <a:solidFill>
                  <a:schemeClr val="tx1"/>
                </a:solidFill>
                <a:latin typeface="+mn-lt"/>
              </a:rPr>
              <a:t>Mbps</a:t>
            </a:r>
            <a:endParaRPr lang="en-US" sz="12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D93348C6-94F3-834B-905E-5E7DE56DAD5A}"/>
              </a:ext>
            </a:extLst>
          </p:cNvPr>
          <p:cNvSpPr txBox="1"/>
          <p:nvPr/>
        </p:nvSpPr>
        <p:spPr>
          <a:xfrm>
            <a:off x="8973253" y="4435649"/>
            <a:ext cx="7264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solidFill>
                  <a:schemeClr val="tx1"/>
                </a:solidFill>
                <a:latin typeface="+mn-lt"/>
              </a:rPr>
              <a:t>45 </a:t>
            </a:r>
            <a:r>
              <a:rPr lang="en-US" sz="1200" err="1">
                <a:solidFill>
                  <a:schemeClr val="tx1"/>
                </a:solidFill>
                <a:latin typeface="+mn-lt"/>
              </a:rPr>
              <a:t>Mbps</a:t>
            </a:r>
            <a:endParaRPr lang="en-US" sz="12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8BDC2E3-7A0A-9A4F-B43F-078A4BB00017}"/>
              </a:ext>
            </a:extLst>
          </p:cNvPr>
          <p:cNvSpPr txBox="1"/>
          <p:nvPr/>
        </p:nvSpPr>
        <p:spPr>
          <a:xfrm>
            <a:off x="6132382" y="5861349"/>
            <a:ext cx="4953373" cy="83099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600">
                <a:latin typeface="+mn-lt"/>
              </a:rPr>
              <a:t>small cells (e.g. office), cell edge is at -62 dBm, STA could roam at 240 </a:t>
            </a:r>
            <a:r>
              <a:rPr lang="en-US" sz="1600" err="1">
                <a:latin typeface="+mn-lt"/>
              </a:rPr>
              <a:t>Mbps</a:t>
            </a:r>
            <a:r>
              <a:rPr lang="en-US" sz="1600">
                <a:latin typeface="+mn-lt"/>
              </a:rPr>
              <a:t>, but waits until -75 dBm to scan -&gt; low efficiency throughput</a:t>
            </a:r>
          </a:p>
        </p:txBody>
      </p:sp>
    </p:spTree>
    <p:extLst>
      <p:ext uri="{BB962C8B-B14F-4D97-AF65-F5344CB8AC3E}">
        <p14:creationId xmlns:p14="http://schemas.microsoft.com/office/powerpoint/2010/main" val="114043304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Mean Point Prediction Usefulness Evaluation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6614744" cy="4113213"/>
          </a:xfrm>
          <a:ln/>
        </p:spPr>
        <p:txBody>
          <a:bodyPr/>
          <a:lstStyle/>
          <a:p>
            <a:pPr marL="0" indent="0"/>
            <a:r>
              <a:rPr lang="en-GB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Sample size: 3142 APs, mild-dense deployments, observation period 6 months</a:t>
            </a:r>
          </a:p>
          <a:p>
            <a:pPr marL="0" indent="0"/>
            <a:r>
              <a:rPr lang="en-GB">
                <a:latin typeface="Times New Roman" panose="02020603050405020304" pitchFamily="18" charset="0"/>
              </a:rPr>
              <a:t>Candidate roaming point definition (in this test): next AP RSSI 8 dB better than current AP</a:t>
            </a:r>
          </a:p>
          <a:p>
            <a:pPr marL="0" indent="0"/>
            <a:endParaRPr lang="en-GB">
              <a:latin typeface="Times New Roman" panose="02020603050405020304" pitchFamily="18" charset="0"/>
            </a:endParaRPr>
          </a:p>
          <a:p>
            <a:pPr marL="0" indent="0"/>
            <a:endParaRPr lang="en-GB">
              <a:latin typeface="Times New Roman" panose="02020603050405020304" pitchFamily="18" charset="0"/>
            </a:endParaRPr>
          </a:p>
          <a:p>
            <a:pPr marL="0" indent="0"/>
            <a:endParaRPr lang="en-GB">
              <a:latin typeface="Times New Roman" panose="02020603050405020304" pitchFamily="18" charset="0"/>
            </a:endParaRPr>
          </a:p>
          <a:p>
            <a:pPr marL="0" indent="0"/>
            <a:r>
              <a:rPr lang="en-GB">
                <a:latin typeface="Times New Roman" panose="02020603050405020304" pitchFamily="18" charset="0"/>
              </a:rPr>
              <a:t>Observation: &gt;50% STAs roam &gt;6 dB after mean point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54477FF-D414-E9D4-25FE-1492F4DCBE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9153" y="2521252"/>
            <a:ext cx="4467584" cy="3183924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1795813-7619-2634-43B0-DBA3A6CD84F5}"/>
              </a:ext>
            </a:extLst>
          </p:cNvPr>
          <p:cNvCxnSpPr/>
          <p:nvPr/>
        </p:nvCxnSpPr>
        <p:spPr bwMode="auto">
          <a:xfrm>
            <a:off x="9943343" y="2398029"/>
            <a:ext cx="0" cy="345170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22AF5F55-7334-011F-E758-50DFF3B61865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58840" y="3873659"/>
            <a:ext cx="328295" cy="328295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F34F86C-E172-16C3-9707-EDD1ED8FA60C}"/>
              </a:ext>
            </a:extLst>
          </p:cNvPr>
          <p:cNvCxnSpPr/>
          <p:nvPr/>
        </p:nvCxnSpPr>
        <p:spPr bwMode="auto">
          <a:xfrm>
            <a:off x="3082315" y="4113214"/>
            <a:ext cx="219213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12" name="free-vector-no-hope-wireless-access-point-clip-art_117308_No_Hope_Wireless_Access_Point_clip_art_hight-filtered.png">
            <a:extLst>
              <a:ext uri="{FF2B5EF4-FFF2-40B4-BE49-F238E27FC236}">
                <a16:creationId xmlns:a16="http://schemas.microsoft.com/office/drawing/2014/main" id="{FA791536-5F1F-25BB-3FE3-0FE84B6DA98E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36178" y="3813747"/>
            <a:ext cx="462180" cy="388207"/>
          </a:xfrm>
          <a:prstGeom prst="rect">
            <a:avLst/>
          </a:prstGeom>
          <a:ln w="12700">
            <a:miter lim="400000"/>
          </a:ln>
        </p:spPr>
      </p:pic>
      <p:pic>
        <p:nvPicPr>
          <p:cNvPr id="13" name="free-vector-no-hope-wireless-access-point-clip-art_117308_No_Hope_Wireless_Access_Point_clip_art_hight-filtered.png">
            <a:extLst>
              <a:ext uri="{FF2B5EF4-FFF2-40B4-BE49-F238E27FC236}">
                <a16:creationId xmlns:a16="http://schemas.microsoft.com/office/drawing/2014/main" id="{80C3B97D-17D4-ECB1-6457-7C9034A78285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50978" y="3849886"/>
            <a:ext cx="462180" cy="388207"/>
          </a:xfrm>
          <a:prstGeom prst="rect">
            <a:avLst/>
          </a:prstGeom>
          <a:ln w="12700">
            <a:noFill/>
            <a:miter lim="400000"/>
          </a:ln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1E63707-01DA-6F3F-03B9-40ECA59B2429}"/>
              </a:ext>
            </a:extLst>
          </p:cNvPr>
          <p:cNvSpPr txBox="1"/>
          <p:nvPr/>
        </p:nvSpPr>
        <p:spPr>
          <a:xfrm>
            <a:off x="1218472" y="3893050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F3E9948-3625-4C1A-6529-AA2A24B0E8A7}"/>
              </a:ext>
            </a:extLst>
          </p:cNvPr>
          <p:cNvSpPr txBox="1"/>
          <p:nvPr/>
        </p:nvSpPr>
        <p:spPr>
          <a:xfrm>
            <a:off x="6331589" y="3904582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8E50646-28B7-6E53-7370-420394E6D36E}"/>
              </a:ext>
            </a:extLst>
          </p:cNvPr>
          <p:cNvSpPr txBox="1"/>
          <p:nvPr/>
        </p:nvSpPr>
        <p:spPr>
          <a:xfrm>
            <a:off x="3144286" y="4201954"/>
            <a:ext cx="24449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tx1"/>
                </a:solidFill>
              </a:rPr>
              <a:t>0 </a:t>
            </a:r>
            <a:r>
              <a:rPr lang="en-US" sz="1100" err="1">
                <a:solidFill>
                  <a:schemeClr val="tx1"/>
                </a:solidFill>
              </a:rPr>
              <a:t>iif</a:t>
            </a:r>
            <a:r>
              <a:rPr lang="en-US" sz="1100">
                <a:solidFill>
                  <a:schemeClr val="tx1"/>
                </a:solidFill>
              </a:rPr>
              <a:t> </a:t>
            </a:r>
            <a:r>
              <a:rPr lang="en-US" sz="1100" err="1">
                <a:solidFill>
                  <a:schemeClr val="tx1"/>
                </a:solidFill>
              </a:rPr>
              <a:t>RSSI</a:t>
            </a:r>
            <a:r>
              <a:rPr lang="en-US" sz="1100" baseline="-25000" err="1">
                <a:solidFill>
                  <a:schemeClr val="tx1"/>
                </a:solidFill>
              </a:rPr>
              <a:t>STAatB</a:t>
            </a:r>
            <a:r>
              <a:rPr lang="en-US" sz="1100">
                <a:solidFill>
                  <a:schemeClr val="tx1"/>
                </a:solidFill>
              </a:rPr>
              <a:t> = RSST</a:t>
            </a:r>
            <a:r>
              <a:rPr lang="en-US" sz="1100" baseline="-25000">
                <a:solidFill>
                  <a:schemeClr val="tx1"/>
                </a:solidFill>
              </a:rPr>
              <a:t>STAatA</a:t>
            </a:r>
            <a:r>
              <a:rPr lang="en-US" sz="1100">
                <a:solidFill>
                  <a:schemeClr val="tx1"/>
                </a:solidFill>
              </a:rPr>
              <a:t>+8 (dBm) </a:t>
            </a:r>
          </a:p>
        </p:txBody>
      </p:sp>
    </p:spTree>
    <p:extLst>
      <p:ext uri="{BB962C8B-B14F-4D97-AF65-F5344CB8AC3E}">
        <p14:creationId xmlns:p14="http://schemas.microsoft.com/office/powerpoint/2010/main" val="36978890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Conclusion 2 - Standards Impact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/>
            <a:r>
              <a:rPr lang="en-GB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Adding additional information to an 802.11k </a:t>
            </a:r>
            <a:r>
              <a:rPr lang="en-GB" b="1" i="0" u="none" strike="noStrike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neighbor</a:t>
            </a:r>
            <a:r>
              <a:rPr lang="en-GB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list (or an 802.11v BTM request) could benefit the STAs without heavy standard changes (11k/v already allows for ‘optional elements’ of variable length)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2759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F5350-3415-E94B-B954-6B252208C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0250B-CA3B-AE2B-5F20-E6CCDE6D6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Proposal to </a:t>
            </a:r>
            <a:r>
              <a:rPr lang="fr-CA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include</a:t>
            </a:r>
            <a:r>
              <a:rPr lang="fr-CA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a </a:t>
            </a:r>
            <a:r>
              <a:rPr lang="fr-CA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Roaming</a:t>
            </a:r>
            <a:r>
              <a:rPr lang="fr-CA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CA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Enhancement</a:t>
            </a:r>
            <a:r>
              <a:rPr lang="fr-CA" dirty="0" err="1">
                <a:latin typeface="Times New Roman" panose="02020603050405020304" pitchFamily="18" charset="0"/>
              </a:rPr>
              <a:t>s</a:t>
            </a:r>
            <a:r>
              <a:rPr lang="fr-CA" dirty="0">
                <a:latin typeface="Times New Roman" panose="02020603050405020304" pitchFamily="18" charset="0"/>
              </a:rPr>
              <a:t> Use Case to the AIML </a:t>
            </a:r>
            <a:r>
              <a:rPr lang="fr-CA" dirty="0" err="1">
                <a:latin typeface="Times New Roman" panose="02020603050405020304" pitchFamily="18" charset="0"/>
              </a:rPr>
              <a:t>Technical</a:t>
            </a:r>
            <a:r>
              <a:rPr lang="fr-CA" dirty="0">
                <a:latin typeface="Times New Roman" panose="02020603050405020304" pitchFamily="18" charset="0"/>
              </a:rPr>
              <a:t> Report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AIML can greatly improve the client experience in a roaming scenario by providing a weighted list of AP roaming candidates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 clients can use this info to prioritize scanning based on the probability to roam to specific neighbours, as computed by the infra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Backwards compatibility; clients not supporting this feature will simply use the neighbour report ignoring the weights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A57DA5-F608-F245-9ACB-B49B1FF5A3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D4FB7-0036-F9E9-F96C-671965229DE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7F40E4-C751-9CAD-6200-04DAE82A691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411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F5350-3415-E94B-B954-6B252208C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0250B-CA3B-AE2B-5F20-E6CCDE6D6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fr-CA" dirty="0">
                <a:latin typeface="Times New Roman" panose="02020603050405020304" pitchFamily="18" charset="0"/>
              </a:rPr>
              <a:t>Do</a:t>
            </a:r>
            <a:r>
              <a:rPr lang="fr-CA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CA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you</a:t>
            </a:r>
            <a:r>
              <a:rPr lang="fr-CA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CA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agree</a:t>
            </a:r>
            <a:r>
              <a:rPr lang="fr-CA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to </a:t>
            </a:r>
            <a:r>
              <a:rPr lang="fr-CA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include</a:t>
            </a:r>
            <a:r>
              <a:rPr lang="fr-CA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a </a:t>
            </a:r>
            <a:r>
              <a:rPr lang="fr-CA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Roaming</a:t>
            </a:r>
            <a:r>
              <a:rPr lang="fr-CA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CA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Enhancements</a:t>
            </a:r>
            <a:r>
              <a:rPr lang="fr-CA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Use Case to the AIML </a:t>
            </a:r>
            <a:r>
              <a:rPr lang="fr-CA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Technical</a:t>
            </a:r>
            <a:r>
              <a:rPr lang="fr-CA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Report?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r-CA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CA" dirty="0">
                <a:latin typeface="Times New Roman" panose="02020603050405020304" pitchFamily="18" charset="0"/>
              </a:rPr>
              <a:t>No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CA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</a:t>
            </a:r>
            <a:r>
              <a:rPr lang="fr-CA" dirty="0" err="1">
                <a:latin typeface="Times New Roman" panose="02020603050405020304" pitchFamily="18" charset="0"/>
              </a:rPr>
              <a:t>bstain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A57DA5-F608-F245-9ACB-B49B1FF5A3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D4FB7-0036-F9E9-F96C-671965229DE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7F40E4-C751-9CAD-6200-04DAE82A691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199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C8508-CF1C-3A83-899E-7FB06C77C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Abstract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798AF-5131-14C1-0D40-0911313450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current document proposes AIML-based enhancements that can reduce the latency experienced by clients when they are operating in a highly roaming environment.</a:t>
            </a:r>
          </a:p>
          <a:p>
            <a:endParaRPr lang="en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71F326-74C2-446E-EC14-B3F8F57A4B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EEF5DF-D715-C36F-C5EB-6E51F45D75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1CCA82-6B70-C42F-9221-0A30C39D9DF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894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EB300-6C33-381A-BF59-54751F0CF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Use of AI/ML</a:t>
            </a:r>
            <a:r>
              <a:rPr lang="fr-CA" dirty="0"/>
              <a:t> to </a:t>
            </a:r>
            <a:r>
              <a:rPr lang="fr-CA" dirty="0" err="1"/>
              <a:t>improve</a:t>
            </a:r>
            <a:r>
              <a:rPr lang="fr-CA" dirty="0"/>
              <a:t> </a:t>
            </a:r>
            <a:r>
              <a:rPr lang="fr-CA" dirty="0" err="1"/>
              <a:t>roaming</a:t>
            </a:r>
            <a:r>
              <a:rPr lang="fr-CA" dirty="0"/>
              <a:t> </a:t>
            </a:r>
            <a:r>
              <a:rPr lang="fr-CA" dirty="0" err="1"/>
              <a:t>experience</a:t>
            </a:r>
            <a:endParaRPr lang="en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B5881A-F13E-C9C6-0E34-CE7146F4F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Campus and enterprise networks experience a high level of roaming clients. Nowadays, client’s QoS is severely impacted due to the time a client takes to decide onto which AP it should roam. </a:t>
            </a:r>
          </a:p>
          <a:p>
            <a:endParaRPr lang="en-CA" dirty="0"/>
          </a:p>
          <a:p>
            <a:r>
              <a:rPr lang="en-CA" dirty="0"/>
              <a:t>The proposed use case applies AI/ML to determine the probability of a client to roam to a specific AP, based on the learned client roaming patterns.</a:t>
            </a:r>
          </a:p>
          <a:p>
            <a:endParaRPr lang="en-CA" dirty="0"/>
          </a:p>
          <a:p>
            <a:r>
              <a:rPr lang="en-CA" dirty="0"/>
              <a:t>Multiple possible implementations, e.g., Markov chains, GNN…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8264A0-43C0-8056-C1C7-45CEB3CA72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5F3BB9-2A56-70F4-3C73-FC43C5A7FF5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9723E1A-7B3D-FA5B-3F73-F7E44BC154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730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Perspective on 802.11k </a:t>
            </a:r>
            <a:r>
              <a:rPr lang="en-GB" b="1" i="0" u="none" strike="noStrike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neighbor</a:t>
            </a:r>
            <a:r>
              <a:rPr lang="en-GB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reports</a:t>
            </a:r>
            <a:r>
              <a:rPr lang="en-GB" b="0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GB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Sent by the AP upon STA request 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Indicates neighboring APs BSSID, channel, PHY type and optional elements (see 802.11-2020 9.4.2.36)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Useful to assist STA roaming decision (subset of channels and pre-scanned candidate list)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Not all </a:t>
            </a:r>
            <a:r>
              <a:rPr lang="en-GB" dirty="0" err="1"/>
              <a:t>neighbor</a:t>
            </a:r>
            <a:r>
              <a:rPr lang="en-GB" dirty="0"/>
              <a:t> APs are equally relevant for the clients to make optimal roaming decisions.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AP can have tens of neighbors, close and far, STA may not roam to the closest or the farthest (depends on the path)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AP is not the STA (does not decide for the STA), and ’view from the ceiling’ is different from ‘view from the ground’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4662B-1D0C-4B76-C6BB-5116A905C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Proposal for roaming-aware </a:t>
            </a:r>
            <a:r>
              <a:rPr lang="en-GB" b="1" i="0" u="none" strike="noStrike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neighbor</a:t>
            </a:r>
            <a:r>
              <a:rPr lang="en-GB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reports</a:t>
            </a:r>
            <a:r>
              <a:rPr lang="en-GB" b="0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E6063-CE84-1C69-0DB4-2773E96CE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AIML can help make the 11k </a:t>
            </a:r>
            <a:r>
              <a:rPr lang="en-GB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neighbor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reports more useful by deducting roaming patterns to compute the probability of a client roaming to a given target AP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Help clients to prioritize scanning towards APs that are more probable targets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Improve roaming speed and reliability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AI/ML techniques used to compute the neighbour weight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Can be complemented with likely roaming point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95B0B0-62B6-E5B8-D2AA-12D8DFAADE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50DC0B-E808-EE78-5ADC-4C454364EE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D5BE16-9FDB-F8B5-D193-C15501D43E9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852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7005E-5358-6297-21AB-394BF3E0F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b="1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Usefulness evaluation: </a:t>
            </a:r>
            <a:r>
              <a:rPr lang="en-ES"/>
              <a:t>Impact Simulation 1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C4BA7EB-AF90-5436-2668-1DE05E2D7F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6736" y="1981201"/>
            <a:ext cx="4113213" cy="4113213"/>
          </a:xfrm>
          <a:prstGeom prst="rect">
            <a:avLst/>
          </a:prstGeom>
          <a:noFill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83BA0-E405-5DA8-49CB-6A4C6F4833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 wrap="square" anchor="t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ES" sz="1800"/>
              <a:t>Computation on real network data: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ES" sz="1800"/>
              <a:t>Dataset info: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1400"/>
              <a:t>6632 APs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1400"/>
              <a:t>3 Million roaming events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1400"/>
              <a:t>Distributed over 3 days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1800"/>
              <a:t>Chart info:</a:t>
            </a:r>
            <a:endParaRPr lang="en-ES" sz="1800"/>
          </a:p>
          <a:p>
            <a:pPr marL="800100" lvl="1">
              <a:lnSpc>
                <a:spcPct val="90000"/>
              </a:lnSpc>
              <a:buFontTx/>
              <a:buChar char="-"/>
            </a:pPr>
            <a:r>
              <a:rPr lang="en-GB" sz="1800" i="1" kern="0"/>
              <a:t>C</a:t>
            </a:r>
            <a:r>
              <a:rPr lang="en-ES" sz="1800" i="1" kern="0"/>
              <a:t>ircle</a:t>
            </a:r>
            <a:r>
              <a:rPr lang="en-ES" sz="1800" kern="0"/>
              <a:t>: group of APs having the same number of RF and roam </a:t>
            </a:r>
            <a:r>
              <a:rPr lang="en-GB" sz="1800" err="1"/>
              <a:t>neighbors</a:t>
            </a:r>
            <a:endParaRPr lang="en-ES" sz="1800" kern="0"/>
          </a:p>
          <a:p>
            <a:pPr marL="800100" lvl="1" indent="-342900">
              <a:lnSpc>
                <a:spcPct val="90000"/>
              </a:lnSpc>
              <a:buFontTx/>
              <a:buChar char="-"/>
            </a:pPr>
            <a:r>
              <a:rPr lang="en-ES" sz="1800" i="1"/>
              <a:t>X</a:t>
            </a:r>
            <a:r>
              <a:rPr lang="en-ES" sz="1800" i="1" kern="0"/>
              <a:t>-axis</a:t>
            </a:r>
            <a:r>
              <a:rPr lang="en-ES" sz="1800" kern="0"/>
              <a:t>: number of RF </a:t>
            </a:r>
            <a:r>
              <a:rPr lang="en-GB" sz="1800" err="1"/>
              <a:t>neighbors</a:t>
            </a:r>
            <a:endParaRPr lang="en-ES" sz="1800" kern="0"/>
          </a:p>
          <a:p>
            <a:pPr marL="800100" lvl="1" indent="-342900">
              <a:lnSpc>
                <a:spcPct val="90000"/>
              </a:lnSpc>
              <a:buFontTx/>
              <a:buChar char="-"/>
            </a:pPr>
            <a:r>
              <a:rPr lang="en-ES" sz="1800" i="1"/>
              <a:t>Y-axis</a:t>
            </a:r>
            <a:r>
              <a:rPr lang="en-ES" sz="1800"/>
              <a:t>: number of roaming </a:t>
            </a:r>
            <a:r>
              <a:rPr lang="en-GB" sz="1800" err="1"/>
              <a:t>neighbors</a:t>
            </a:r>
            <a:endParaRPr lang="en-ES" sz="1800"/>
          </a:p>
          <a:p>
            <a:pPr marL="800100" lvl="1" indent="-342900">
              <a:lnSpc>
                <a:spcPct val="90000"/>
              </a:lnSpc>
              <a:buFontTx/>
              <a:buChar char="-"/>
            </a:pPr>
            <a:r>
              <a:rPr lang="en-GB" sz="1800" i="1" kern="0"/>
              <a:t>Circle s</a:t>
            </a:r>
            <a:r>
              <a:rPr lang="en-ES" sz="1800" i="1" kern="0"/>
              <a:t>ize</a:t>
            </a:r>
            <a:r>
              <a:rPr lang="en-ES" sz="1800" kern="0"/>
              <a:t>: number of APs in the group</a:t>
            </a:r>
          </a:p>
          <a:p>
            <a:pPr lvl="1">
              <a:lnSpc>
                <a:spcPct val="90000"/>
              </a:lnSpc>
              <a:buFontTx/>
              <a:buChar char="-"/>
            </a:pPr>
            <a:r>
              <a:rPr lang="en-GB" sz="1800" i="1"/>
              <a:t>Circle c</a:t>
            </a:r>
            <a:r>
              <a:rPr lang="en-ES" sz="1800" i="1"/>
              <a:t>olo</a:t>
            </a:r>
            <a:r>
              <a:rPr lang="en-ES" sz="1800"/>
              <a:t>r: </a:t>
            </a:r>
            <a:r>
              <a:rPr lang="en-GB" sz="1800" err="1"/>
              <a:t>neighbor</a:t>
            </a:r>
            <a:r>
              <a:rPr lang="en-ES" sz="1800"/>
              <a:t> list reduction rate, by considering only roam </a:t>
            </a:r>
            <a:r>
              <a:rPr lang="en-GB" sz="1800"/>
              <a:t>neighbors</a:t>
            </a:r>
            <a:endParaRPr lang="en-ES" sz="1800"/>
          </a:p>
          <a:p>
            <a:pPr>
              <a:lnSpc>
                <a:spcPct val="90000"/>
              </a:lnSpc>
              <a:buFontTx/>
              <a:buChar char="-"/>
            </a:pPr>
            <a:r>
              <a:rPr lang="en-ES" sz="1800"/>
              <a:t>Greater impact in high-density environments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E6E7456-F9B5-F8D5-4937-1DCD9FD9FC96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March 2023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EA696E-2675-046F-8060-1DE02586DA8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 lnSpcReduction="10000"/>
          </a:bodyPr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5BCBB0-FC4F-5C91-A5C9-ADA3CFF2C4C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1703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7005E-5358-6297-21AB-394BF3E0F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Usefulness evaluation: </a:t>
            </a:r>
            <a:r>
              <a:rPr lang="en-ES"/>
              <a:t>Impact Simulation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83BA0-E405-5DA8-49CB-6A4C6F4833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2" y="1981201"/>
            <a:ext cx="5583766" cy="4113213"/>
          </a:xfrm>
        </p:spPr>
        <p:txBody>
          <a:bodyPr/>
          <a:lstStyle/>
          <a:p>
            <a:r>
              <a:rPr lang="en-ES"/>
              <a:t>Computation on real network data:</a:t>
            </a:r>
          </a:p>
          <a:p>
            <a:pPr>
              <a:buFontTx/>
              <a:buChar char="-"/>
            </a:pPr>
            <a:r>
              <a:rPr lang="en-GB"/>
              <a:t>6632 APs in total</a:t>
            </a:r>
          </a:p>
          <a:p>
            <a:pPr lvl="1">
              <a:buFontTx/>
              <a:buChar char="-"/>
            </a:pPr>
            <a:r>
              <a:rPr lang="en-GB"/>
              <a:t>O</a:t>
            </a:r>
            <a:r>
              <a:rPr lang="en-ES"/>
              <a:t>ver 90% of APs would benefit an improvement by just by restricting the neighbor report to the roaming neighbors</a:t>
            </a:r>
          </a:p>
          <a:p>
            <a:pPr lvl="1">
              <a:buFontTx/>
              <a:buChar char="-"/>
            </a:pPr>
            <a:r>
              <a:rPr lang="en-ES"/>
              <a:t>30% of APs have a reduction &gt; 33%</a:t>
            </a:r>
          </a:p>
          <a:p>
            <a:pPr lvl="1">
              <a:buFontTx/>
              <a:buChar char="-"/>
            </a:pPr>
            <a:r>
              <a:rPr lang="en-ES"/>
              <a:t>This improvement is </a:t>
            </a:r>
            <a:r>
              <a:rPr lang="en-ES" b="1"/>
              <a:t>not</a:t>
            </a:r>
            <a:r>
              <a:rPr lang="en-ES"/>
              <a:t> considering the probability assigned to each roam </a:t>
            </a:r>
            <a:r>
              <a:rPr lang="en-GB" err="1"/>
              <a:t>neighbor</a:t>
            </a:r>
            <a:endParaRPr lang="en-ES"/>
          </a:p>
          <a:p>
            <a:pPr lvl="1">
              <a:buFontTx/>
              <a:buChar char="-"/>
            </a:pPr>
            <a:endParaRPr lang="en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5BCBB0-FC4F-5C91-A5C9-ADA3CFF2C4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EA696E-2675-046F-8060-1DE02586DA8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E6E7456-F9B5-F8D5-4937-1DCD9FD9FC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638BB3C-AC9E-DE39-529F-03A3781469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2961" y="1988753"/>
            <a:ext cx="4566823" cy="186401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FA41F3C-C4C2-FC57-7F7F-B3CE1218F4F5}"/>
              </a:ext>
            </a:extLst>
          </p:cNvPr>
          <p:cNvSpPr/>
          <p:nvPr/>
        </p:nvSpPr>
        <p:spPr bwMode="auto">
          <a:xfrm>
            <a:off x="6960096" y="2852936"/>
            <a:ext cx="4248472" cy="792088"/>
          </a:xfrm>
          <a:prstGeom prst="rect">
            <a:avLst/>
          </a:prstGeom>
          <a:noFill/>
          <a:ln w="381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3642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1244418B-3E15-F65B-71B9-4120247CEA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1465" y="2957429"/>
            <a:ext cx="6408712" cy="296064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2AC108C-40DC-4FF1-251E-C783EFE3C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Neighbor List Enhancements – Adding neighbors weight</a:t>
            </a:r>
            <a:r>
              <a:rPr lang="en-US" b="0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D3B07-ADC1-D0FA-B511-7D1AD1FCFA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/>
              <a:t>The neighbor list can be further enhanced by adding the weight* based on the roaming paths/statistics:</a:t>
            </a:r>
            <a:endParaRPr lang="en-GB" b="0"/>
          </a:p>
          <a:p>
            <a:pPr lvl="1">
              <a:buFontTx/>
              <a:buChar char="-"/>
            </a:pPr>
            <a:endParaRPr lang="en-ES"/>
          </a:p>
          <a:p>
            <a:endParaRPr lang="en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8FB7C2-AA4C-EE6C-E89A-5D6D76092D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DBEB9-40A6-6ED5-EE31-2D2F32EED9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A165CD-3FC5-206E-DB1B-4DCA740625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DA5B721-D98A-F80A-120D-54D252874C69}"/>
              </a:ext>
            </a:extLst>
          </p:cNvPr>
          <p:cNvSpPr/>
          <p:nvPr/>
        </p:nvSpPr>
        <p:spPr bwMode="auto">
          <a:xfrm>
            <a:off x="1288665" y="3377032"/>
            <a:ext cx="6408712" cy="2356224"/>
          </a:xfrm>
          <a:prstGeom prst="rect">
            <a:avLst/>
          </a:prstGeom>
          <a:noFill/>
          <a:ln w="2857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1626152-3B1D-3585-F17A-8B680279AE0C}"/>
              </a:ext>
            </a:extLst>
          </p:cNvPr>
          <p:cNvSpPr/>
          <p:nvPr/>
        </p:nvSpPr>
        <p:spPr bwMode="auto">
          <a:xfrm>
            <a:off x="1369982" y="3440829"/>
            <a:ext cx="6219418" cy="442152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5F33BE58-68C4-FDB1-B855-E9C6E07408BB}"/>
              </a:ext>
            </a:extLst>
          </p:cNvPr>
          <p:cNvSpPr txBox="1">
            <a:spLocks/>
          </p:cNvSpPr>
          <p:nvPr/>
        </p:nvSpPr>
        <p:spPr bwMode="auto">
          <a:xfrm>
            <a:off x="8501775" y="3351214"/>
            <a:ext cx="2888009" cy="259228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b="0" kern="0"/>
              <a:t>In this example, out of 15 roaming neighbors, only 3 have a probability higher than ~20%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19E1EE2-72FB-813A-7F5A-7CE766A1EC44}"/>
              </a:ext>
            </a:extLst>
          </p:cNvPr>
          <p:cNvSpPr txBox="1"/>
          <p:nvPr/>
        </p:nvSpPr>
        <p:spPr>
          <a:xfrm>
            <a:off x="1738459" y="6014359"/>
            <a:ext cx="8712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* Fraction of STAs roaming to each APs, and thus likelihood of each AP to be a good roaming candidate -&gt; helps the STA sort the APs</a:t>
            </a:r>
          </a:p>
          <a:p>
            <a:r>
              <a:rPr lang="en-US" sz="1200" b="0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Note: the reported MAC addresses are anonymized for privacy reasons as they come from a real production network​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839285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7005E-5358-6297-21AB-394BF3E0F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Adding neighbors weight</a:t>
            </a:r>
            <a:r>
              <a:rPr lang="en-US" b="0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​: </a:t>
            </a:r>
            <a:r>
              <a:rPr lang="en-ES"/>
              <a:t>Impact Simulation 1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4E2552B-4587-5C9C-DA25-7F6B63949C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6736" y="1981201"/>
            <a:ext cx="4113213" cy="4113213"/>
          </a:xfrm>
          <a:prstGeom prst="rect">
            <a:avLst/>
          </a:prstGeom>
          <a:noFill/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83BA0-E405-5DA8-49CB-6A4C6F4833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ES" sz="1800"/>
              <a:t>The roaming-based neighbor weight helps further reducing the neighbor list: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 b="0"/>
              <a:t>Restricting the neighbor list to just APs with a probability higher than 0.2, if there’s at least one, else return all roam neighbors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80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80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80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80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80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80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800"/>
              <a:t>The neighbor list would be reduced by more than 66% on 88% of the APs</a:t>
            </a:r>
            <a:endParaRPr lang="en-ES" sz="180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ES" sz="180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E6E7456-F9B5-F8D5-4937-1DCD9FD9FC96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March 2023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EA696E-2675-046F-8060-1DE02586DA8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 lnSpcReduction="10000"/>
          </a:bodyPr>
          <a:lstStyle/>
          <a:p>
            <a:r>
              <a:rPr lang="en-GB" err="1"/>
              <a:t>Lovison</a:t>
            </a:r>
            <a:r>
              <a:rPr lang="en-GB"/>
              <a:t> et al., Cisco Systems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5BCBB0-FC4F-5C91-A5C9-ADA3CFF2C4C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9</a:t>
            </a:fld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14266CE-43F5-3ECD-0F16-CA18FD27E9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757" y="3501008"/>
            <a:ext cx="3528392" cy="1451025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43CC75F7-BD40-10B2-0B3D-AB18C2766FC1}"/>
              </a:ext>
            </a:extLst>
          </p:cNvPr>
          <p:cNvSpPr/>
          <p:nvPr/>
        </p:nvSpPr>
        <p:spPr bwMode="auto">
          <a:xfrm>
            <a:off x="7148132" y="4509120"/>
            <a:ext cx="3417962" cy="288032"/>
          </a:xfrm>
          <a:prstGeom prst="rect">
            <a:avLst/>
          </a:prstGeom>
          <a:noFill/>
          <a:ln w="381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6646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522</TotalTime>
  <Words>1481</Words>
  <Application>Microsoft Macintosh PowerPoint</Application>
  <PresentationFormat>Widescreen</PresentationFormat>
  <Paragraphs>196</Paragraphs>
  <Slides>19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Segoe UI</vt:lpstr>
      <vt:lpstr>Times New Roman</vt:lpstr>
      <vt:lpstr>Office Theme</vt:lpstr>
      <vt:lpstr>Document</vt:lpstr>
      <vt:lpstr>AIML-based Roaming Enhancements Use Case</vt:lpstr>
      <vt:lpstr>Abstract</vt:lpstr>
      <vt:lpstr>Use of AI/ML to improve roaming experience</vt:lpstr>
      <vt:lpstr>Perspective on 802.11k neighbor reports​</vt:lpstr>
      <vt:lpstr>Proposal for roaming-aware neighbor reports​</vt:lpstr>
      <vt:lpstr>Usefulness evaluation: Impact Simulation 1</vt:lpstr>
      <vt:lpstr>Usefulness evaluation: Impact Simulation 2</vt:lpstr>
      <vt:lpstr>Neighbor List Enhancements – Adding neighbors weight​</vt:lpstr>
      <vt:lpstr>Adding neighbors weight​: Impact Simulation 1</vt:lpstr>
      <vt:lpstr>Adding neighbors weight​: Impact Comparison</vt:lpstr>
      <vt:lpstr>Conclusion 1</vt:lpstr>
      <vt:lpstr>Implementation Notes​</vt:lpstr>
      <vt:lpstr>Possible Additional Enhancements 1​</vt:lpstr>
      <vt:lpstr>Possible Additional Enhancements 2​</vt:lpstr>
      <vt:lpstr>Without Mean Point Prediction</vt:lpstr>
      <vt:lpstr>Mean Point Prediction Usefulness Evaluation</vt:lpstr>
      <vt:lpstr>Conclusion 2 - Standards Impact​</vt:lpstr>
      <vt:lpstr>Summary</vt:lpstr>
      <vt:lpstr>Straw Poll</vt:lpstr>
    </vt:vector>
  </TitlesOfParts>
  <Manager/>
  <Company>Cisco Systems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Roaming-aware neighbour reports</dc:title>
  <dc:subject/>
  <dc:creator>Federico Lovison</dc:creator>
  <cp:keywords/>
  <dc:description/>
  <cp:lastModifiedBy>Federico Lovison (flovison)</cp:lastModifiedBy>
  <cp:revision>13</cp:revision>
  <cp:lastPrinted>1601-01-01T00:00:00Z</cp:lastPrinted>
  <dcterms:created xsi:type="dcterms:W3CDTF">2023-03-06T22:20:22Z</dcterms:created>
  <dcterms:modified xsi:type="dcterms:W3CDTF">2023-03-14T04:09:08Z</dcterms:modified>
  <cp:category/>
</cp:coreProperties>
</file>