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7" r:id="rId3"/>
    <p:sldId id="268" r:id="rId4"/>
    <p:sldId id="262" r:id="rId5"/>
    <p:sldId id="276" r:id="rId6"/>
    <p:sldId id="266" r:id="rId7"/>
    <p:sldId id="269" r:id="rId8"/>
    <p:sldId id="271" r:id="rId9"/>
    <p:sldId id="274" r:id="rId10"/>
    <p:sldId id="279" r:id="rId11"/>
    <p:sldId id="277" r:id="rId12"/>
    <p:sldId id="272" r:id="rId13"/>
    <p:sldId id="273" r:id="rId14"/>
    <p:sldId id="278" r:id="rId15"/>
    <p:sldId id="4991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DB83DA2-F70D-8D74-8E2B-597DDDC49D7B}" name="Jerome Henry (jerhenry)" initials="J(" userId="S::jerhenry@cisco.com::976d99fe-8e8f-4075-ac47-d601c3bf01d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27A1BD-FB31-474A-8578-E0666AF37DFB}" v="3" dt="2023-03-12T14:09:40.7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07"/>
    <p:restoredTop sz="94637"/>
  </p:normalViewPr>
  <p:slideViewPr>
    <p:cSldViewPr snapToGrid="0">
      <p:cViewPr varScale="1">
        <p:scale>
          <a:sx n="144" d="100"/>
          <a:sy n="144" d="100"/>
        </p:scale>
        <p:origin x="48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Federico Lovison,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Federico Lovison, Cisco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Federico Lovison, Cisco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CA" dirty="0"/>
              <a:t>AIML-</a:t>
            </a:r>
            <a:r>
              <a:rPr lang="fr-CA" dirty="0" err="1"/>
              <a:t>based</a:t>
            </a:r>
            <a:r>
              <a:rPr lang="fr-CA" dirty="0"/>
              <a:t> </a:t>
            </a:r>
            <a:r>
              <a:rPr lang="fr-CA" dirty="0" err="1"/>
              <a:t>Roaming</a:t>
            </a:r>
            <a:r>
              <a:rPr lang="fr-CA" dirty="0"/>
              <a:t> </a:t>
            </a:r>
            <a:r>
              <a:rPr lang="fr-CA" dirty="0" err="1"/>
              <a:t>Enhancements</a:t>
            </a:r>
            <a:r>
              <a:rPr lang="fr-CA" dirty="0"/>
              <a:t> Use Case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64770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1D235-3B89-DC10-13D4-4711D2072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Adding neighbors weight</a:t>
            </a:r>
            <a:r>
              <a:rPr lang="en-US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​: </a:t>
            </a:r>
            <a:r>
              <a:rPr lang="en-ES"/>
              <a:t>Impact Comparison</a:t>
            </a:r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67C49F7A-42A5-5D78-5B00-818666FA3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kern="0"/>
              <a:t>The reduction in advertised neighbors improves significantly by adding the roaming-based weight</a:t>
            </a:r>
            <a:endParaRPr lang="en-ES" sz="2000" b="0" kern="0"/>
          </a:p>
          <a:p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8897D2-F816-E25F-A131-8C8AF46BAE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9E57C-70A4-7C3E-EAAD-087804251D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045742-CFE4-38A0-0119-4DCA67EA10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054EBF-03CD-72C8-6400-80C4F3EAA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315" y="2420888"/>
            <a:ext cx="3678518" cy="367851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0FE57B-EE6B-81AF-1F31-0608A7925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8167" y="2415896"/>
            <a:ext cx="3678518" cy="3678518"/>
          </a:xfrm>
          <a:prstGeom prst="rect">
            <a:avLst/>
          </a:prstGeom>
          <a:noFill/>
        </p:spPr>
      </p:pic>
      <p:sp>
        <p:nvSpPr>
          <p:cNvPr id="9" name="Right Arrow 8">
            <a:extLst>
              <a:ext uri="{FF2B5EF4-FFF2-40B4-BE49-F238E27FC236}">
                <a16:creationId xmlns:a16="http://schemas.microsoft.com/office/drawing/2014/main" id="{E813DAD5-6B9F-E3A4-9049-1EDE7171C39F}"/>
              </a:ext>
            </a:extLst>
          </p:cNvPr>
          <p:cNvSpPr/>
          <p:nvPr/>
        </p:nvSpPr>
        <p:spPr bwMode="auto">
          <a:xfrm>
            <a:off x="5891109" y="3857786"/>
            <a:ext cx="409782" cy="36004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2207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AAAFE-BD59-6761-C66B-BCF420A58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CA5D6-ACA9-9D2E-F66D-815CE3FB2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/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Using AIML to compute the 11k </a:t>
            </a:r>
            <a:r>
              <a:rPr lang="en-GB" b="1" i="0" u="none" strike="noStrike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</a:t>
            </a:r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report list can reduce the number of APs returned to the STA</a:t>
            </a:r>
            <a:r>
              <a:rPr lang="en-US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>
              <a:latin typeface="Segoe UI" panose="020B0502040204020203" pitchFamily="34" charset="0"/>
            </a:endParaRPr>
          </a:p>
          <a:p>
            <a:pPr algn="l" rtl="0" fontAlgn="base"/>
            <a:r>
              <a:rPr lang="en-GB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STA benefits: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shorter time to discover possible </a:t>
            </a:r>
            <a:r>
              <a:rPr lang="en-GB" i="0" u="none" strike="noStrike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neighbors</a:t>
            </a:r>
            <a:r>
              <a:rPr lang="en-GB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of 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possible higher confidence in the list returned by the AP</a:t>
            </a:r>
            <a:endParaRPr lang="en-US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48862-5A6C-A4F6-7125-DC4904B1D6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986E0-0D98-5C6C-7874-A61BAB7A23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B1DF68-0F93-04ED-05AD-4A13916811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360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C108C-40DC-4FF1-251E-C783EFE3C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Implementation Notes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D3B07-ADC1-D0FA-B511-7D1AD1FCF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/>
            <a:r>
              <a:rPr lang="en-ES"/>
              <a:t>The results in the previous slides have been computed modeling the </a:t>
            </a:r>
            <a:r>
              <a:rPr lang="en-GB" err="1"/>
              <a:t>neighbor</a:t>
            </a:r>
            <a:r>
              <a:rPr lang="en-ES"/>
              <a:t> list as a Markov chain, where the probability distribution </a:t>
            </a:r>
            <a:r>
              <a:rPr lang="en-GB"/>
              <a:t>is computed using the successful roaming events to each AP’s RF </a:t>
            </a:r>
            <a:r>
              <a:rPr lang="en-US"/>
              <a:t>neighbor</a:t>
            </a:r>
            <a:r>
              <a:rPr lang="en-GB"/>
              <a:t>.</a:t>
            </a:r>
          </a:p>
          <a:p>
            <a:pPr marL="457200" lvl="1" indent="0"/>
            <a:endParaRPr lang="en-GB"/>
          </a:p>
          <a:p>
            <a:pPr marL="457200" lvl="1" indent="0"/>
            <a:r>
              <a:rPr lang="en-GB"/>
              <a:t>The advantage of this approach: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/>
              <a:t>Simple implementation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/>
              <a:t>Can be centrally computed for each AP and re-computed periodically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/>
              <a:t>No need to know the full client roaming path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FB7C2-AA4C-EE6C-E89A-5D6D76092D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DBEB9-40A6-6ED5-EE31-2D2F32EED9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A165CD-3FC5-206E-DB1B-4DCA740625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49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C108C-40DC-4FF1-251E-C783EFE3C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/>
            <a:r>
              <a:rPr lang="en-US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Possible Additional Enhancements</a:t>
            </a:r>
            <a:r>
              <a:rPr lang="en-US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D3B07-ADC1-D0FA-B511-7D1AD1FCF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Make the list SSID-specific: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Clients on different SSIDs may follow different roaming paths (e.g., enterprise scenario; from the building entrance, guests can reach only common areas while employees can also enter the office area)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Add time information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e.g., time of the day, day of the week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The roaming path is likely different at different times of the day, e.g., people entering vs. exiting the building)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Use GNN to model the full clients’ roaming paths: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Currently under investigation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More complex to maintain and generalize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May not provide significant improvement over a simpler approach, also considering encoding in </a:t>
            </a:r>
            <a:r>
              <a:rPr lang="en-GB" dirty="0" err="1"/>
              <a:t>neighbor</a:t>
            </a:r>
            <a:r>
              <a:rPr lang="en-GB" dirty="0"/>
              <a:t> reports (e.g., having 2-bits to classify </a:t>
            </a:r>
            <a:r>
              <a:rPr lang="en-GB" dirty="0" err="1"/>
              <a:t>neighbors</a:t>
            </a:r>
            <a:r>
              <a:rPr lang="en-GB" dirty="0"/>
              <a:t> in 4 buckets)</a:t>
            </a:r>
          </a:p>
          <a:p>
            <a:pPr marL="457200" lvl="1" indent="0"/>
            <a:endParaRPr lang="en-GB" dirty="0"/>
          </a:p>
          <a:p>
            <a:pPr marL="457200" lvl="1" indent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FB7C2-AA4C-EE6C-E89A-5D6D76092D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DBEB9-40A6-6ED5-EE31-2D2F32EED9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A165CD-3FC5-206E-DB1B-4DCA740625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470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F5350-3415-E94B-B954-6B252208C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0250B-CA3B-AE2B-5F20-E6CCDE6D6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Proposal to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include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Roaming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Enhancement</a:t>
            </a:r>
            <a:r>
              <a:rPr lang="fr-CA" dirty="0" err="1">
                <a:latin typeface="Times New Roman" panose="02020603050405020304" pitchFamily="18" charset="0"/>
              </a:rPr>
              <a:t>s</a:t>
            </a:r>
            <a:r>
              <a:rPr lang="fr-CA" dirty="0">
                <a:latin typeface="Times New Roman" panose="02020603050405020304" pitchFamily="18" charset="0"/>
              </a:rPr>
              <a:t> Use Case to the AIML </a:t>
            </a:r>
            <a:r>
              <a:rPr lang="fr-CA" dirty="0" err="1">
                <a:latin typeface="Times New Roman" panose="02020603050405020304" pitchFamily="18" charset="0"/>
              </a:rPr>
              <a:t>Technical</a:t>
            </a:r>
            <a:r>
              <a:rPr lang="fr-CA" dirty="0">
                <a:latin typeface="Times New Roman" panose="02020603050405020304" pitchFamily="18" charset="0"/>
              </a:rPr>
              <a:t> Report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AIML can greatly improve the client experience in a roaming scenario by providing a weighted list of AP roaming candidates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clients can use this info to prioritize scanning based on the probability to roam to specific neighbours, as computed by the infra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Backwards compatibility; clients not supporting this feature will simply use the neighbour report ignoring the weights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A57DA5-F608-F245-9ACB-B49B1FF5A3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D4FB7-0036-F9E9-F96C-671965229D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7F40E4-C751-9CAD-6200-04DAE82A69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41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F5350-3415-E94B-B954-6B252208C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0250B-CA3B-AE2B-5F20-E6CCDE6D6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fr-CA" dirty="0">
                <a:latin typeface="Times New Roman" panose="02020603050405020304" pitchFamily="18" charset="0"/>
              </a:rPr>
              <a:t>Do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you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agree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to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include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Roaming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Enhancements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Use Case to the AIML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Technical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Report?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CA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>
                <a:latin typeface="Times New Roman" panose="02020603050405020304" pitchFamily="18" charset="0"/>
              </a:rPr>
              <a:t>No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</a:t>
            </a:r>
            <a:r>
              <a:rPr lang="fr-CA" dirty="0" err="1">
                <a:latin typeface="Times New Roman" panose="02020603050405020304" pitchFamily="18" charset="0"/>
              </a:rPr>
              <a:t>bstain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A57DA5-F608-F245-9ACB-B49B1FF5A3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D4FB7-0036-F9E9-F96C-671965229D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7F40E4-C751-9CAD-6200-04DAE82A69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99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C8508-CF1C-3A83-899E-7FB06C77C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Abstract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798AF-5131-14C1-0D40-091131345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current document proposes AIML-based enhancements that can reduce the latency experienced by clients when they are operating in a highly roaming environment.</a:t>
            </a:r>
          </a:p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1F326-74C2-446E-EC14-B3F8F57A4B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EF5DF-D715-C36F-C5EB-6E51F45D75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1CCA82-6B70-C42F-9221-0A30C39D9D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894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EB300-6C33-381A-BF59-54751F0CF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/>
              <a:t>Use of AI/ML</a:t>
            </a:r>
            <a:r>
              <a:rPr lang="fr-CA" dirty="0"/>
              <a:t> to </a:t>
            </a:r>
            <a:r>
              <a:rPr lang="fr-CA" dirty="0" err="1"/>
              <a:t>improve</a:t>
            </a:r>
            <a:r>
              <a:rPr lang="fr-CA" dirty="0"/>
              <a:t> </a:t>
            </a:r>
            <a:r>
              <a:rPr lang="fr-CA" dirty="0" err="1"/>
              <a:t>roaming</a:t>
            </a:r>
            <a:r>
              <a:rPr lang="fr-CA" dirty="0"/>
              <a:t> </a:t>
            </a:r>
            <a:r>
              <a:rPr lang="fr-CA" dirty="0" err="1"/>
              <a:t>experience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5881A-F13E-C9C6-0E34-CE7146F4F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Campus and </a:t>
            </a:r>
            <a:r>
              <a:rPr lang="en-CA" dirty="0" err="1"/>
              <a:t>entreprise</a:t>
            </a:r>
            <a:r>
              <a:rPr lang="en-CA" dirty="0"/>
              <a:t> networks experience a high level of roaming clients. Nowadays, client’s QoS is severely impacted due to the time a client takes to decide onto which AP it should roam. </a:t>
            </a:r>
          </a:p>
          <a:p>
            <a:endParaRPr lang="en-CA" dirty="0"/>
          </a:p>
          <a:p>
            <a:r>
              <a:rPr lang="en-CA" dirty="0"/>
              <a:t>The proposed use case applies AI/ML to determine the probability of a client to roam to a specific AP, based on the learned client roaming patterns.</a:t>
            </a:r>
          </a:p>
          <a:p>
            <a:endParaRPr lang="en-CA" dirty="0"/>
          </a:p>
          <a:p>
            <a:r>
              <a:rPr lang="en-CA" dirty="0"/>
              <a:t>Multiple possible implementations, e.g., Markov chains, GNN…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264A0-43C0-8056-C1C7-45CEB3CA72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F3BB9-2A56-70F4-3C73-FC43C5A7FF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723E1A-7B3D-FA5B-3F73-F7E44BC154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730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Perspective on 802.11k </a:t>
            </a:r>
            <a:r>
              <a:rPr lang="en-GB" b="1" i="0" u="none" strike="noStrike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</a:t>
            </a:r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reports</a:t>
            </a:r>
            <a:r>
              <a:rPr lang="en-GB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Sent by the AP upon STA request 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Indicates neighboring APs BSSID, channel, PHY type and optional elements (see 802.11-2020 9.4.2.36)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Useful to assist STA roaming decision (subset of channels and pre-scanned candidate list)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Not all </a:t>
            </a:r>
            <a:r>
              <a:rPr lang="en-GB" dirty="0" err="1"/>
              <a:t>neighbor</a:t>
            </a:r>
            <a:r>
              <a:rPr lang="en-GB" dirty="0"/>
              <a:t> APs are equally relevant for the clients to make optimal roaming decisions.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AP can have tens of neighbors, close and far, STA may not roam to the closest or the farthest (depends on the path)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AP is not the STA (does not decide for the STA), and ’view from the ceiling’ is different from ‘view from the ground’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62B-1D0C-4B76-C6BB-5116A905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Proposal for roaming-aware </a:t>
            </a:r>
            <a:r>
              <a:rPr lang="en-GB" b="1" i="0" u="none" strike="noStrike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</a:t>
            </a:r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reports</a:t>
            </a:r>
            <a:r>
              <a:rPr lang="en-GB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E6063-CE84-1C69-0DB4-2773E96CE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AIML can help make the 11k 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reports more useful by deducting roaming patterns to compute the probability of a client roaming to a given target AP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Help clients to prioritize scanning towards APs that are more probable targets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Improve roaming speed and reliability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AI/ML techniques used to compute the neighbour weight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5B0B0-62B6-E5B8-D2AA-12D8DFAADE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0DC0B-E808-EE78-5ADC-4C454364EE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D5BE16-9FDB-F8B5-D193-C15501D43E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852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7005E-5358-6297-21AB-394BF3E0F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b="1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Usefulness evaluation: </a:t>
            </a:r>
            <a:r>
              <a:rPr lang="en-ES"/>
              <a:t>Impact Simulation 1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C4BA7EB-AF90-5436-2668-1DE05E2D7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736" y="1981201"/>
            <a:ext cx="4113213" cy="4113213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83BA0-E405-5DA8-49CB-6A4C6F483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 wrap="square" anchor="t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ES" sz="1800"/>
              <a:t>Computation on real network data: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ES" sz="1800"/>
              <a:t>Dataset info: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/>
              <a:t>6632 APs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/>
              <a:t>3 Million roaming events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/>
              <a:t>Distributed over 3 days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800"/>
              <a:t>Chart info:</a:t>
            </a:r>
            <a:endParaRPr lang="en-ES" sz="1800"/>
          </a:p>
          <a:p>
            <a:pPr marL="800100" lvl="1">
              <a:lnSpc>
                <a:spcPct val="90000"/>
              </a:lnSpc>
              <a:buFontTx/>
              <a:buChar char="-"/>
            </a:pPr>
            <a:r>
              <a:rPr lang="en-GB" sz="1800" i="1" kern="0"/>
              <a:t>C</a:t>
            </a:r>
            <a:r>
              <a:rPr lang="en-ES" sz="1800" i="1" kern="0"/>
              <a:t>ircle</a:t>
            </a:r>
            <a:r>
              <a:rPr lang="en-ES" sz="1800" kern="0"/>
              <a:t>: group of APs having the same number of RF and roam </a:t>
            </a:r>
            <a:r>
              <a:rPr lang="en-GB" sz="1800" err="1"/>
              <a:t>neighbors</a:t>
            </a:r>
            <a:endParaRPr lang="en-ES" sz="1800" kern="0"/>
          </a:p>
          <a:p>
            <a:pPr marL="800100" lvl="1" indent="-342900">
              <a:lnSpc>
                <a:spcPct val="90000"/>
              </a:lnSpc>
              <a:buFontTx/>
              <a:buChar char="-"/>
            </a:pPr>
            <a:r>
              <a:rPr lang="en-ES" sz="1800" i="1"/>
              <a:t>X</a:t>
            </a:r>
            <a:r>
              <a:rPr lang="en-ES" sz="1800" i="1" kern="0"/>
              <a:t>-axis</a:t>
            </a:r>
            <a:r>
              <a:rPr lang="en-ES" sz="1800" kern="0"/>
              <a:t>: number of RF </a:t>
            </a:r>
            <a:r>
              <a:rPr lang="en-GB" sz="1800" err="1"/>
              <a:t>neighbors</a:t>
            </a:r>
            <a:endParaRPr lang="en-ES" sz="1800" kern="0"/>
          </a:p>
          <a:p>
            <a:pPr marL="800100" lvl="1" indent="-342900">
              <a:lnSpc>
                <a:spcPct val="90000"/>
              </a:lnSpc>
              <a:buFontTx/>
              <a:buChar char="-"/>
            </a:pPr>
            <a:r>
              <a:rPr lang="en-ES" sz="1800" i="1"/>
              <a:t>Y-axis</a:t>
            </a:r>
            <a:r>
              <a:rPr lang="en-ES" sz="1800"/>
              <a:t>: number of roaming </a:t>
            </a:r>
            <a:r>
              <a:rPr lang="en-GB" sz="1800" err="1"/>
              <a:t>neighbors</a:t>
            </a:r>
            <a:endParaRPr lang="en-ES" sz="1800"/>
          </a:p>
          <a:p>
            <a:pPr marL="800100" lvl="1" indent="-342900">
              <a:lnSpc>
                <a:spcPct val="90000"/>
              </a:lnSpc>
              <a:buFontTx/>
              <a:buChar char="-"/>
            </a:pPr>
            <a:r>
              <a:rPr lang="en-GB" sz="1800" i="1" kern="0"/>
              <a:t>Circle s</a:t>
            </a:r>
            <a:r>
              <a:rPr lang="en-ES" sz="1800" i="1" kern="0"/>
              <a:t>ize</a:t>
            </a:r>
            <a:r>
              <a:rPr lang="en-ES" sz="1800" kern="0"/>
              <a:t>: number of APs in the group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GB" sz="1800" i="1"/>
              <a:t>Circle c</a:t>
            </a:r>
            <a:r>
              <a:rPr lang="en-ES" sz="1800" i="1"/>
              <a:t>olo</a:t>
            </a:r>
            <a:r>
              <a:rPr lang="en-ES" sz="1800"/>
              <a:t>r: </a:t>
            </a:r>
            <a:r>
              <a:rPr lang="en-GB" sz="1800" err="1"/>
              <a:t>neighbor</a:t>
            </a:r>
            <a:r>
              <a:rPr lang="en-ES" sz="1800"/>
              <a:t> list reduction rate, by considering only roam </a:t>
            </a:r>
            <a:r>
              <a:rPr lang="en-GB" sz="1800"/>
              <a:t>neighbors</a:t>
            </a:r>
            <a:endParaRPr lang="en-ES" sz="1800"/>
          </a:p>
          <a:p>
            <a:pPr>
              <a:lnSpc>
                <a:spcPct val="90000"/>
              </a:lnSpc>
              <a:buFontTx/>
              <a:buChar char="-"/>
            </a:pPr>
            <a:r>
              <a:rPr lang="en-ES" sz="1800"/>
              <a:t>Greater impact in high-density environments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6E7456-F9B5-F8D5-4937-1DCD9FD9FC9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A696E-2675-046F-8060-1DE02586DA8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 lnSpcReduction="10000"/>
          </a:bodyPr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BCBB0-FC4F-5C91-A5C9-ADA3CFF2C4C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703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7005E-5358-6297-21AB-394BF3E0F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Usefulness evaluation: </a:t>
            </a:r>
            <a:r>
              <a:rPr lang="en-ES"/>
              <a:t>Impact Simulation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83BA0-E405-5DA8-49CB-6A4C6F483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981201"/>
            <a:ext cx="5583766" cy="4113213"/>
          </a:xfrm>
        </p:spPr>
        <p:txBody>
          <a:bodyPr/>
          <a:lstStyle/>
          <a:p>
            <a:r>
              <a:rPr lang="en-ES"/>
              <a:t>Computation on real network data:</a:t>
            </a:r>
          </a:p>
          <a:p>
            <a:pPr>
              <a:buFontTx/>
              <a:buChar char="-"/>
            </a:pPr>
            <a:r>
              <a:rPr lang="en-GB"/>
              <a:t>6632 APs in total</a:t>
            </a:r>
          </a:p>
          <a:p>
            <a:pPr lvl="1">
              <a:buFontTx/>
              <a:buChar char="-"/>
            </a:pPr>
            <a:r>
              <a:rPr lang="en-GB"/>
              <a:t>O</a:t>
            </a:r>
            <a:r>
              <a:rPr lang="en-ES"/>
              <a:t>ver 90% of APs would benefit an improvement by just by restricting the neighbor report to the roaming neighbors</a:t>
            </a:r>
          </a:p>
          <a:p>
            <a:pPr lvl="1">
              <a:buFontTx/>
              <a:buChar char="-"/>
            </a:pPr>
            <a:r>
              <a:rPr lang="en-ES"/>
              <a:t>30% of APs have a reduction &gt; 33%</a:t>
            </a:r>
          </a:p>
          <a:p>
            <a:pPr lvl="1">
              <a:buFontTx/>
              <a:buChar char="-"/>
            </a:pPr>
            <a:r>
              <a:rPr lang="en-ES"/>
              <a:t>This improvement is </a:t>
            </a:r>
            <a:r>
              <a:rPr lang="en-ES" b="1"/>
              <a:t>not</a:t>
            </a:r>
            <a:r>
              <a:rPr lang="en-ES"/>
              <a:t> considering the probability assigned to each roam </a:t>
            </a:r>
            <a:r>
              <a:rPr lang="en-GB" err="1"/>
              <a:t>neighbor</a:t>
            </a:r>
            <a:endParaRPr lang="en-ES"/>
          </a:p>
          <a:p>
            <a:pPr lvl="1">
              <a:buFontTx/>
              <a:buChar char="-"/>
            </a:pPr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BCBB0-FC4F-5C91-A5C9-ADA3CFF2C4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A696E-2675-046F-8060-1DE02586DA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6E7456-F9B5-F8D5-4937-1DCD9FD9FC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38BB3C-AC9E-DE39-529F-03A378146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2961" y="1988753"/>
            <a:ext cx="4566823" cy="186401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FA41F3C-C4C2-FC57-7F7F-B3CE1218F4F5}"/>
              </a:ext>
            </a:extLst>
          </p:cNvPr>
          <p:cNvSpPr/>
          <p:nvPr/>
        </p:nvSpPr>
        <p:spPr bwMode="auto">
          <a:xfrm>
            <a:off x="6960096" y="2852936"/>
            <a:ext cx="4248472" cy="792088"/>
          </a:xfrm>
          <a:prstGeom prst="rect">
            <a:avLst/>
          </a:prstGeom>
          <a:noFill/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3642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244418B-3E15-F65B-71B9-4120247CEA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465" y="2957429"/>
            <a:ext cx="6408712" cy="29606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AC108C-40DC-4FF1-251E-C783EFE3C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 List Enhancements – Adding neighbors weight</a:t>
            </a:r>
            <a:r>
              <a:rPr lang="en-US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D3B07-ADC1-D0FA-B511-7D1AD1FCF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/>
              <a:t>The neighbor list can be further enhanced by adding the weight* based on the roaming paths/statistics:</a:t>
            </a:r>
            <a:endParaRPr lang="en-GB" b="0"/>
          </a:p>
          <a:p>
            <a:pPr lvl="1">
              <a:buFontTx/>
              <a:buChar char="-"/>
            </a:pPr>
            <a:endParaRPr lang="en-ES"/>
          </a:p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FB7C2-AA4C-EE6C-E89A-5D6D76092D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DBEB9-40A6-6ED5-EE31-2D2F32EED9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A165CD-3FC5-206E-DB1B-4DCA740625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A5B721-D98A-F80A-120D-54D252874C69}"/>
              </a:ext>
            </a:extLst>
          </p:cNvPr>
          <p:cNvSpPr/>
          <p:nvPr/>
        </p:nvSpPr>
        <p:spPr bwMode="auto">
          <a:xfrm>
            <a:off x="1288665" y="3377032"/>
            <a:ext cx="6408712" cy="2356224"/>
          </a:xfrm>
          <a:prstGeom prst="rect">
            <a:avLst/>
          </a:prstGeom>
          <a:noFill/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626152-3B1D-3585-F17A-8B680279AE0C}"/>
              </a:ext>
            </a:extLst>
          </p:cNvPr>
          <p:cNvSpPr/>
          <p:nvPr/>
        </p:nvSpPr>
        <p:spPr bwMode="auto">
          <a:xfrm>
            <a:off x="1369982" y="3440829"/>
            <a:ext cx="6219418" cy="442152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F33BE58-68C4-FDB1-B855-E9C6E07408BB}"/>
              </a:ext>
            </a:extLst>
          </p:cNvPr>
          <p:cNvSpPr txBox="1">
            <a:spLocks/>
          </p:cNvSpPr>
          <p:nvPr/>
        </p:nvSpPr>
        <p:spPr bwMode="auto">
          <a:xfrm>
            <a:off x="8501775" y="3351214"/>
            <a:ext cx="2888009" cy="25922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b="0" kern="0"/>
              <a:t>In this example, out of 15 roaming neighbors, only 3 have a probability higher than ~20%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9E1EE2-72FB-813A-7F5A-7CE766A1EC44}"/>
              </a:ext>
            </a:extLst>
          </p:cNvPr>
          <p:cNvSpPr txBox="1"/>
          <p:nvPr/>
        </p:nvSpPr>
        <p:spPr>
          <a:xfrm>
            <a:off x="1738459" y="6014359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* Fraction of STAs roaming to each APs, and thus likelihood of each AP to be a good roaming candidate -&gt; helps the STA sort the APs</a:t>
            </a:r>
          </a:p>
          <a:p>
            <a:r>
              <a:rPr lang="en-US" sz="12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Note: the reported MAC addresses are anonymized for privacy reasons as they come from a real production network​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39285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7005E-5358-6297-21AB-394BF3E0F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Adding neighbors weight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​: </a:t>
            </a:r>
            <a:r>
              <a:rPr lang="en-ES" dirty="0"/>
              <a:t>Impact Simulation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4E2552B-4587-5C9C-DA25-7F6B63949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736" y="1981201"/>
            <a:ext cx="4113213" cy="4113213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83BA0-E405-5DA8-49CB-6A4C6F483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ES" sz="1800" dirty="0"/>
              <a:t>The roaming-based neighbor weight helps further reducing the neighbor list: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0" dirty="0"/>
              <a:t>Restricting the neighbor list to just APs with a probability higher than 0.2, if there’s at least one, else return all roam neighbors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The neighbor list would be reduced by more than 66% on 88% of the APs</a:t>
            </a:r>
            <a:endParaRPr lang="en-ES" sz="18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ES" sz="18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6E7456-F9B5-F8D5-4937-1DCD9FD9FC9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A696E-2675-046F-8060-1DE02586DA8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 lnSpcReduction="10000"/>
          </a:bodyPr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BCBB0-FC4F-5C91-A5C9-ADA3CFF2C4C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9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14266CE-43F5-3ECD-0F16-CA18FD27E9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57" y="3501008"/>
            <a:ext cx="3528392" cy="145102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3CC75F7-BD40-10B2-0B3D-AB18C2766FC1}"/>
              </a:ext>
            </a:extLst>
          </p:cNvPr>
          <p:cNvSpPr/>
          <p:nvPr/>
        </p:nvSpPr>
        <p:spPr bwMode="auto">
          <a:xfrm>
            <a:off x="7148132" y="4509120"/>
            <a:ext cx="3417962" cy="288032"/>
          </a:xfrm>
          <a:prstGeom prst="rect">
            <a:avLst/>
          </a:prstGeom>
          <a:noFill/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6646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1128</Words>
  <Application>Microsoft Macintosh PowerPoint</Application>
  <PresentationFormat>Widescreen</PresentationFormat>
  <Paragraphs>146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Segoe UI</vt:lpstr>
      <vt:lpstr>Times New Roman</vt:lpstr>
      <vt:lpstr>Office Theme</vt:lpstr>
      <vt:lpstr>Document</vt:lpstr>
      <vt:lpstr>AIML-based Roaming Enhancements Use Case</vt:lpstr>
      <vt:lpstr>Abstract</vt:lpstr>
      <vt:lpstr>Use of AI/ML to improve roaming experience</vt:lpstr>
      <vt:lpstr>Perspective on 802.11k neighbor reports​</vt:lpstr>
      <vt:lpstr>Proposal for roaming-aware neighbor reports​</vt:lpstr>
      <vt:lpstr>Usefulness evaluation: Impact Simulation 1</vt:lpstr>
      <vt:lpstr>Usefulness evaluation: Impact Simulation 2</vt:lpstr>
      <vt:lpstr>Neighbor List Enhancements – Adding neighbors weight​</vt:lpstr>
      <vt:lpstr>Adding neighbors weight​: Impact Simulation</vt:lpstr>
      <vt:lpstr>Adding neighbors weight​: Impact Comparison</vt:lpstr>
      <vt:lpstr>Conclusion</vt:lpstr>
      <vt:lpstr>Implementation Notes​</vt:lpstr>
      <vt:lpstr>Possible Additional Enhancements​</vt:lpstr>
      <vt:lpstr>Summary</vt:lpstr>
      <vt:lpstr>Straw Poll</vt:lpstr>
    </vt:vector>
  </TitlesOfParts>
  <Manager/>
  <Company>Cisco Systems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Roaming-aware neighbour reports</dc:title>
  <dc:subject/>
  <dc:creator>Federico Lovison</dc:creator>
  <cp:keywords/>
  <dc:description/>
  <cp:lastModifiedBy>Federico Lovison (flovison)</cp:lastModifiedBy>
  <cp:revision>10</cp:revision>
  <cp:lastPrinted>1601-01-01T00:00:00Z</cp:lastPrinted>
  <dcterms:created xsi:type="dcterms:W3CDTF">2023-03-06T22:20:22Z</dcterms:created>
  <dcterms:modified xsi:type="dcterms:W3CDTF">2023-03-13T20:08:17Z</dcterms:modified>
  <cp:category/>
</cp:coreProperties>
</file>