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256" r:id="rId2"/>
    <p:sldId id="257" r:id="rId3"/>
    <p:sldId id="265" r:id="rId4"/>
    <p:sldId id="266" r:id="rId5"/>
    <p:sldId id="269" r:id="rId6"/>
    <p:sldId id="281" r:id="rId7"/>
    <p:sldId id="279" r:id="rId8"/>
  </p:sldIdLst>
  <p:sldSz cx="12192000" cy="6858000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71EAC63-DFD5-4FE2-8244-88910012E390}">
          <p14:sldIdLst>
            <p14:sldId id="256"/>
            <p14:sldId id="257"/>
            <p14:sldId id="265"/>
            <p14:sldId id="266"/>
            <p14:sldId id="269"/>
            <p14:sldId id="281"/>
            <p14:sldId id="279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D27102A9-8310-4765-A935-A1911B00CA55}" styleName="Light Style 1 - Accent 4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4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4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0658" autoAdjust="0"/>
    <p:restoredTop sz="94660"/>
  </p:normalViewPr>
  <p:slideViewPr>
    <p:cSldViewPr>
      <p:cViewPr varScale="1">
        <p:scale>
          <a:sx n="128" d="100"/>
          <a:sy n="128" d="100"/>
        </p:scale>
        <p:origin x="792" y="176"/>
      </p:cViewPr>
      <p:guideLst>
        <p:guide orient="horz" pos="2160"/>
        <p:guide pos="3840"/>
      </p:guideLst>
    </p:cSldViewPr>
  </p:slideViewPr>
  <p:outlineViewPr>
    <p:cViewPr varScale="1">
      <p:scale>
        <a:sx n="170" d="200"/>
        <a:sy n="170" d="200"/>
      </p:scale>
      <p:origin x="-780" y="-84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en-US"/>
              <a:t>doc.: IEEE 802.11-23/0423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March 2023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en-US"/>
              <a:t>Marc Emmelmann (KODEN-TI)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doc.: IEEE 802.11-23/0423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March 2023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385763" y="701675"/>
            <a:ext cx="6161087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Marc Emmelmann (KODEN-TI)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802.11-23/0423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March 2023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Marc Emmelmann (KODEN-TI)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en-US"/>
              <a:t>doc.: IEEE 802.11-23/0423</a:t>
            </a:r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March 2023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en-US"/>
              <a:t>Marc Emmelmann (KODEN-TI)</a:t>
            </a:r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802.11-23/0423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GB"/>
              <a:t>March 2023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Marc Emmelmann (KODEN-TI)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74648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802.11-23/0423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GB"/>
              <a:t>March 2023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Marc Emmelmann (KODEN-TI)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50904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/>
          </p:nvPr>
        </p:nvSpPr>
        <p:spPr/>
        <p:txBody>
          <a:bodyPr/>
          <a:lstStyle/>
          <a:p>
            <a:r>
              <a:rPr lang="en-US"/>
              <a:t>doc.: IEEE 802.11-23/0423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/>
          </p:nvPr>
        </p:nvSpPr>
        <p:spPr/>
        <p:txBody>
          <a:bodyPr/>
          <a:lstStyle/>
          <a:p>
            <a:r>
              <a:rPr lang="en-GB"/>
              <a:t>March 2023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/>
          </p:nvPr>
        </p:nvSpPr>
        <p:spPr/>
        <p:txBody>
          <a:bodyPr/>
          <a:lstStyle/>
          <a:p>
            <a:r>
              <a:rPr lang="en-US"/>
              <a:t>Marc Emmelmann (KODEN-TI)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/>
          </p:nvPr>
        </p:nvSpPr>
        <p:spPr/>
        <p:txBody>
          <a:bodyPr/>
          <a:lstStyle/>
          <a:p>
            <a:r>
              <a:rPr lang="en-US"/>
              <a:t>Page </a:t>
            </a:r>
            <a:fld id="{47A7FEEB-9CD2-43FE-843C-C5350BEACB45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492929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 (KODEN-TI)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Marc Emmelmann (KODEN-TI)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March 2023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 (KODEN-TI)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14401" y="1981201"/>
            <a:ext cx="5077884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5484" y="1981201"/>
            <a:ext cx="508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2023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 (KODEN-TI)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2023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7524760" y="6475414"/>
            <a:ext cx="3865024" cy="180975"/>
          </a:xfrm>
        </p:spPr>
        <p:txBody>
          <a:bodyPr/>
          <a:lstStyle>
            <a:lvl1pPr>
              <a:defRPr/>
            </a:lvl1pPr>
          </a:lstStyle>
          <a:p>
            <a:r>
              <a:rPr lang="en-GB"/>
              <a:t>Marc Emmelmann (KODEN-TI)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2023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 (KODEN-TI)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2023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 (KODEN-TI)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 (KODEN-TI)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686801" y="685801"/>
            <a:ext cx="2588684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1"/>
            <a:ext cx="7569200" cy="540861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March 2023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Marc Emmelmann (KODEN-TI)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914401" y="685801"/>
            <a:ext cx="10361084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1" y="1981201"/>
            <a:ext cx="10361084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929217" y="333375"/>
            <a:ext cx="2499764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March 2023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7143757" y="6475414"/>
            <a:ext cx="424602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Marc Emmelmann (KODEN-TI)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5793318" y="6475414"/>
            <a:ext cx="704849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914400" y="609600"/>
            <a:ext cx="103632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912285" y="6475413"/>
            <a:ext cx="718145" cy="184666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914400" y="6477000"/>
            <a:ext cx="104648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 sz="2400"/>
          </a:p>
        </p:txBody>
      </p:sp>
      <p:sp>
        <p:nvSpPr>
          <p:cNvPr id="10" name="Date Placeholder 3"/>
          <p:cNvSpPr txBox="1">
            <a:spLocks/>
          </p:cNvSpPr>
          <p:nvPr userDrawn="1"/>
        </p:nvSpPr>
        <p:spPr bwMode="auto">
          <a:xfrm>
            <a:off x="6667504" y="357166"/>
            <a:ext cx="466728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802.11-23/0423r1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1.emf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3" name="Rectangle 1"/>
          <p:cNvSpPr>
            <a:spLocks noGrp="1" noChangeArrowheads="1"/>
          </p:cNvSpPr>
          <p:nvPr>
            <p:ph type="ctrTitle"/>
          </p:nvPr>
        </p:nvSpPr>
        <p:spPr>
          <a:xfrm>
            <a:off x="914400" y="469900"/>
            <a:ext cx="10363200" cy="1470025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dirty="0"/>
              <a:t>P802.11bc Report to EC on Approval </a:t>
            </a:r>
            <a:br>
              <a:rPr lang="en-US" dirty="0"/>
            </a:br>
            <a:r>
              <a:rPr lang="en-US" dirty="0"/>
              <a:t>to Forward Draft </a:t>
            </a:r>
            <a:r>
              <a:rPr lang="en-US" dirty="0" err="1"/>
              <a:t>RevCom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subTitle" idx="1"/>
          </p:nvPr>
        </p:nvSpPr>
        <p:spPr>
          <a:xfrm>
            <a:off x="1878542" y="1872630"/>
            <a:ext cx="8534400" cy="476250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2023-03-14</a:t>
            </a:r>
          </a:p>
        </p:txBody>
      </p:sp>
      <p:sp>
        <p:nvSpPr>
          <p:cNvPr id="6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March 2023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Marc Emmelmann (KODEN-TI)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94712563"/>
              </p:ext>
            </p:extLst>
          </p:nvPr>
        </p:nvGraphicFramePr>
        <p:xfrm>
          <a:off x="1117600" y="2870200"/>
          <a:ext cx="10210800" cy="2328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Document" r:id="rId3" imgW="10439400" imgH="2387600" progId="Word.Document.8">
                  <p:embed/>
                </p:oleObj>
              </mc:Choice>
              <mc:Fallback>
                <p:oleObj name="Document" r:id="rId3" imgW="10439400" imgH="2387600" progId="Word.Document.8">
                  <p:embed/>
                  <p:pic>
                    <p:nvPicPr>
                      <p:cNvPr id="3075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17600" y="2870200"/>
                        <a:ext cx="10210800" cy="232886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993775" y="2255912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 dirty="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Introduction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idx="1"/>
          </p:nvPr>
        </p:nvSpPr>
        <p:spPr>
          <a:ln/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GB" dirty="0">
                <a:ea typeface="ＭＳ Ｐゴシック" pitchFamily="34" charset="-128"/>
              </a:rPr>
              <a:t>This document contains the report to the IEEE 802 Executive Committee in support of a request for unconditional approval to send IEEE P802.11bc D7.0 to </a:t>
            </a:r>
            <a:r>
              <a:rPr lang="en-GB" dirty="0" err="1">
                <a:ea typeface="ＭＳ Ｐゴシック" pitchFamily="34" charset="-128"/>
              </a:rPr>
              <a:t>RevCom</a:t>
            </a:r>
            <a:r>
              <a:rPr lang="en-GB" dirty="0">
                <a:ea typeface="ＭＳ Ｐゴシック" pitchFamily="34" charset="-128"/>
              </a:rPr>
              <a:t>.</a:t>
            </a:r>
          </a:p>
          <a:p>
            <a:pPr marL="0" indent="0"/>
            <a:endParaRPr lang="en-GB" dirty="0">
              <a:ea typeface="ＭＳ Ｐゴシック" pitchFamily="34" charset="-128"/>
            </a:endParaRPr>
          </a:p>
          <a:p>
            <a:pPr>
              <a:buFont typeface="Arial" panose="020B0604020202020204" pitchFamily="34" charset="0"/>
              <a:buChar char="•"/>
            </a:pPr>
            <a:r>
              <a:rPr lang="en-GB" b="0" dirty="0">
                <a:ea typeface="ＭＳ Ｐゴシック" pitchFamily="34" charset="-128"/>
              </a:rPr>
              <a:t>R0 – Initial draft.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GB" b="0" dirty="0">
                <a:ea typeface="ＭＳ Ｐゴシック" pitchFamily="34" charset="-128"/>
              </a:rPr>
              <a:t>R1 – final report</a:t>
            </a:r>
          </a:p>
          <a:p>
            <a:pPr>
              <a:buFont typeface="Arial" panose="020B0604020202020204" pitchFamily="34" charset="0"/>
              <a:buChar char="•"/>
            </a:pPr>
            <a:endParaRPr lang="en-GB" dirty="0">
              <a:ea typeface="ＭＳ Ｐゴシック" pitchFamily="34" charset="-128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Marc Emmelmann (KODEN-TI)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2023</a:t>
            </a:r>
            <a:endParaRPr lang="en-GB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FBC3311-CE7A-E249-8A24-1037354EB10E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March 2023</a:t>
            </a:r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D15E7A8-002B-8E43-A24D-CCA02E347C5F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Marc Emmelmann (KODEN-TI)</a:t>
            </a:r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E1ECFE0-2F48-DE41-A09C-D98670D2851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</a:t>
            </a:fld>
            <a:endParaRPr lang="en-GB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2773DD9D-4101-AC4C-9CBD-F55B37A9B279}"/>
              </a:ext>
            </a:extLst>
          </p:cNvPr>
          <p:cNvSpPr>
            <a:spLocks noGrp="1"/>
          </p:cNvSpPr>
          <p:nvPr>
            <p:ph type="title" idx="4294967295"/>
          </p:nvPr>
        </p:nvSpPr>
        <p:spPr>
          <a:xfrm>
            <a:off x="0" y="685801"/>
            <a:ext cx="10361613" cy="582960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Standards Association (SA) Ballot Results – P802.11bc</a:t>
            </a:r>
            <a:endParaRPr lang="en-US" dirty="0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A8D5A3CE-0519-484A-AF51-C2E8DAC5EC4F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07063571"/>
              </p:ext>
            </p:extLst>
          </p:nvPr>
        </p:nvGraphicFramePr>
        <p:xfrm>
          <a:off x="695400" y="1628800"/>
          <a:ext cx="10694383" cy="3369342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30951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38649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98178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73025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730257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547694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437544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65390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638975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638975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638975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</a:tblGrid>
              <a:tr h="111020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Type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Pool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Return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%Return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Abstain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%Abstain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Approve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Disapprove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%Approve</a:t>
                      </a:r>
                      <a:endParaRPr kumimoji="0" lang="en-GB" sz="3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vert="eaVert"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2022-11-04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SA ballot for D4.0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Technical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92%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2023-01-13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Ballot for </a:t>
                      </a:r>
                      <a:r>
                        <a:rPr kumimoji="0" lang="en-GB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TGbc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83%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97%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2023-02-23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Ballot for </a:t>
                      </a:r>
                      <a:r>
                        <a:rPr kumimoji="0" lang="en-GB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TGbc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6.0</a:t>
                      </a:r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GB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  <a:endParaRPr kumimoji="0" lang="en-US" sz="1400" b="0" i="0" u="none" strike="noStrike" kern="1200" cap="none" normalizeH="0" baseline="0" dirty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Arial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107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102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463025545"/>
                  </a:ext>
                </a:extLst>
              </a:tr>
              <a:tr h="491294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2023-03-13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Third Recirculation Ballot for </a:t>
                      </a:r>
                      <a:r>
                        <a:rPr kumimoji="0" lang="en-GB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TGbc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7.0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Recirculation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126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86%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5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4%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100%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9898104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3532084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>
            <a:extLst>
              <a:ext uri="{FF2B5EF4-FFF2-40B4-BE49-F238E27FC236}">
                <a16:creationId xmlns:a16="http://schemas.microsoft.com/office/drawing/2014/main" id="{B03842A8-B690-E941-A8D1-30EF0D47653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1"/>
            <a:ext cx="10361084" cy="654967"/>
          </a:xfrm>
        </p:spPr>
        <p:txBody>
          <a:bodyPr/>
          <a:lstStyle/>
          <a:p>
            <a:r>
              <a:rPr lang="en-GB" sz="3200" dirty="0">
                <a:solidFill>
                  <a:schemeClr val="tx1"/>
                </a:solidFill>
                <a:ea typeface="ＭＳ Ｐゴシック" pitchFamily="34" charset="-128"/>
              </a:rPr>
              <a:t>SA Ballot Comments – P802.11bc</a:t>
            </a:r>
            <a:endParaRPr lang="en-US" dirty="0"/>
          </a:p>
        </p:txBody>
      </p:sp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AD19730A-F013-2444-8C43-12ECF4E86A12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March 2023</a:t>
            </a:r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F579922-A0BE-A942-89EB-221739D509EE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Marc Emmelmann (KODEN-TI)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75E95E4-ECC2-414A-9B7D-C93C188BF65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F5D8E26B-7BCF-4D25-9C89-0168A6618F18}" type="slidenum">
              <a:rPr lang="en-GB" smtClean="0"/>
              <a:pPr/>
              <a:t>4</a:t>
            </a:fld>
            <a:endParaRPr lang="en-GB"/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2B08D061-F5D4-4246-AA41-02F06B62EF0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80143637"/>
              </p:ext>
            </p:extLst>
          </p:nvPr>
        </p:nvGraphicFramePr>
        <p:xfrm>
          <a:off x="1343472" y="1570039"/>
          <a:ext cx="9277852" cy="3110437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80538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456149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2910967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78841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Ballot Close Date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Title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Total Number of Comments received (Yes and No votes)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 anchor="ctr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2022-11-04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Initial SA ballot for D4.0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173 (63T, 9G, 101E)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2023-01-13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First Recirculation Ballot for </a:t>
                      </a:r>
                      <a:r>
                        <a:rPr kumimoji="0" lang="en-GB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TGbc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5.0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11 (7T, 1G, 3E)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2023-02-23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Second Recirculation Ballot for </a:t>
                      </a:r>
                      <a:r>
                        <a:rPr kumimoji="0" lang="en-GB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TGbc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6.0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17 (2T, 0G, 15E)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82899">
                <a:tc>
                  <a:txBody>
                    <a:bodyPr/>
                    <a:lstStyle/>
                    <a:p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2023-03-13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Third Recirculation Ballot for </a:t>
                      </a:r>
                      <a:r>
                        <a:rPr kumimoji="0" lang="en-GB" sz="1400" b="0" i="0" u="none" strike="noStrike" kern="1200" cap="none" normalizeH="0" baseline="0" dirty="0" err="1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TGbc</a:t>
                      </a:r>
                      <a:r>
                        <a:rPr kumimoji="0" lang="en-GB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 draft 7.0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4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Arial" charset="0"/>
                          <a:ea typeface="Times New Roman" pitchFamily="18" charset="0"/>
                          <a:cs typeface="Arial" charset="0"/>
                        </a:rPr>
                        <a:t>0 (0T, 0G, 0E)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859788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49631F7-3AD8-C648-BFEB-0F0B60AEF0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914401" y="685802"/>
            <a:ext cx="10361084" cy="503334"/>
          </a:xfrm>
        </p:spPr>
        <p:txBody>
          <a:bodyPr/>
          <a:lstStyle/>
          <a:p>
            <a:r>
              <a:rPr lang="en-GB" dirty="0">
                <a:ea typeface="ＭＳ Ｐゴシック" pitchFamily="34" charset="-128"/>
              </a:rPr>
              <a:t>Unsatisfied Technical comments by commenter</a:t>
            </a:r>
            <a:endParaRPr lang="en-US" dirty="0">
              <a:highlight>
                <a:srgbClr val="FFFF00"/>
              </a:highlight>
            </a:endParaRP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C4FAF290-659D-0545-9698-E26C8E51B97F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March 2023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66FAC0A-2CEA-694D-841A-2D06A37FC703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Marc Emmelmann (KODEN-TI)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FA89637-2E6F-3E47-8452-3FF43D6C159B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5</a:t>
            </a:fld>
            <a:endParaRPr lang="en-GB"/>
          </a:p>
        </p:txBody>
      </p:sp>
      <p:graphicFrame>
        <p:nvGraphicFramePr>
          <p:cNvPr id="7" name="Table 6">
            <a:extLst>
              <a:ext uri="{FF2B5EF4-FFF2-40B4-BE49-F238E27FC236}">
                <a16:creationId xmlns:a16="http://schemas.microsoft.com/office/drawing/2014/main" id="{07CE81A6-1B8E-4755-AC62-6E8C626F1AA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18350235"/>
              </p:ext>
            </p:extLst>
          </p:nvPr>
        </p:nvGraphicFramePr>
        <p:xfrm>
          <a:off x="551384" y="1571944"/>
          <a:ext cx="11161240" cy="3093720"/>
        </p:xfrm>
        <a:graphic>
          <a:graphicData uri="http://schemas.openxmlformats.org/drawingml/2006/table">
            <a:tbl>
              <a:tblPr firstRow="1" bandRow="1">
                <a:tableStyleId>{ED083AE6-46FA-4A59-8FB0-9F97EB10719F}</a:tableStyleId>
              </a:tblPr>
              <a:tblGrid>
                <a:gridCol w="153723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1433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81433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3643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40607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121829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</a:tblGrid>
              <a:tr h="432048"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Voter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Initial 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1st Re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2</a:t>
                      </a:r>
                      <a:r>
                        <a:rPr kumimoji="0" lang="en-GB" altLang="ko-KR" sz="1600" b="1" i="0" u="none" strike="noStrike" kern="1200" cap="none" normalizeH="0" baseline="3000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nd</a:t>
                      </a:r>
                      <a:r>
                        <a:rPr kumimoji="0" lang="en-GB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 Re</a:t>
                      </a: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600" b="1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Comment topic</a:t>
                      </a:r>
                      <a:endParaRPr kumimoji="0" lang="en-GB" altLang="ko-KR" sz="1600" b="1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+mn-ea"/>
                        <a:cs typeface="Times New Roman" pitchFamily="18" charset="0"/>
                      </a:endParaRPr>
                    </a:p>
                  </a:txBody>
                  <a:tcPr marT="45711" marB="45711" horzOverflow="overflow"/>
                </a:tc>
                <a:tc>
                  <a:txBody>
                    <a:bodyPr/>
                    <a:lstStyle/>
                    <a:p>
                      <a:pPr marL="342900" marR="0" lvl="0" indent="-34290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6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Total</a:t>
                      </a:r>
                      <a:endParaRPr kumimoji="0" lang="en-GB" sz="16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</a:endParaRPr>
                    </a:p>
                  </a:txBody>
                  <a:tcPr marT="45711" marB="45711" horzOverflow="overflow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3521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None</a:t>
                      </a: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800" b="0" i="0" u="none" strike="noStrike" kern="1200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Times New Roman" pitchFamily="18" charset="0"/>
                          <a:cs typeface="Arial" charset="0"/>
                        </a:rPr>
                        <a:t>No technical unsatisfied comments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18949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5045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28423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25045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59199455"/>
                  </a:ext>
                </a:extLst>
              </a:tr>
              <a:tr h="396240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ko-KR" alt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L="9525" marR="9525" marT="9525" marB="9525"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GB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200" b="0" i="0" u="none" strike="noStrike" kern="1200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Times New Roman" pitchFamily="18" charset="0"/>
                        <a:cs typeface="Arial" charset="0"/>
                      </a:endParaRP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14763487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54C932-9022-43B8-BCA4-CABBB411B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IEEE-SA Mandatory Coordination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62E3D1BC-18A1-4CE6-B187-45291EF1BDC8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6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A8473847-09D7-4389-BE81-AC7B338A852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en-GB"/>
              <a:t>Marc Emmelmann (KODEN-TI)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1A822B9B-58A7-4F65-A02F-7A558E1962B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March 2023</a:t>
            </a:r>
          </a:p>
        </p:txBody>
      </p:sp>
      <p:graphicFrame>
        <p:nvGraphicFramePr>
          <p:cNvPr id="7" name="Group 47">
            <a:extLst>
              <a:ext uri="{FF2B5EF4-FFF2-40B4-BE49-F238E27FC236}">
                <a16:creationId xmlns:a16="http://schemas.microsoft.com/office/drawing/2014/main" id="{53928162-D5C6-49CA-B858-432DECC1009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947783332"/>
              </p:ext>
            </p:extLst>
          </p:nvPr>
        </p:nvGraphicFramePr>
        <p:xfrm>
          <a:off x="442316" y="1628800"/>
          <a:ext cx="11305254" cy="4449764"/>
        </p:xfrm>
        <a:graphic>
          <a:graphicData uri="http://schemas.openxmlformats.org/drawingml/2006/table">
            <a:tbl>
              <a:tblPr/>
              <a:tblGrid>
                <a:gridCol w="4348558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19605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2128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460851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60548"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Coordination Entity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Draft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8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Date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b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</a:br>
                      <a:r>
                        <a:rPr kumimoji="0" lang="en-GB" sz="18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Status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bg2">
                        <a:alpha val="5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5984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IEEE-SA Editorial (MEC)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D3.0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July 2022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“Meets all editorial requirements.”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605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Quantities, Units and Letter Symbols  (SCC14)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62136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Terms and Definitions (SCC10)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6054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Registration Authority Committee (RAC)</a:t>
                      </a:r>
                    </a:p>
                  </a:txBody>
                  <a:tcPr marT="45727" marB="45727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18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Not Required</a:t>
                      </a:r>
                      <a:endParaRPr kumimoji="0" lang="en-GB" sz="18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7" marB="45727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951878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5D20A1-4C8F-7E48-BD15-136CC6AF36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P802.11bc Timeline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160BE7D-C91D-994A-A133-24342EB64C85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March 2023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59493B0B-8D4D-0941-894D-30D81D6A8A4A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en-GB"/>
              <a:t>Marc Emmelmann (KODEN-TI)</a:t>
            </a:r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EE582C9E-F801-4345-87B4-4D06B988CAE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06B781AF-4CCF-49B0-A572-DE54FBE5D942}" type="slidenum">
              <a:rPr lang="en-GB" smtClean="0"/>
              <a:pPr/>
              <a:t>7</a:t>
            </a:fld>
            <a:endParaRPr lang="en-GB"/>
          </a:p>
        </p:txBody>
      </p:sp>
      <p:graphicFrame>
        <p:nvGraphicFramePr>
          <p:cNvPr id="6" name="Table 5">
            <a:extLst>
              <a:ext uri="{FF2B5EF4-FFF2-40B4-BE49-F238E27FC236}">
                <a16:creationId xmlns:a16="http://schemas.microsoft.com/office/drawing/2014/main" id="{6DE6C6C6-F2BE-254F-AC28-A80A0DDF9EFC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36179299"/>
              </p:ext>
            </p:extLst>
          </p:nvPr>
        </p:nvGraphicFramePr>
        <p:xfrm>
          <a:off x="479376" y="2002497"/>
          <a:ext cx="11233248" cy="2219960"/>
        </p:xfrm>
        <a:graphic>
          <a:graphicData uri="http://schemas.openxmlformats.org/drawingml/2006/table">
            <a:tbl>
              <a:tblPr firstRow="1" bandRow="1">
                <a:tableStyleId>{D27102A9-8310-4765-A935-A1911B00CA55}</a:tableStyleId>
              </a:tblPr>
              <a:tblGrid>
                <a:gridCol w="6048672">
                  <a:extLst>
                    <a:ext uri="{9D8B030D-6E8A-4147-A177-3AD203B41FA5}">
                      <a16:colId xmlns:a16="http://schemas.microsoft.com/office/drawing/2014/main" val="503046018"/>
                    </a:ext>
                  </a:extLst>
                </a:gridCol>
                <a:gridCol w="5184576">
                  <a:extLst>
                    <a:ext uri="{9D8B030D-6E8A-4147-A177-3AD203B41FA5}">
                      <a16:colId xmlns:a16="http://schemas.microsoft.com/office/drawing/2014/main" val="2957723909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r>
                        <a:rPr lang="en-US" b="0" dirty="0"/>
                        <a:t>Report to EC for unconditional approval to proceed to </a:t>
                      </a:r>
                      <a:r>
                        <a:rPr lang="en-US" b="0" dirty="0" err="1"/>
                        <a:t>REVcom</a:t>
                      </a:r>
                      <a:endParaRPr lang="en-US" b="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2023-03-14 (WG approval on 2023-03-17)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 w="12700" cmpd="sng"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6270489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/>
                        <a:t>EC to </a:t>
                      </a:r>
                      <a:r>
                        <a:rPr lang="en-US" b="0" dirty="0" err="1"/>
                        <a:t>REVcom</a:t>
                      </a:r>
                      <a:endParaRPr lang="en-US" b="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2023-03-17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42773345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/>
                        <a:t>Submit to </a:t>
                      </a:r>
                      <a:r>
                        <a:rPr lang="en-US" b="0" dirty="0" err="1"/>
                        <a:t>REVcom</a:t>
                      </a:r>
                      <a:r>
                        <a:rPr lang="en-US" b="0" dirty="0"/>
                        <a:t> agenda (Deadline)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/>
                        <a:t>2023-04-04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2271946017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 err="1"/>
                        <a:t>REVcom</a:t>
                      </a:r>
                      <a:r>
                        <a:rPr lang="en-US" b="0" dirty="0"/>
                        <a:t> to SASB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b="0" dirty="0"/>
                        <a:t>2023-05-15 (telco) 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121183218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b="0" dirty="0"/>
                        <a:t>SASB approval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r>
                        <a:rPr lang="en-US" b="0" dirty="0"/>
                        <a:t>Early June 2023</a:t>
                      </a: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96449969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b="0" dirty="0"/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tc>
                  <a:txBody>
                    <a:bodyPr/>
                    <a:lstStyle/>
                    <a:p>
                      <a:endParaRPr lang="en-US" b="0" dirty="0">
                        <a:highlight>
                          <a:srgbClr val="FFFF00"/>
                        </a:highlight>
                      </a:endParaRPr>
                    </a:p>
                  </a:txBody>
                  <a:tcPr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</a:tcPr>
                </a:tc>
                <a:extLst>
                  <a:ext uri="{0D108BD9-81ED-4DB2-BD59-A6C34878D82A}">
                    <a16:rowId xmlns:a16="http://schemas.microsoft.com/office/drawing/2014/main" val="31735246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95579604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Custom 7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00E5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Submission-16-9.potx" id="{5CD6ABF7-B8BD-443A-9DC0-E5B38AC683DA}" vid="{19A33F2F-E7B4-4D20-A394-337028C24156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30757</TotalTime>
  <Words>482</Words>
  <Application>Microsoft Macintosh PowerPoint</Application>
  <PresentationFormat>Widescreen</PresentationFormat>
  <Paragraphs>156</Paragraphs>
  <Slides>7</Slides>
  <Notes>5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1" baseType="lpstr">
      <vt:lpstr>Arial</vt:lpstr>
      <vt:lpstr>Times New Roman</vt:lpstr>
      <vt:lpstr>Office Theme</vt:lpstr>
      <vt:lpstr>Document</vt:lpstr>
      <vt:lpstr>P802.11bc Report to EC on Approval  to Forward Draft RevCom</vt:lpstr>
      <vt:lpstr>Introduction</vt:lpstr>
      <vt:lpstr>Standards Association (SA) Ballot Results – P802.11bc</vt:lpstr>
      <vt:lpstr>SA Ballot Comments – P802.11bc</vt:lpstr>
      <vt:lpstr>Unsatisfied Technical comments by commenter</vt:lpstr>
      <vt:lpstr>IEEE-SA Mandatory Coordination</vt:lpstr>
      <vt:lpstr>P802.11bc Timeline</vt:lpstr>
    </vt:vector>
  </TitlesOfParts>
  <Company>Intel Corporation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P802.11az Report to EC on Approval to go to SA Ballot</dc:title>
  <dc:creator>Jonathan Segev</dc:creator>
  <cp:keywords/>
  <cp:lastModifiedBy>Emmelmann, Marc</cp:lastModifiedBy>
  <cp:revision>216</cp:revision>
  <cp:lastPrinted>1601-01-01T00:00:00Z</cp:lastPrinted>
  <dcterms:created xsi:type="dcterms:W3CDTF">2019-11-09T15:46:46Z</dcterms:created>
  <dcterms:modified xsi:type="dcterms:W3CDTF">2023-03-14T12:24:13Z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TitusGUID">
    <vt:lpwstr>8cbb5918-7074-460f-8109-a37032fced48</vt:lpwstr>
  </property>
  <property fmtid="{D5CDD505-2E9C-101B-9397-08002B2CF9AE}" pid="3" name="CTP_TimeStamp">
    <vt:lpwstr>2020-02-02 19:26:57Z</vt:lpwstr>
  </property>
  <property fmtid="{D5CDD505-2E9C-101B-9397-08002B2CF9AE}" pid="4" name="CTP_BU">
    <vt:lpwstr>NA</vt:lpwstr>
  </property>
  <property fmtid="{D5CDD505-2E9C-101B-9397-08002B2CF9AE}" pid="5" name="CTP_IDSID">
    <vt:lpwstr>NA</vt:lpwstr>
  </property>
  <property fmtid="{D5CDD505-2E9C-101B-9397-08002B2CF9AE}" pid="6" name="CTP_WWID">
    <vt:lpwstr>NA</vt:lpwstr>
  </property>
  <property fmtid="{D5CDD505-2E9C-101B-9397-08002B2CF9AE}" pid="7" name="CTPClassification">
    <vt:lpwstr>CTP_NT</vt:lpwstr>
  </property>
</Properties>
</file>