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530" r:id="rId3"/>
    <p:sldId id="531" r:id="rId4"/>
    <p:sldId id="533" r:id="rId5"/>
    <p:sldId id="534" r:id="rId6"/>
    <p:sldId id="537" r:id="rId7"/>
    <p:sldId id="535" r:id="rId8"/>
    <p:sldId id="538" r:id="rId9"/>
    <p:sldId id="539" r:id="rId10"/>
    <p:sldId id="536" r:id="rId11"/>
    <p:sldId id="532"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 id="{558580E1-9F43-268A-EF8B-4CC5C47A8444}" name="Joseph Levy" initials="JL" userId="S::Joseph.Levy@InterDigital.com::3766db8f-7892-44ce-ae9b-8fce39950ac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3"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84" autoAdjust="0"/>
    <p:restoredTop sz="96563" autoAdjust="0"/>
  </p:normalViewPr>
  <p:slideViewPr>
    <p:cSldViewPr>
      <p:cViewPr varScale="1">
        <p:scale>
          <a:sx n="127" d="100"/>
          <a:sy n="127" d="100"/>
        </p:scale>
        <p:origin x="440" y="1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March 2023</a:t>
            </a:r>
            <a:endParaRPr lang="en-GB" dirty="0"/>
          </a:p>
        </p:txBody>
      </p:sp>
      <p:sp>
        <p:nvSpPr>
          <p:cNvPr id="6" name="Footer Placeholder 5"/>
          <p:cNvSpPr>
            <a:spLocks noGrp="1"/>
          </p:cNvSpPr>
          <p:nvPr>
            <p:ph type="ftr" idx="11"/>
          </p:nvPr>
        </p:nvSpPr>
        <p:spPr/>
        <p:txBody>
          <a:bodyPr/>
          <a:lstStyle>
            <a:lvl1pPr>
              <a:defRPr/>
            </a:lvl1pPr>
          </a:lstStyle>
          <a:p>
            <a:r>
              <a:rPr lang="en-GB"/>
              <a:t>A.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March 2023</a:t>
            </a:r>
            <a:endParaRPr lang="en-GB" dirty="0"/>
          </a:p>
        </p:txBody>
      </p:sp>
      <p:sp>
        <p:nvSpPr>
          <p:cNvPr id="4" name="Footer Placeholder 3"/>
          <p:cNvSpPr>
            <a:spLocks noGrp="1"/>
          </p:cNvSpPr>
          <p:nvPr>
            <p:ph type="ftr" idx="11"/>
          </p:nvPr>
        </p:nvSpPr>
        <p:spPr/>
        <p:txBody>
          <a:bodyPr/>
          <a:lstStyle>
            <a:lvl1pPr>
              <a:defRPr/>
            </a:lvl1pPr>
          </a:lstStyle>
          <a:p>
            <a:r>
              <a:rPr lang="en-GB"/>
              <a:t>A.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March 2023</a:t>
            </a:r>
            <a:endParaRPr lang="en-GB" dirty="0"/>
          </a:p>
        </p:txBody>
      </p:sp>
      <p:sp>
        <p:nvSpPr>
          <p:cNvPr id="3" name="Footer Placeholder 2"/>
          <p:cNvSpPr>
            <a:spLocks noGrp="1"/>
          </p:cNvSpPr>
          <p:nvPr>
            <p:ph type="ftr" idx="11"/>
          </p:nvPr>
        </p:nvSpPr>
        <p:spPr/>
        <p:txBody>
          <a:bodyPr/>
          <a:lstStyle>
            <a:lvl1pPr>
              <a:defRPr/>
            </a:lvl1pPr>
          </a:lstStyle>
          <a:p>
            <a:r>
              <a:rPr lang="en-GB"/>
              <a:t>A.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err="1"/>
              <a:t>July</a:t>
            </a:r>
            <a:r>
              <a:rPr lang="es-ES_tradnl" dirty="0"/>
              <a:t>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802.11-23/0416r2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 Rotating MAC Addresses for MLO and non-MLO</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2023-03-11</a:t>
            </a:r>
          </a:p>
        </p:txBody>
      </p:sp>
      <p:sp>
        <p:nvSpPr>
          <p:cNvPr id="6" name="Date Placeholder 3"/>
          <p:cNvSpPr>
            <a:spLocks noGrp="1"/>
          </p:cNvSpPr>
          <p:nvPr>
            <p:ph type="dt" idx="10"/>
          </p:nvPr>
        </p:nvSpPr>
        <p:spPr/>
        <p:txBody>
          <a:bodyPr/>
          <a:lstStyle/>
          <a:p>
            <a:r>
              <a:rPr lang="es-ES_tradnl"/>
              <a:t>March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552182195"/>
              </p:ext>
            </p:extLst>
          </p:nvPr>
        </p:nvGraphicFramePr>
        <p:xfrm>
          <a:off x="1191154" y="2433637"/>
          <a:ext cx="9629245" cy="184404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 Levy</a:t>
                      </a:r>
                    </a:p>
                  </a:txBody>
                  <a:tcPr/>
                </a:tc>
                <a:tc>
                  <a:txBody>
                    <a:bodyPr/>
                    <a:lstStyle/>
                    <a:p>
                      <a:r>
                        <a:rPr lang="en-ES" sz="1400" kern="1200" dirty="0">
                          <a:solidFill>
                            <a:schemeClr val="tx1"/>
                          </a:solidFill>
                          <a:latin typeface="+mn-lt"/>
                          <a:ea typeface="+mn-ea"/>
                          <a:cs typeface="+mn-cs"/>
                        </a:rPr>
                        <a:t>Interdigital</a:t>
                      </a:r>
                    </a:p>
                  </a:txBody>
                  <a:tcPr/>
                </a:tc>
                <a:tc>
                  <a:txBody>
                    <a:bodyPr/>
                    <a:lstStyle/>
                    <a:p>
                      <a:endParaRPr lang="en-ES" dirty="0"/>
                    </a:p>
                  </a:txBody>
                  <a:tcPr/>
                </a:tc>
                <a:tc>
                  <a:txBody>
                    <a:bodyPr/>
                    <a:lstStyle/>
                    <a:p>
                      <a:endParaRPr lang="en-ES"/>
                    </a:p>
                  </a:txBody>
                  <a:tcPr/>
                </a:tc>
                <a:tc>
                  <a:txBody>
                    <a:bodyPr/>
                    <a:lstStyle/>
                    <a:p>
                      <a:endParaRPr lang="en-ES"/>
                    </a:p>
                  </a:txBody>
                  <a:tcPr/>
                </a:tc>
                <a:extLst>
                  <a:ext uri="{0D108BD9-81ED-4DB2-BD59-A6C34878D82A}">
                    <a16:rowId xmlns:a16="http://schemas.microsoft.com/office/drawing/2014/main" val="3423799968"/>
                  </a:ext>
                </a:extLst>
              </a:tr>
              <a:tr h="370840">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dirty="0"/>
                    </a:p>
                  </a:txBody>
                  <a:tcPr/>
                </a:tc>
                <a:extLst>
                  <a:ext uri="{0D108BD9-81ED-4DB2-BD59-A6C34878D82A}">
                    <a16:rowId xmlns:a16="http://schemas.microsoft.com/office/drawing/2014/main" val="307118034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6EE4-B171-37DA-56F7-343C019A3AF8}"/>
              </a:ext>
            </a:extLst>
          </p:cNvPr>
          <p:cNvSpPr>
            <a:spLocks noGrp="1"/>
          </p:cNvSpPr>
          <p:nvPr>
            <p:ph type="title"/>
          </p:nvPr>
        </p:nvSpPr>
        <p:spPr/>
        <p:txBody>
          <a:bodyPr/>
          <a:lstStyle/>
          <a:p>
            <a:r>
              <a:rPr lang="en-ES" dirty="0"/>
              <a:t>Straw Poll (March 2023)</a:t>
            </a:r>
          </a:p>
        </p:txBody>
      </p:sp>
      <p:sp>
        <p:nvSpPr>
          <p:cNvPr id="8" name="Content Placeholder 7">
            <a:extLst>
              <a:ext uri="{FF2B5EF4-FFF2-40B4-BE49-F238E27FC236}">
                <a16:creationId xmlns:a16="http://schemas.microsoft.com/office/drawing/2014/main" id="{0A3763B1-A6CF-3486-9DD1-96FCAFF64BE7}"/>
              </a:ext>
            </a:extLst>
          </p:cNvPr>
          <p:cNvSpPr>
            <a:spLocks noGrp="1"/>
          </p:cNvSpPr>
          <p:nvPr>
            <p:ph idx="1"/>
          </p:nvPr>
        </p:nvSpPr>
        <p:spPr/>
        <p:txBody>
          <a:bodyPr/>
          <a:lstStyle/>
          <a:p>
            <a:pPr>
              <a:buFont typeface="Arial" panose="020B0604020202020204" pitchFamily="34" charset="0"/>
              <a:buChar char="•"/>
            </a:pPr>
            <a:r>
              <a:rPr lang="en-ES" dirty="0"/>
              <a:t>Do you prefer for non-MLD STA case</a:t>
            </a:r>
          </a:p>
          <a:p>
            <a:pPr lvl="1">
              <a:buFont typeface="Arial" panose="020B0604020202020204" pitchFamily="34" charset="0"/>
              <a:buChar char="•"/>
            </a:pPr>
            <a:r>
              <a:rPr lang="en-ES" dirty="0"/>
              <a:t>Option A: AAD and Nonce based on over the air MAC addresses (slide 4)</a:t>
            </a:r>
          </a:p>
          <a:p>
            <a:pPr lvl="1">
              <a:buFont typeface="Arial" panose="020B0604020202020204" pitchFamily="34" charset="0"/>
              <a:buChar char="•"/>
            </a:pPr>
            <a:r>
              <a:rPr lang="en-ES" dirty="0"/>
              <a:t>Option B: AAD and Nonce based on DS MAC (aaMAC) addresses (slide 6)</a:t>
            </a:r>
          </a:p>
          <a:p>
            <a:pPr lvl="1">
              <a:buFont typeface="Arial" panose="020B0604020202020204" pitchFamily="34" charset="0"/>
              <a:buChar char="•"/>
            </a:pPr>
            <a:r>
              <a:rPr lang="en-ES" dirty="0"/>
              <a:t>Option C: More information needed</a:t>
            </a:r>
          </a:p>
          <a:p>
            <a:pPr lvl="1">
              <a:buFont typeface="Arial" panose="020B0604020202020204" pitchFamily="34" charset="0"/>
              <a:buChar char="•"/>
            </a:pPr>
            <a:endParaRPr lang="en-ES" dirty="0"/>
          </a:p>
          <a:p>
            <a:pPr marL="457200" lvl="1" indent="0"/>
            <a:r>
              <a:rPr lang="en-GB"/>
              <a:t>A 0%, B 23%, C 63%</a:t>
            </a:r>
            <a:endParaRPr lang="en-ES" dirty="0"/>
          </a:p>
        </p:txBody>
      </p:sp>
      <p:sp>
        <p:nvSpPr>
          <p:cNvPr id="7" name="Slide Number Placeholder 6">
            <a:extLst>
              <a:ext uri="{FF2B5EF4-FFF2-40B4-BE49-F238E27FC236}">
                <a16:creationId xmlns:a16="http://schemas.microsoft.com/office/drawing/2014/main" id="{8B7ED97D-5C77-50B8-6D0A-731B612BC1CB}"/>
              </a:ext>
            </a:extLst>
          </p:cNvPr>
          <p:cNvSpPr>
            <a:spLocks noGrp="1"/>
          </p:cNvSpPr>
          <p:nvPr>
            <p:ph type="sldNum" idx="12"/>
          </p:nvPr>
        </p:nvSpPr>
        <p:spPr/>
        <p:txBody>
          <a:bodyPr/>
          <a:lstStyle/>
          <a:p>
            <a:r>
              <a:rPr lang="en-GB"/>
              <a:t>Slide </a:t>
            </a:r>
            <a:fld id="{1CD163DD-D5E7-41DA-95F2-71530C24F8C3}" type="slidenum">
              <a:rPr lang="en-GB" smtClean="0"/>
              <a:pPr/>
              <a:t>10</a:t>
            </a:fld>
            <a:endParaRPr lang="en-GB"/>
          </a:p>
        </p:txBody>
      </p:sp>
      <p:sp>
        <p:nvSpPr>
          <p:cNvPr id="6" name="Footer Placeholder 5">
            <a:extLst>
              <a:ext uri="{FF2B5EF4-FFF2-40B4-BE49-F238E27FC236}">
                <a16:creationId xmlns:a16="http://schemas.microsoft.com/office/drawing/2014/main" id="{670A8830-5231-D085-B224-8D44E1E4A62F}"/>
              </a:ext>
            </a:extLst>
          </p:cNvPr>
          <p:cNvSpPr>
            <a:spLocks noGrp="1"/>
          </p:cNvSpPr>
          <p:nvPr>
            <p:ph type="ftr" idx="14"/>
          </p:nvPr>
        </p:nvSpPr>
        <p:spPr/>
        <p:txBody>
          <a:bodyPr/>
          <a:lstStyle/>
          <a:p>
            <a:r>
              <a:rPr lang="en-GB"/>
              <a:t>A. de la Oliva, InterDigital</a:t>
            </a:r>
            <a:endParaRPr lang="en-GB" dirty="0"/>
          </a:p>
        </p:txBody>
      </p:sp>
      <p:sp>
        <p:nvSpPr>
          <p:cNvPr id="5" name="Date Placeholder 4">
            <a:extLst>
              <a:ext uri="{FF2B5EF4-FFF2-40B4-BE49-F238E27FC236}">
                <a16:creationId xmlns:a16="http://schemas.microsoft.com/office/drawing/2014/main" id="{C2F47D3A-7412-A7E5-5C10-6FFDD66F3F06}"/>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2251200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a:xfrm>
            <a:off x="914401" y="1981202"/>
            <a:ext cx="10361084" cy="1632898"/>
          </a:xfrm>
        </p:spPr>
        <p:txBody>
          <a:bodyPr/>
          <a:lstStyle/>
          <a:p>
            <a:pPr>
              <a:buFont typeface="Arial" panose="020B0604020202020204" pitchFamily="34" charset="0"/>
              <a:buChar char="•"/>
            </a:pPr>
            <a:r>
              <a:rPr lang="en-ES" b="0" dirty="0"/>
              <a:t>DCN 2023/133r0 provided encapsulation/decapsulation mechanism which enable the MAC address rotation (A1 and/or A2) for non-MLO.</a:t>
            </a:r>
          </a:p>
          <a:p>
            <a:pPr>
              <a:buFont typeface="Arial" panose="020B0604020202020204" pitchFamily="34" charset="0"/>
              <a:buChar char="•"/>
            </a:pPr>
            <a:r>
              <a:rPr lang="en-ES" b="0" dirty="0"/>
              <a:t>It basically works by using the key associated to the aaMAC instead of the one associated to the A1 frame.</a:t>
            </a:r>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FCAB60F8-F6C7-9979-F093-77CA08EF6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664" y="3917314"/>
            <a:ext cx="5731510" cy="2254885"/>
          </a:xfrm>
          <a:prstGeom prst="rect">
            <a:avLst/>
          </a:prstGeom>
        </p:spPr>
      </p:pic>
      <p:sp>
        <p:nvSpPr>
          <p:cNvPr id="8" name="Content Placeholder 2">
            <a:extLst>
              <a:ext uri="{FF2B5EF4-FFF2-40B4-BE49-F238E27FC236}">
                <a16:creationId xmlns:a16="http://schemas.microsoft.com/office/drawing/2014/main" id="{9C77A18B-A1C5-7EAC-F8C8-CC02A890C445}"/>
              </a:ext>
            </a:extLst>
          </p:cNvPr>
          <p:cNvSpPr txBox="1">
            <a:spLocks/>
          </p:cNvSpPr>
          <p:nvPr/>
        </p:nvSpPr>
        <p:spPr bwMode="auto">
          <a:xfrm>
            <a:off x="6534174" y="3429000"/>
            <a:ext cx="542922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ES" b="0" kern="0" dirty="0"/>
              <a:t>Advantages: simple, no change required to mechanism in place</a:t>
            </a:r>
          </a:p>
          <a:p>
            <a:pPr>
              <a:buFont typeface="Arial" panose="020B0604020202020204" pitchFamily="34" charset="0"/>
              <a:buChar char="•"/>
            </a:pPr>
            <a:r>
              <a:rPr lang="en-ES" b="0" kern="0" dirty="0"/>
              <a:t>Drawback: frame arriving to CCMP encapsulation needs to be the same as the frame arriving to CCMP decapsulation (constraining position of anonymization/de- block)</a:t>
            </a:r>
          </a:p>
        </p:txBody>
      </p:sp>
    </p:spTree>
    <p:extLst>
      <p:ext uri="{BB962C8B-B14F-4D97-AF65-F5344CB8AC3E}">
        <p14:creationId xmlns:p14="http://schemas.microsoft.com/office/powerpoint/2010/main" val="2946466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pPr marL="11113" indent="-11113"/>
            <a:r>
              <a:rPr lang="en-US" b="0" dirty="0"/>
              <a:t>This document describes a solution for CCMP encapsulation/decapsulation supporting MLO and non-MLO.</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s-ES_tradnl"/>
              <a:t>March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A. de la Oliva, InterDigital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p:txBody>
          <a:bodyPr/>
          <a:lstStyle/>
          <a:p>
            <a:pPr algn="l">
              <a:spcAft>
                <a:spcPts val="600"/>
              </a:spcAft>
              <a:tabLst>
                <a:tab pos="2743200" algn="ctr"/>
                <a:tab pos="4121150" algn="l"/>
              </a:tabLst>
            </a:pPr>
            <a:r>
              <a:rPr lang="en-US" sz="1800" b="1" dirty="0" err="1">
                <a:effectLst/>
                <a:latin typeface="Times New Roman" panose="02020603050405020304" pitchFamily="18" charset="0"/>
                <a:ea typeface="MS Mincho" panose="02020609040205080304" pitchFamily="49" charset="-128"/>
              </a:rPr>
              <a:t>otaMAC</a:t>
            </a:r>
            <a:r>
              <a:rPr lang="en-US" sz="1800" b="1" dirty="0">
                <a:effectLst/>
                <a:latin typeface="Times New Roman" panose="02020603050405020304" pitchFamily="18" charset="0"/>
                <a:ea typeface="MS Mincho" panose="02020609040205080304" pitchFamily="49" charset="-128"/>
              </a:rPr>
              <a:t>: over the air medium access control address</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 </a:t>
            </a:r>
            <a:r>
              <a:rPr lang="en-US" sz="1800" b="0" i="1" dirty="0">
                <a:effectLst/>
                <a:latin typeface="Times New Roman" panose="02020603050405020304" pitchFamily="18" charset="0"/>
                <a:ea typeface="MS Mincho" panose="02020609040205080304" pitchFamily="49" charset="-128"/>
              </a:rPr>
              <a:t>temporal MAC address used in frames transmitted over the air. For individually addressed frames where the To DS bit is set to 1 and the From DS bit is set to 0,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2. For individually addressed frames where the To DS bit is set to 0 and the From DS bit is set to 1,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1. </a:t>
            </a:r>
            <a:r>
              <a:rPr lang="en-US" sz="1800" b="0" i="1" kern="50" spc="-10" dirty="0">
                <a:effectLst/>
                <a:latin typeface="Times New Roman" panose="02020603050405020304" pitchFamily="18" charset="0"/>
                <a:ea typeface="Calibri" panose="020F0502020204030204" pitchFamily="34" charset="0"/>
              </a:rPr>
              <a:t>The purpose of the </a:t>
            </a:r>
            <a:r>
              <a:rPr lang="en-US" sz="1800" b="0" i="1" kern="50" spc="-10" dirty="0" err="1">
                <a:effectLst/>
                <a:latin typeface="Times New Roman" panose="02020603050405020304" pitchFamily="18" charset="0"/>
                <a:ea typeface="Calibri" panose="020F0502020204030204" pitchFamily="34" charset="0"/>
              </a:rPr>
              <a:t>otaMAC</a:t>
            </a:r>
            <a:r>
              <a:rPr lang="en-US" sz="1800" b="0" i="1" kern="50" spc="-10" dirty="0">
                <a:effectLst/>
                <a:latin typeface="Times New Roman" panose="02020603050405020304" pitchFamily="18" charset="0"/>
                <a:ea typeface="Calibri" panose="020F0502020204030204" pitchFamily="34" charset="0"/>
              </a:rPr>
              <a:t> is to keep private 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of the STA.</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dirty="0">
                <a:latin typeface="Times New Roman" panose="02020603050405020304" pitchFamily="18" charset="0"/>
                <a:ea typeface="MS Mincho" panose="02020609040205080304" pitchFamily="49" charset="-128"/>
              </a:rPr>
              <a:t>DS</a:t>
            </a:r>
            <a:r>
              <a:rPr lang="en-US" sz="1800" b="1" dirty="0">
                <a:effectLst/>
                <a:latin typeface="Times New Roman" panose="02020603050405020304" pitchFamily="18" charset="0"/>
                <a:ea typeface="MS Mincho" panose="02020609040205080304" pitchFamily="49" charset="-128"/>
              </a:rPr>
              <a:t>MAC: association and authentication medium access control address </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t>
            </a:r>
            <a:r>
              <a:rPr lang="en-US" sz="1800" b="0" i="1" kern="50" spc="-10" dirty="0">
                <a:effectLst/>
                <a:latin typeface="Times New Roman" panose="02020603050405020304" pitchFamily="18" charset="0"/>
                <a:ea typeface="Calibri" panose="020F0502020204030204" pitchFamily="34" charset="0"/>
              </a:rPr>
              <a:t>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corresponds to the MAC address used for the association and authentication process between the AP and the STA and is the one indexed in the RSNA. This MAC address is used to set up the RSNA, for routing traffic to the STA on the DS network segment and it is also the one used for mobility related operations such as Fast Transition mechanisms.</a:t>
            </a:r>
            <a:endParaRPr lang="en-ES" sz="1800" b="1" dirty="0">
              <a:effectLst/>
              <a:latin typeface="Times New Roman" panose="02020603050405020304" pitchFamily="18" charset="0"/>
              <a:ea typeface="MS Mincho" panose="02020609040205080304" pitchFamily="49" charset="-128"/>
            </a:endParaRPr>
          </a:p>
          <a:p>
            <a:pPr>
              <a:buFont typeface="Arial" panose="020B0604020202020204" pitchFamily="34" charset="0"/>
              <a:buChar char="•"/>
            </a:pPr>
            <a:endParaRPr lang="en-ES" dirty="0"/>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277124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03FF-4EC6-3E97-0062-8D547B3F7F02}"/>
              </a:ext>
            </a:extLst>
          </p:cNvPr>
          <p:cNvSpPr>
            <a:spLocks noGrp="1"/>
          </p:cNvSpPr>
          <p:nvPr>
            <p:ph type="title"/>
          </p:nvPr>
        </p:nvSpPr>
        <p:spPr/>
        <p:txBody>
          <a:bodyPr/>
          <a:lstStyle/>
          <a:p>
            <a:r>
              <a:rPr lang="en-ES" dirty="0"/>
              <a:t>Background on MLD</a:t>
            </a:r>
          </a:p>
        </p:txBody>
      </p:sp>
      <p:sp>
        <p:nvSpPr>
          <p:cNvPr id="3" name="Content Placeholder 2">
            <a:extLst>
              <a:ext uri="{FF2B5EF4-FFF2-40B4-BE49-F238E27FC236}">
                <a16:creationId xmlns:a16="http://schemas.microsoft.com/office/drawing/2014/main" id="{270B426C-98D7-C4B2-C5E4-ED999D1EA7F7}"/>
              </a:ext>
            </a:extLst>
          </p:cNvPr>
          <p:cNvSpPr>
            <a:spLocks noGrp="1"/>
          </p:cNvSpPr>
          <p:nvPr>
            <p:ph idx="1"/>
          </p:nvPr>
        </p:nvSpPr>
        <p:spPr>
          <a:xfrm>
            <a:off x="914401" y="1981201"/>
            <a:ext cx="6359061" cy="4113213"/>
          </a:xfrm>
        </p:spPr>
        <p:txBody>
          <a:bodyPr/>
          <a:lstStyle/>
          <a:p>
            <a:pPr>
              <a:buFont typeface="Arial" panose="020B0604020202020204" pitchFamily="34" charset="0"/>
              <a:buChar char="•"/>
            </a:pPr>
            <a:r>
              <a:rPr lang="en-US" sz="1800" b="0" kern="50" spc="-10" dirty="0">
                <a:effectLst/>
                <a:latin typeface="Times New Roman" panose="02020603050405020304" pitchFamily="18" charset="0"/>
                <a:ea typeface="Calibri" panose="020F0502020204030204" pitchFamily="34" charset="0"/>
              </a:rPr>
              <a:t>Each MLD has a single MAC-SAP. Each AP affiliated with an AP MLD has a MAC address different from any other AP affiliated with the AP MLD, and each non-AP STA affiliated with a non-AP MLD has a MAC address different from any other non-AP STA affiliated with the non-AP MLD.</a:t>
            </a:r>
            <a:endParaRPr lang="en-ES" sz="1800" dirty="0">
              <a:latin typeface="Times New Roman" panose="02020603050405020304" pitchFamily="18" charset="0"/>
              <a:ea typeface="MS Mincho" panose="02020609040205080304" pitchFamily="49" charset="-128"/>
            </a:endParaRPr>
          </a:p>
          <a:p>
            <a:pPr>
              <a:buFont typeface="Arial" panose="020B0604020202020204" pitchFamily="34" charset="0"/>
              <a:buChar char="•"/>
            </a:pPr>
            <a:r>
              <a:rPr lang="en-GB" sz="1800" b="0" kern="50" spc="-10" dirty="0">
                <a:latin typeface="Times New Roman" panose="02020603050405020304" pitchFamily="18" charset="0"/>
              </a:rPr>
              <a:t>The MLD MAC address (M and P in Figure 4-30a (Example MLD and the affiliated STA communication system)) play the role of </a:t>
            </a:r>
            <a:r>
              <a:rPr lang="en-GB" sz="1800" b="0" kern="50" spc="-10" dirty="0" err="1">
                <a:latin typeface="Times New Roman" panose="02020603050405020304" pitchFamily="18" charset="0"/>
              </a:rPr>
              <a:t>aaMAC</a:t>
            </a:r>
            <a:r>
              <a:rPr lang="en-GB" sz="1800" b="0" kern="50" spc="-10" dirty="0">
                <a:latin typeface="Times New Roman" panose="02020603050405020304" pitchFamily="18" charset="0"/>
              </a:rPr>
              <a:t> addresses. Addresses w, x, y and z are considered </a:t>
            </a:r>
            <a:r>
              <a:rPr lang="en-GB" sz="1800" b="0" kern="50" spc="-10" dirty="0" err="1">
                <a:latin typeface="Times New Roman" panose="02020603050405020304" pitchFamily="18" charset="0"/>
              </a:rPr>
              <a:t>otaMAC</a:t>
            </a:r>
            <a:r>
              <a:rPr lang="en-GB" sz="1800" b="0" kern="50" spc="-10" dirty="0">
                <a:latin typeface="Times New Roman" panose="02020603050405020304" pitchFamily="18" charset="0"/>
              </a:rPr>
              <a:t> addresses and may change during the operation of the MLO.</a:t>
            </a:r>
          </a:p>
          <a:p>
            <a:pPr>
              <a:buFont typeface="Arial" panose="020B0604020202020204" pitchFamily="34" charset="0"/>
              <a:buChar char="•"/>
            </a:pPr>
            <a:r>
              <a:rPr lang="en-GB" sz="1800" b="0" kern="50" spc="-10" dirty="0">
                <a:latin typeface="Times New Roman" panose="02020603050405020304" pitchFamily="18" charset="0"/>
              </a:rPr>
              <a:t>DS MAC == STA’s MLD MAC</a:t>
            </a:r>
          </a:p>
          <a:p>
            <a:pPr>
              <a:buFont typeface="Arial" panose="020B0604020202020204" pitchFamily="34" charset="0"/>
              <a:buChar char="•"/>
            </a:pPr>
            <a:r>
              <a:rPr lang="en-GB" sz="1800" b="0" kern="50" spc="-10" dirty="0" err="1">
                <a:latin typeface="Times New Roman" panose="02020603050405020304" pitchFamily="18" charset="0"/>
              </a:rPr>
              <a:t>otaMAC</a:t>
            </a:r>
            <a:r>
              <a:rPr lang="en-GB" sz="1800" b="0" kern="50" spc="-10" dirty="0">
                <a:latin typeface="Times New Roman" panose="02020603050405020304" pitchFamily="18" charset="0"/>
              </a:rPr>
              <a:t> == STA’s e.g., y, z</a:t>
            </a:r>
          </a:p>
          <a:p>
            <a:pPr>
              <a:buFont typeface="Arial" panose="020B0604020202020204" pitchFamily="34" charset="0"/>
              <a:buChar char="•"/>
            </a:pPr>
            <a:endParaRPr lang="en-GB" sz="1800" b="0" kern="50" spc="-10" dirty="0">
              <a:latin typeface="Times New Roman" panose="02020603050405020304" pitchFamily="18" charset="0"/>
            </a:endParaRPr>
          </a:p>
          <a:p>
            <a:endParaRPr lang="en-ES" dirty="0"/>
          </a:p>
        </p:txBody>
      </p:sp>
      <p:sp>
        <p:nvSpPr>
          <p:cNvPr id="4" name="Slide Number Placeholder 3">
            <a:extLst>
              <a:ext uri="{FF2B5EF4-FFF2-40B4-BE49-F238E27FC236}">
                <a16:creationId xmlns:a16="http://schemas.microsoft.com/office/drawing/2014/main" id="{C69535D5-207A-A9B0-0394-88F883D788A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DBD16BD-1BF1-4D9C-8CE7-A645AA3F92E2}"/>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1E586CB-F96E-4BC5-74C7-47ED75445D86}"/>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3945A8A6-700C-42A7-70B4-3EF4536ED0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3462" y="1981201"/>
            <a:ext cx="4107948" cy="3774342"/>
          </a:xfrm>
          <a:prstGeom prst="rect">
            <a:avLst/>
          </a:prstGeom>
          <a:noFill/>
          <a:ln>
            <a:noFill/>
          </a:ln>
        </p:spPr>
      </p:pic>
    </p:spTree>
    <p:extLst>
      <p:ext uri="{BB962C8B-B14F-4D97-AF65-F5344CB8AC3E}">
        <p14:creationId xmlns:p14="http://schemas.microsoft.com/office/powerpoint/2010/main" val="315566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6293-215D-B111-C7A7-8AAF78B26B78}"/>
              </a:ext>
            </a:extLst>
          </p:cNvPr>
          <p:cNvSpPr>
            <a:spLocks noGrp="1"/>
          </p:cNvSpPr>
          <p:nvPr>
            <p:ph type="title"/>
          </p:nvPr>
        </p:nvSpPr>
        <p:spPr/>
        <p:txBody>
          <a:bodyPr/>
          <a:lstStyle/>
          <a:p>
            <a:r>
              <a:rPr lang="en-ES" dirty="0"/>
              <a:t>Proposal</a:t>
            </a:r>
          </a:p>
        </p:txBody>
      </p:sp>
      <p:sp>
        <p:nvSpPr>
          <p:cNvPr id="3" name="Content Placeholder 2">
            <a:extLst>
              <a:ext uri="{FF2B5EF4-FFF2-40B4-BE49-F238E27FC236}">
                <a16:creationId xmlns:a16="http://schemas.microsoft.com/office/drawing/2014/main" id="{5D7F63DA-D7DA-D4D0-4EC0-B159562FD430}"/>
              </a:ext>
            </a:extLst>
          </p:cNvPr>
          <p:cNvSpPr>
            <a:spLocks noGrp="1"/>
          </p:cNvSpPr>
          <p:nvPr>
            <p:ph idx="1"/>
          </p:nvPr>
        </p:nvSpPr>
        <p:spPr/>
        <p:txBody>
          <a:bodyPr/>
          <a:lstStyle/>
          <a:p>
            <a:pPr>
              <a:buFont typeface="Arial" panose="020B0604020202020204" pitchFamily="34" charset="0"/>
              <a:buChar char="•"/>
            </a:pPr>
            <a:r>
              <a:rPr lang="en-ES" b="0" dirty="0"/>
              <a:t>Use, in all cases, the CCMP encapsulation defined in IEEE 802.11be. For MLD and non MLD STAs.</a:t>
            </a:r>
          </a:p>
          <a:p>
            <a:pPr marL="0" indent="0"/>
            <a:endParaRPr lang="en-ES" b="0" dirty="0"/>
          </a:p>
        </p:txBody>
      </p:sp>
      <p:sp>
        <p:nvSpPr>
          <p:cNvPr id="4" name="Slide Number Placeholder 3">
            <a:extLst>
              <a:ext uri="{FF2B5EF4-FFF2-40B4-BE49-F238E27FC236}">
                <a16:creationId xmlns:a16="http://schemas.microsoft.com/office/drawing/2014/main" id="{A3678800-7E11-4F0D-3D9B-E7D5731AA08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8958F7B-4CD3-7B76-B5BD-C7A1AA91E9DD}"/>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B6818135-FDE9-EBE4-F5BE-2B148F882401}"/>
              </a:ext>
            </a:extLst>
          </p:cNvPr>
          <p:cNvSpPr>
            <a:spLocks noGrp="1"/>
          </p:cNvSpPr>
          <p:nvPr>
            <p:ph type="dt" idx="15"/>
          </p:nvPr>
        </p:nvSpPr>
        <p:spPr/>
        <p:txBody>
          <a:bodyPr/>
          <a:lstStyle/>
          <a:p>
            <a:r>
              <a:rPr lang="es-ES_tradnl"/>
              <a:t>March 2023</a:t>
            </a:r>
            <a:endParaRPr lang="en-GB" dirty="0"/>
          </a:p>
        </p:txBody>
      </p:sp>
      <p:pic>
        <p:nvPicPr>
          <p:cNvPr id="7" name="Picture 6" descr="Diagram, schematic&#10;&#10;Description automatically generated">
            <a:extLst>
              <a:ext uri="{FF2B5EF4-FFF2-40B4-BE49-F238E27FC236}">
                <a16:creationId xmlns:a16="http://schemas.microsoft.com/office/drawing/2014/main" id="{52215B10-ADE8-D9A1-B4BA-AE2839E16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657" y="3429000"/>
            <a:ext cx="5731510" cy="2260600"/>
          </a:xfrm>
          <a:prstGeom prst="rect">
            <a:avLst/>
          </a:prstGeom>
        </p:spPr>
      </p:pic>
      <p:pic>
        <p:nvPicPr>
          <p:cNvPr id="8" name="Picture 7" descr="Table&#10;&#10;Description automatically generated">
            <a:extLst>
              <a:ext uri="{FF2B5EF4-FFF2-40B4-BE49-F238E27FC236}">
                <a16:creationId xmlns:a16="http://schemas.microsoft.com/office/drawing/2014/main" id="{F1991488-7A95-8542-595E-F66C03F9B3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9149" y="3733800"/>
            <a:ext cx="4830715" cy="1065213"/>
          </a:xfrm>
          <a:prstGeom prst="rect">
            <a:avLst/>
          </a:prstGeom>
          <a:noFill/>
          <a:ln>
            <a:noFill/>
          </a:ln>
        </p:spPr>
      </p:pic>
      <p:sp>
        <p:nvSpPr>
          <p:cNvPr id="9" name="TextBox 8">
            <a:extLst>
              <a:ext uri="{FF2B5EF4-FFF2-40B4-BE49-F238E27FC236}">
                <a16:creationId xmlns:a16="http://schemas.microsoft.com/office/drawing/2014/main" id="{2D481F24-7E1D-5E4C-1108-E2F8C55F9EFC}"/>
              </a:ext>
            </a:extLst>
          </p:cNvPr>
          <p:cNvSpPr txBox="1"/>
          <p:nvPr/>
        </p:nvSpPr>
        <p:spPr>
          <a:xfrm>
            <a:off x="7291516" y="3424153"/>
            <a:ext cx="923651" cy="261610"/>
          </a:xfrm>
          <a:prstGeom prst="rect">
            <a:avLst/>
          </a:prstGeom>
          <a:noFill/>
        </p:spPr>
        <p:txBody>
          <a:bodyPr wrap="none" rtlCol="0">
            <a:spAutoFit/>
          </a:bodyPr>
          <a:lstStyle/>
          <a:p>
            <a:r>
              <a:rPr lang="en-ES" sz="1100" dirty="0">
                <a:solidFill>
                  <a:schemeClr val="tx1"/>
                </a:solidFill>
              </a:rPr>
              <a:t>Rx DS MAC</a:t>
            </a:r>
          </a:p>
        </p:txBody>
      </p:sp>
      <p:sp>
        <p:nvSpPr>
          <p:cNvPr id="10" name="TextBox 9">
            <a:extLst>
              <a:ext uri="{FF2B5EF4-FFF2-40B4-BE49-F238E27FC236}">
                <a16:creationId xmlns:a16="http://schemas.microsoft.com/office/drawing/2014/main" id="{B8CE7B55-9FAF-8E20-3E57-BDF5EC112B0E}"/>
              </a:ext>
            </a:extLst>
          </p:cNvPr>
          <p:cNvSpPr txBox="1"/>
          <p:nvPr/>
        </p:nvSpPr>
        <p:spPr>
          <a:xfrm>
            <a:off x="8528366" y="3415868"/>
            <a:ext cx="915635" cy="261610"/>
          </a:xfrm>
          <a:prstGeom prst="rect">
            <a:avLst/>
          </a:prstGeom>
          <a:noFill/>
        </p:spPr>
        <p:txBody>
          <a:bodyPr wrap="none" rtlCol="0">
            <a:spAutoFit/>
          </a:bodyPr>
          <a:lstStyle/>
          <a:p>
            <a:r>
              <a:rPr lang="en-ES" sz="1100" dirty="0">
                <a:solidFill>
                  <a:schemeClr val="tx1"/>
                </a:solidFill>
              </a:rPr>
              <a:t>Tx DS MAC</a:t>
            </a:r>
          </a:p>
        </p:txBody>
      </p:sp>
      <p:cxnSp>
        <p:nvCxnSpPr>
          <p:cNvPr id="12" name="Elbow Connector 11">
            <a:extLst>
              <a:ext uri="{FF2B5EF4-FFF2-40B4-BE49-F238E27FC236}">
                <a16:creationId xmlns:a16="http://schemas.microsoft.com/office/drawing/2014/main" id="{DB54952D-7D1E-6E83-A380-F9615C1158E0}"/>
              </a:ext>
            </a:extLst>
          </p:cNvPr>
          <p:cNvCxnSpPr/>
          <p:nvPr/>
        </p:nvCxnSpPr>
        <p:spPr bwMode="auto">
          <a:xfrm rot="16200000" flipH="1">
            <a:off x="8006934" y="3663533"/>
            <a:ext cx="339527" cy="105805"/>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13" name="Elbow Connector 12">
            <a:extLst>
              <a:ext uri="{FF2B5EF4-FFF2-40B4-BE49-F238E27FC236}">
                <a16:creationId xmlns:a16="http://schemas.microsoft.com/office/drawing/2014/main" id="{23A985EE-E5A2-4ED9-B4BC-BBB90C430DDD}"/>
              </a:ext>
            </a:extLst>
          </p:cNvPr>
          <p:cNvCxnSpPr>
            <a:cxnSpLocks/>
          </p:cNvCxnSpPr>
          <p:nvPr/>
        </p:nvCxnSpPr>
        <p:spPr bwMode="auto">
          <a:xfrm rot="5400000">
            <a:off x="8623165" y="3645035"/>
            <a:ext cx="326265" cy="198994"/>
          </a:xfrm>
          <a:prstGeom prst="bentConnector3">
            <a:avLst/>
          </a:prstGeom>
          <a:solidFill>
            <a:srgbClr val="00B8FF"/>
          </a:solidFill>
          <a:ln w="9525" cap="flat" cmpd="sng" algn="ctr">
            <a:solidFill>
              <a:schemeClr val="tx1"/>
            </a:solidFill>
            <a:prstDash val="solid"/>
            <a:round/>
            <a:headEnd type="none" w="med" len="med"/>
            <a:tailEnd type="triangle"/>
          </a:ln>
          <a:effectLst/>
        </p:spPr>
      </p:cxnSp>
      <p:pic>
        <p:nvPicPr>
          <p:cNvPr id="15" name="Picture 14" descr="Table&#10;&#10;Description automatically generated">
            <a:extLst>
              <a:ext uri="{FF2B5EF4-FFF2-40B4-BE49-F238E27FC236}">
                <a16:creationId xmlns:a16="http://schemas.microsoft.com/office/drawing/2014/main" id="{49EADA93-4E1A-02E1-94A9-E6B24702863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5911" y="5096825"/>
            <a:ext cx="3651250" cy="772160"/>
          </a:xfrm>
          <a:prstGeom prst="rect">
            <a:avLst/>
          </a:prstGeom>
          <a:noFill/>
          <a:ln>
            <a:noFill/>
          </a:ln>
        </p:spPr>
      </p:pic>
      <p:sp>
        <p:nvSpPr>
          <p:cNvPr id="16" name="TextBox 15">
            <a:extLst>
              <a:ext uri="{FF2B5EF4-FFF2-40B4-BE49-F238E27FC236}">
                <a16:creationId xmlns:a16="http://schemas.microsoft.com/office/drawing/2014/main" id="{65CD13E1-F146-45A7-0513-65BE772606BF}"/>
              </a:ext>
            </a:extLst>
          </p:cNvPr>
          <p:cNvSpPr txBox="1"/>
          <p:nvPr/>
        </p:nvSpPr>
        <p:spPr>
          <a:xfrm>
            <a:off x="9753600" y="4765211"/>
            <a:ext cx="915635" cy="261610"/>
          </a:xfrm>
          <a:prstGeom prst="rect">
            <a:avLst/>
          </a:prstGeom>
          <a:noFill/>
        </p:spPr>
        <p:txBody>
          <a:bodyPr wrap="none" rtlCol="0">
            <a:spAutoFit/>
          </a:bodyPr>
          <a:lstStyle/>
          <a:p>
            <a:r>
              <a:rPr lang="en-ES" sz="1100" dirty="0">
                <a:solidFill>
                  <a:schemeClr val="tx1"/>
                </a:solidFill>
              </a:rPr>
              <a:t>Tx DS MAC</a:t>
            </a:r>
          </a:p>
        </p:txBody>
      </p:sp>
      <p:cxnSp>
        <p:nvCxnSpPr>
          <p:cNvPr id="17" name="Elbow Connector 16">
            <a:extLst>
              <a:ext uri="{FF2B5EF4-FFF2-40B4-BE49-F238E27FC236}">
                <a16:creationId xmlns:a16="http://schemas.microsoft.com/office/drawing/2014/main" id="{AB166D43-29E1-6D92-A1BF-00381746738E}"/>
              </a:ext>
            </a:extLst>
          </p:cNvPr>
          <p:cNvCxnSpPr>
            <a:cxnSpLocks/>
            <a:stCxn id="16" idx="1"/>
            <a:endCxn id="15" idx="0"/>
          </p:cNvCxnSpPr>
          <p:nvPr/>
        </p:nvCxnSpPr>
        <p:spPr bwMode="auto">
          <a:xfrm rot="10800000" flipV="1">
            <a:off x="8471536" y="4896015"/>
            <a:ext cx="1282064" cy="200809"/>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61924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ADF9D-CE91-29B8-A0DD-90A210FA0FD3}"/>
              </a:ext>
            </a:extLst>
          </p:cNvPr>
          <p:cNvSpPr>
            <a:spLocks noGrp="1"/>
          </p:cNvSpPr>
          <p:nvPr>
            <p:ph type="title"/>
          </p:nvPr>
        </p:nvSpPr>
        <p:spPr/>
        <p:txBody>
          <a:bodyPr/>
          <a:lstStyle/>
          <a:p>
            <a:r>
              <a:rPr lang="en-ES" dirty="0"/>
              <a:t>Compatibility with IEEE 802.11bh IRM</a:t>
            </a:r>
          </a:p>
        </p:txBody>
      </p:sp>
      <p:sp>
        <p:nvSpPr>
          <p:cNvPr id="3" name="Content Placeholder 2">
            <a:extLst>
              <a:ext uri="{FF2B5EF4-FFF2-40B4-BE49-F238E27FC236}">
                <a16:creationId xmlns:a16="http://schemas.microsoft.com/office/drawing/2014/main" id="{B2029019-BD15-B977-587E-4B86D905DEA5}"/>
              </a:ext>
            </a:extLst>
          </p:cNvPr>
          <p:cNvSpPr>
            <a:spLocks noGrp="1"/>
          </p:cNvSpPr>
          <p:nvPr>
            <p:ph idx="1"/>
          </p:nvPr>
        </p:nvSpPr>
        <p:spPr/>
        <p:txBody>
          <a:bodyPr/>
          <a:lstStyle/>
          <a:p>
            <a:pPr>
              <a:buFont typeface="Arial" panose="020B0604020202020204" pitchFamily="34" charset="0"/>
              <a:buChar char="•"/>
            </a:pPr>
            <a:r>
              <a:rPr lang="en-US" dirty="0"/>
              <a:t>IRM scheme is:</a:t>
            </a:r>
          </a:p>
          <a:p>
            <a:pPr lvl="1">
              <a:buFont typeface="Arial" panose="020B0604020202020204" pitchFamily="34" charset="0"/>
              <a:buChar char="•"/>
            </a:pPr>
            <a:r>
              <a:rPr lang="en-US" dirty="0"/>
              <a:t>STA provides a (random) MAC Address to the AP/ESS in each association (msg 2)</a:t>
            </a:r>
          </a:p>
          <a:p>
            <a:pPr lvl="1">
              <a:buFont typeface="Arial" panose="020B0604020202020204" pitchFamily="34" charset="0"/>
              <a:buChar char="•"/>
            </a:pPr>
            <a:r>
              <a:rPr lang="en-US" dirty="0"/>
              <a:t>STA uses that address in the </a:t>
            </a:r>
            <a:r>
              <a:rPr lang="en-US" u="sng" dirty="0"/>
              <a:t>next</a:t>
            </a:r>
            <a:r>
              <a:rPr lang="en-US" dirty="0"/>
              <a:t> association.</a:t>
            </a:r>
          </a:p>
          <a:p>
            <a:pPr>
              <a:buFont typeface="Arial" panose="020B0604020202020204" pitchFamily="34" charset="0"/>
              <a:buChar char="•"/>
            </a:pPr>
            <a:r>
              <a:rPr lang="en-US" dirty="0"/>
              <a:t>IRM can be used as the next address to be used for association -&gt; next DS_MAC</a:t>
            </a:r>
          </a:p>
          <a:p>
            <a:pPr>
              <a:buFont typeface="Arial" panose="020B0604020202020204" pitchFamily="34" charset="0"/>
              <a:buChar char="•"/>
            </a:pPr>
            <a:r>
              <a:rPr lang="en-US" dirty="0"/>
              <a:t>The mechanism is fully compatible with the concept of rotating MAC address, just use IRM as DS_MAC for next association, then </a:t>
            </a:r>
            <a:r>
              <a:rPr lang="en-US"/>
              <a:t>rotate addresses</a:t>
            </a:r>
            <a:endParaRPr lang="en-US" dirty="0"/>
          </a:p>
          <a:p>
            <a:endParaRPr lang="en-ES" dirty="0"/>
          </a:p>
        </p:txBody>
      </p:sp>
      <p:sp>
        <p:nvSpPr>
          <p:cNvPr id="4" name="Slide Number Placeholder 3">
            <a:extLst>
              <a:ext uri="{FF2B5EF4-FFF2-40B4-BE49-F238E27FC236}">
                <a16:creationId xmlns:a16="http://schemas.microsoft.com/office/drawing/2014/main" id="{A5DE2F0B-D3C4-D5A9-3F18-18FCBF01B49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AF921C-E9F2-0F5A-22D9-76069971628F}"/>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E3C9EC62-1998-9D7A-AB6E-296C26C4C6C8}"/>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1289332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294A9-9B43-87AC-B01D-E065027FEE02}"/>
              </a:ext>
            </a:extLst>
          </p:cNvPr>
          <p:cNvSpPr>
            <a:spLocks noGrp="1"/>
          </p:cNvSpPr>
          <p:nvPr>
            <p:ph type="title"/>
          </p:nvPr>
        </p:nvSpPr>
        <p:spPr/>
        <p:txBody>
          <a:bodyPr/>
          <a:lstStyle/>
          <a:p>
            <a:r>
              <a:rPr lang="en-ES" dirty="0"/>
              <a:t>Benefits/drawbacks</a:t>
            </a:r>
          </a:p>
        </p:txBody>
      </p:sp>
      <p:sp>
        <p:nvSpPr>
          <p:cNvPr id="7" name="Content Placeholder 6">
            <a:extLst>
              <a:ext uri="{FF2B5EF4-FFF2-40B4-BE49-F238E27FC236}">
                <a16:creationId xmlns:a16="http://schemas.microsoft.com/office/drawing/2014/main" id="{28B40930-47D7-3965-82A6-B76274784D58}"/>
              </a:ext>
            </a:extLst>
          </p:cNvPr>
          <p:cNvSpPr>
            <a:spLocks noGrp="1"/>
          </p:cNvSpPr>
          <p:nvPr>
            <p:ph sz="half" idx="1"/>
          </p:nvPr>
        </p:nvSpPr>
        <p:spPr>
          <a:xfrm>
            <a:off x="864659" y="1751014"/>
            <a:ext cx="5281083" cy="4113213"/>
          </a:xfrm>
        </p:spPr>
        <p:txBody>
          <a:bodyPr/>
          <a:lstStyle/>
          <a:p>
            <a:r>
              <a:rPr lang="en-ES" dirty="0"/>
              <a:t>Benefits</a:t>
            </a:r>
          </a:p>
          <a:p>
            <a:pPr marL="457200" indent="-457200">
              <a:buFont typeface="Arial" panose="020B0604020202020204" pitchFamily="34" charset="0"/>
              <a:buChar char="•"/>
            </a:pPr>
            <a:r>
              <a:rPr lang="en-ES" dirty="0"/>
              <a:t>One implementation for all, including bi</a:t>
            </a:r>
            <a:endParaRPr lang="en-ES" b="0" dirty="0"/>
          </a:p>
          <a:p>
            <a:pPr marL="457200" indent="-457200">
              <a:buFont typeface="Arial" panose="020B0604020202020204" pitchFamily="34" charset="0"/>
              <a:buChar char="•"/>
            </a:pPr>
            <a:r>
              <a:rPr lang="en-ES" b="0" dirty="0"/>
              <a:t>Single CCMP mechanism for MLO and non-MLO (based on mechanism already in place)</a:t>
            </a:r>
          </a:p>
          <a:p>
            <a:pPr marL="457200" indent="-457200">
              <a:buFont typeface="Arial" panose="020B0604020202020204" pitchFamily="34" charset="0"/>
              <a:buChar char="•"/>
            </a:pPr>
            <a:r>
              <a:rPr lang="en-ES" b="0" dirty="0"/>
              <a:t>Decouples CCMP encapsulation/decapsulation from frame anonymization/de-anonymization</a:t>
            </a:r>
          </a:p>
        </p:txBody>
      </p:sp>
      <p:sp>
        <p:nvSpPr>
          <p:cNvPr id="8" name="Content Placeholder 7">
            <a:extLst>
              <a:ext uri="{FF2B5EF4-FFF2-40B4-BE49-F238E27FC236}">
                <a16:creationId xmlns:a16="http://schemas.microsoft.com/office/drawing/2014/main" id="{DFA24AED-E926-2DA0-B748-51469CE5467C}"/>
              </a:ext>
            </a:extLst>
          </p:cNvPr>
          <p:cNvSpPr>
            <a:spLocks noGrp="1"/>
          </p:cNvSpPr>
          <p:nvPr>
            <p:ph sz="half" idx="2"/>
          </p:nvPr>
        </p:nvSpPr>
        <p:spPr>
          <a:xfrm>
            <a:off x="6195484" y="1751013"/>
            <a:ext cx="5080000" cy="4113213"/>
          </a:xfrm>
        </p:spPr>
        <p:txBody>
          <a:bodyPr/>
          <a:lstStyle/>
          <a:p>
            <a:r>
              <a:rPr lang="en-ES" dirty="0"/>
              <a:t>Drawbacks</a:t>
            </a:r>
          </a:p>
          <a:p>
            <a:pPr marL="457200" indent="-457200">
              <a:buFont typeface="Arial" panose="020B0604020202020204" pitchFamily="34" charset="0"/>
              <a:buChar char="•"/>
            </a:pPr>
            <a:r>
              <a:rPr lang="en-ES" b="0" dirty="0"/>
              <a:t>Modified how non-MLD frames currently use CCMP encapsulation/decapsulation</a:t>
            </a:r>
          </a:p>
        </p:txBody>
      </p:sp>
      <p:sp>
        <p:nvSpPr>
          <p:cNvPr id="6" name="Date Placeholder 5">
            <a:extLst>
              <a:ext uri="{FF2B5EF4-FFF2-40B4-BE49-F238E27FC236}">
                <a16:creationId xmlns:a16="http://schemas.microsoft.com/office/drawing/2014/main" id="{CF4171CE-826B-A6B7-DF66-1B71FC75A99E}"/>
              </a:ext>
            </a:extLst>
          </p:cNvPr>
          <p:cNvSpPr>
            <a:spLocks noGrp="1"/>
          </p:cNvSpPr>
          <p:nvPr>
            <p:ph type="dt" idx="10"/>
          </p:nvPr>
        </p:nvSpPr>
        <p:spPr/>
        <p:txBody>
          <a:bodyPr/>
          <a:lstStyle/>
          <a:p>
            <a:r>
              <a:rPr lang="es-ES_tradnl"/>
              <a:t>March 2023</a:t>
            </a:r>
            <a:endParaRPr lang="en-GB" dirty="0"/>
          </a:p>
        </p:txBody>
      </p:sp>
      <p:sp>
        <p:nvSpPr>
          <p:cNvPr id="5" name="Footer Placeholder 4">
            <a:extLst>
              <a:ext uri="{FF2B5EF4-FFF2-40B4-BE49-F238E27FC236}">
                <a16:creationId xmlns:a16="http://schemas.microsoft.com/office/drawing/2014/main" id="{E2EC21D8-CC80-0EEB-1444-ED8D076AB7D3}"/>
              </a:ext>
            </a:extLst>
          </p:cNvPr>
          <p:cNvSpPr>
            <a:spLocks noGrp="1"/>
          </p:cNvSpPr>
          <p:nvPr>
            <p:ph type="ftr" idx="11"/>
          </p:nvPr>
        </p:nvSpPr>
        <p:spPr/>
        <p:txBody>
          <a:bodyPr/>
          <a:lstStyle/>
          <a:p>
            <a:r>
              <a:rPr lang="en-GB"/>
              <a:t>A. de la Oliva, InterDigital</a:t>
            </a:r>
            <a:endParaRPr lang="en-GB" dirty="0"/>
          </a:p>
        </p:txBody>
      </p:sp>
      <p:sp>
        <p:nvSpPr>
          <p:cNvPr id="4" name="Slide Number Placeholder 3">
            <a:extLst>
              <a:ext uri="{FF2B5EF4-FFF2-40B4-BE49-F238E27FC236}">
                <a16:creationId xmlns:a16="http://schemas.microsoft.com/office/drawing/2014/main" id="{BA6988FA-5FBF-0FFC-C592-6AAFEAA206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8334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A2F3-9F08-FDB5-8543-743B5DAE57D4}"/>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92C42DDB-4CBB-596A-E3EC-9D745E0737AA}"/>
              </a:ext>
            </a:extLst>
          </p:cNvPr>
          <p:cNvSpPr>
            <a:spLocks noGrp="1"/>
          </p:cNvSpPr>
          <p:nvPr>
            <p:ph idx="1"/>
          </p:nvPr>
        </p:nvSpPr>
        <p:spPr/>
        <p:txBody>
          <a:bodyPr/>
          <a:lstStyle/>
          <a:p>
            <a:r>
              <a:rPr lang="en-ES" dirty="0"/>
              <a:t>Do you agree on using the CCMP MLD encapsulation/decapsulation algorithm for Enhanced Data Privacy (EDP) STAs?</a:t>
            </a:r>
          </a:p>
        </p:txBody>
      </p:sp>
      <p:sp>
        <p:nvSpPr>
          <p:cNvPr id="4" name="Slide Number Placeholder 3">
            <a:extLst>
              <a:ext uri="{FF2B5EF4-FFF2-40B4-BE49-F238E27FC236}">
                <a16:creationId xmlns:a16="http://schemas.microsoft.com/office/drawing/2014/main" id="{A44AB32E-06CA-BF36-6F7D-F8E1CA62712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EFAF19-42CC-2AAB-C98E-00B6EC7E05E5}"/>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36FC1AF6-7EDE-4499-F61A-7D69BE6241FE}"/>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13148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1CEFCB-27BA-9834-A171-8D4F94C6A06C}"/>
              </a:ext>
            </a:extLst>
          </p:cNvPr>
          <p:cNvSpPr>
            <a:spLocks noGrp="1"/>
          </p:cNvSpPr>
          <p:nvPr>
            <p:ph type="ctrTitle"/>
          </p:nvPr>
        </p:nvSpPr>
        <p:spPr/>
        <p:txBody>
          <a:bodyPr/>
          <a:lstStyle/>
          <a:p>
            <a:r>
              <a:rPr lang="en-ES" dirty="0"/>
              <a:t>Backup</a:t>
            </a:r>
          </a:p>
        </p:txBody>
      </p:sp>
      <p:sp>
        <p:nvSpPr>
          <p:cNvPr id="8" name="Subtitle 7">
            <a:extLst>
              <a:ext uri="{FF2B5EF4-FFF2-40B4-BE49-F238E27FC236}">
                <a16:creationId xmlns:a16="http://schemas.microsoft.com/office/drawing/2014/main" id="{F5B9A34C-F92C-951A-5220-3DDE04F9E4B4}"/>
              </a:ext>
            </a:extLst>
          </p:cNvPr>
          <p:cNvSpPr>
            <a:spLocks noGrp="1"/>
          </p:cNvSpPr>
          <p:nvPr>
            <p:ph type="subTitle" idx="1"/>
          </p:nvPr>
        </p:nvSpPr>
        <p:spPr/>
        <p:txBody>
          <a:bodyPr/>
          <a:lstStyle/>
          <a:p>
            <a:endParaRPr lang="en-ES"/>
          </a:p>
        </p:txBody>
      </p:sp>
      <p:sp>
        <p:nvSpPr>
          <p:cNvPr id="6" name="Date Placeholder 5">
            <a:extLst>
              <a:ext uri="{FF2B5EF4-FFF2-40B4-BE49-F238E27FC236}">
                <a16:creationId xmlns:a16="http://schemas.microsoft.com/office/drawing/2014/main" id="{77AF3ED7-D174-55FE-5C16-C4D4E79AA53F}"/>
              </a:ext>
            </a:extLst>
          </p:cNvPr>
          <p:cNvSpPr>
            <a:spLocks noGrp="1"/>
          </p:cNvSpPr>
          <p:nvPr>
            <p:ph type="dt" idx="10"/>
          </p:nvPr>
        </p:nvSpPr>
        <p:spPr/>
        <p:txBody>
          <a:bodyPr/>
          <a:lstStyle/>
          <a:p>
            <a:r>
              <a:rPr lang="es-ES_tradnl"/>
              <a:t>March 2023</a:t>
            </a:r>
            <a:endParaRPr lang="en-GB" dirty="0"/>
          </a:p>
        </p:txBody>
      </p:sp>
      <p:sp>
        <p:nvSpPr>
          <p:cNvPr id="5" name="Footer Placeholder 4">
            <a:extLst>
              <a:ext uri="{FF2B5EF4-FFF2-40B4-BE49-F238E27FC236}">
                <a16:creationId xmlns:a16="http://schemas.microsoft.com/office/drawing/2014/main" id="{E664EE40-98E5-C027-A7CF-AA38F6512E69}"/>
              </a:ext>
            </a:extLst>
          </p:cNvPr>
          <p:cNvSpPr>
            <a:spLocks noGrp="1"/>
          </p:cNvSpPr>
          <p:nvPr>
            <p:ph type="ftr" idx="11"/>
          </p:nvPr>
        </p:nvSpPr>
        <p:spPr/>
        <p:txBody>
          <a:bodyPr/>
          <a:lstStyle/>
          <a:p>
            <a:r>
              <a:rPr lang="en-GB"/>
              <a:t>A. de la Oliva, InterDigital</a:t>
            </a:r>
            <a:endParaRPr lang="en-GB" dirty="0"/>
          </a:p>
        </p:txBody>
      </p:sp>
      <p:sp>
        <p:nvSpPr>
          <p:cNvPr id="4" name="Slide Number Placeholder 3">
            <a:extLst>
              <a:ext uri="{FF2B5EF4-FFF2-40B4-BE49-F238E27FC236}">
                <a16:creationId xmlns:a16="http://schemas.microsoft.com/office/drawing/2014/main" id="{41CC44FC-C2D9-3B13-0A68-021049C709A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860075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1894</TotalTime>
  <Words>853</Words>
  <Application>Microsoft Macintosh PowerPoint</Application>
  <PresentationFormat>Widescreen</PresentationFormat>
  <Paragraphs>101</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TGbi – Rotating MAC Addresses for MLO and non-MLO</vt:lpstr>
      <vt:lpstr>Abstract</vt:lpstr>
      <vt:lpstr>Background</vt:lpstr>
      <vt:lpstr>Background on MLD</vt:lpstr>
      <vt:lpstr>Proposal</vt:lpstr>
      <vt:lpstr>Compatibility with IEEE 802.11bh IRM</vt:lpstr>
      <vt:lpstr>Benefits/drawbacks</vt:lpstr>
      <vt:lpstr>Strawpoll</vt:lpstr>
      <vt:lpstr>Backup</vt:lpstr>
      <vt:lpstr>Straw Poll (March 2023)</vt:lpstr>
      <vt:lpstr>Background</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854</cp:revision>
  <cp:lastPrinted>1601-01-01T00:00:00Z</cp:lastPrinted>
  <dcterms:created xsi:type="dcterms:W3CDTF">2018-05-10T16:45:22Z</dcterms:created>
  <dcterms:modified xsi:type="dcterms:W3CDTF">2023-07-12T12:00:39Z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