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531" r:id="rId4"/>
    <p:sldId id="541" r:id="rId5"/>
    <p:sldId id="542" r:id="rId6"/>
    <p:sldId id="543" r:id="rId7"/>
    <p:sldId id="532" r:id="rId8"/>
    <p:sldId id="547" r:id="rId9"/>
    <p:sldId id="545" r:id="rId10"/>
    <p:sldId id="534" r:id="rId11"/>
    <p:sldId id="535" r:id="rId12"/>
    <p:sldId id="546" r:id="rId13"/>
    <p:sldId id="548" r:id="rId14"/>
    <p:sldId id="53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0" autoAdjust="0"/>
    <p:restoredTop sz="96563" autoAdjust="0"/>
  </p:normalViewPr>
  <p:slideViewPr>
    <p:cSldViewPr>
      <p:cViewPr>
        <p:scale>
          <a:sx n="142" d="100"/>
          <a:sy n="142" d="100"/>
        </p:scale>
        <p:origin x="-424" y="-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802.11-23/0414r3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Anonymizing frames and A1 filtering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EF10-5D75-2696-1CE2-CBF7EE27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process (from 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B64F-7F3A-02DF-177F-DC45150B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transmitting process starts by the anonymization process of the frame, by the STA processing a MDPU to be transmitted (A). </a:t>
            </a:r>
            <a:endParaRPr lang="en-U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first finds the list of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otaMACs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binded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the Rx (A1, DSMAC_B) address on the MPDU (list of MAC addresses stored in the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Peer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 found, the transmitting STA may choose among all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addresses stored in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(A1) and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signaled to B (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for A2.</a:t>
            </a:r>
            <a:endParaRPr lang="en-U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MPDU is then modified, exchanging the A1 and A2 addresses by the newly selected transmitting and receiving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MPDU processing continues using the current 802.11 process to transmit the frame.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MAC_A1||otaMAC_A2] </a:t>
            </a:r>
            <a:endParaRPr lang="en-ES" sz="1400" b="0" strike="sng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encapsulation process proposed in DCN 2023/416r0. Then the anonymization process can be done decoupled from the CCMP 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C757-C8A0-E408-68B5-A170FDA8DD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A7F0-E83A-BBF5-7C4E-BB1FB9952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98090-2C95-D553-327A-2E9C187094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5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26D5-46E4-E739-00A2-FEBB997C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A1 filtering/De-anonymization/reception process (from 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E6A4-35A7-8DE3-6D1D-D157E7B9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process starts by the STA (B) receiving a unicast frame and performing A1 filtering.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STA compares the A1 address in the received frame to the list of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its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Own_Set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processing can continue, otherwise the frame </a:t>
            </a:r>
            <a:r>
              <a:rPr lang="en-GB" sz="1800" b="0" dirty="0">
                <a:latin typeface="Times New Roman" panose="02020603050405020304" pitchFamily="18" charset="0"/>
              </a:rPr>
              <a:t>should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discarded.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checking A1, the EP receiving STA checks for the A2 address, comparing it to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stored in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Peer_Sets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the frame is modified, exchanging the A1 address by the DSMAC of the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receiving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DSMAC (DSMAC_B) and the A2 by the transmitting </a:t>
            </a:r>
            <a:r>
              <a:rPr lang="en-GB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DS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 (DSMAC_A).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A2=DSMAC_A] </a:t>
            </a:r>
            <a:endParaRPr lang="en-GB" sz="1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sz="1800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de/capsulation process proposed in DCN 2023/416r0. Then the de-anonymization process can be done decoupled from the CCMP decapsulation</a:t>
            </a:r>
          </a:p>
          <a:p>
            <a:pPr marL="0" indent="0"/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0BCA9-86D6-423F-4473-A67044ECD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D0076-EEB3-657A-4C57-040F636A6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B547-BA34-B68C-38D3-82F8AC781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4056-993B-F035-A2AA-1DD9CF10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of other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35B7-C0E1-E1AA-7090-A2793C30D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ES" sz="1800" b="0" dirty="0"/>
              <a:t>The anonymization block can process the rest of parameters requiring obfuscation. </a:t>
            </a:r>
          </a:p>
          <a:p>
            <a:r>
              <a:rPr lang="en-ES" sz="1800" b="0" dirty="0"/>
              <a:t>For example, </a:t>
            </a:r>
            <a:r>
              <a:rPr lang="en-US" sz="1800" b="0" dirty="0">
                <a:latin typeface="Times New Roman" panose="02020603050405020304" pitchFamily="18" charset="0"/>
              </a:rPr>
              <a:t>f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a transmitting STA, the SN used in frames may be computed as follows:</a:t>
            </a:r>
            <a:endParaRPr lang="en-E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First, a Hash function of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addresses used in the frame together with the Salt parameter stored per peer: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=Hash (otaMAC_A1, otaMAC_A2, Salt);</a:t>
            </a:r>
            <a:endParaRPr lang="en-E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Second, the new SN to be added to the frame is computed by performing the XOR operation of the original SN and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SN_new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SN XOR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reception, the STA computes first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SN_salt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 using the exchanged Salt: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>
                <a:latin typeface="Times New Roman" panose="02020603050405020304" pitchFamily="18" charset="0"/>
              </a:rPr>
              <a:t>SN_salt</a:t>
            </a:r>
            <a:r>
              <a:rPr lang="en-US" sz="1800" b="0" dirty="0">
                <a:latin typeface="Times New Roman" panose="02020603050405020304" pitchFamily="18" charset="0"/>
              </a:rPr>
              <a:t>=Hash(otaMAC_A1, otaMAC_A2, Salt) and later is able to obtain the original SN by performing the XOR operation: </a:t>
            </a:r>
            <a:r>
              <a:rPr lang="en-US" sz="1800" b="0" dirty="0" err="1">
                <a:latin typeface="Times New Roman" panose="02020603050405020304" pitchFamily="18" charset="0"/>
              </a:rPr>
              <a:t>SN_original</a:t>
            </a:r>
            <a:r>
              <a:rPr lang="en-US" sz="1800" b="0" dirty="0">
                <a:latin typeface="Times New Roman" panose="02020603050405020304" pitchFamily="18" charset="0"/>
              </a:rPr>
              <a:t>= </a:t>
            </a:r>
            <a:r>
              <a:rPr lang="en-US" sz="1800" b="0" dirty="0" err="1">
                <a:latin typeface="Times New Roman" panose="02020603050405020304" pitchFamily="18" charset="0"/>
              </a:rPr>
              <a:t>SN_new</a:t>
            </a:r>
            <a:r>
              <a:rPr lang="en-US" sz="1800" b="0" dirty="0">
                <a:latin typeface="Times New Roman" panose="02020603050405020304" pitchFamily="18" charset="0"/>
              </a:rPr>
              <a:t> XOR </a:t>
            </a:r>
            <a:r>
              <a:rPr lang="en-US" sz="1800" b="0" dirty="0" err="1">
                <a:latin typeface="Times New Roman" panose="02020603050405020304" pitchFamily="18" charset="0"/>
              </a:rPr>
              <a:t>SN_salt</a:t>
            </a:r>
            <a:r>
              <a:rPr lang="en-US" sz="1800" b="0" dirty="0">
                <a:latin typeface="Times New Roman" panose="02020603050405020304" pitchFamily="18" charset="0"/>
              </a:rPr>
              <a:t>.</a:t>
            </a:r>
          </a:p>
          <a:p>
            <a:endParaRPr lang="en-US" sz="1800" b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after de-anonymization, we obtain the exact same MPDU before anonymization and there is no further impact in the MAC layer operation</a:t>
            </a:r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4FA7C-B40E-F194-249F-9FE5585678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6FAD3-C01F-59D8-C3EC-384E7F615B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B6A7B-96BA-69B3-42D0-40F6D5F62A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84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025E-B66D-2D1D-4B6D-492377B4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Anonymization/de-anonymization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88F9A-9C3A-0324-793C-C4232627E4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30F28-59BF-5035-AA79-60F289F6F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1AC771-05C0-CEF3-E15E-03D0CA758C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9AAF1F-E4F1-3052-7A3E-899118E9D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928" y="2260911"/>
            <a:ext cx="2209800" cy="375731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78F13F4-FC97-779C-DE8A-A0F9161898A4}"/>
              </a:ext>
            </a:extLst>
          </p:cNvPr>
          <p:cNvSpPr/>
          <p:nvPr/>
        </p:nvSpPr>
        <p:spPr bwMode="auto">
          <a:xfrm>
            <a:off x="5777134" y="20612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Packet number assignment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CF1E82-567D-AB33-BA29-52F8F46071B2}"/>
              </a:ext>
            </a:extLst>
          </p:cNvPr>
          <p:cNvSpPr/>
          <p:nvPr/>
        </p:nvSpPr>
        <p:spPr bwMode="auto">
          <a:xfrm>
            <a:off x="5777134" y="25184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B370A6-4A03-1263-851B-16C7121264F2}"/>
              </a:ext>
            </a:extLst>
          </p:cNvPr>
          <p:cNvSpPr/>
          <p:nvPr/>
        </p:nvSpPr>
        <p:spPr bwMode="auto">
          <a:xfrm>
            <a:off x="5777134" y="29756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Anonymization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98D45A-82A0-70F3-F7A5-198500FA15FC}"/>
              </a:ext>
            </a:extLst>
          </p:cNvPr>
          <p:cNvSpPr/>
          <p:nvPr/>
        </p:nvSpPr>
        <p:spPr bwMode="auto">
          <a:xfrm>
            <a:off x="5777134" y="3432857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Encryption…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4FD55-EDBA-8392-E22B-1A1A1B269275}"/>
              </a:ext>
            </a:extLst>
          </p:cNvPr>
          <p:cNvSpPr/>
          <p:nvPr/>
        </p:nvSpPr>
        <p:spPr bwMode="auto">
          <a:xfrm>
            <a:off x="5781180" y="3889938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6FCBB4-2312-76A7-58C0-0F413B07E018}"/>
              </a:ext>
            </a:extLst>
          </p:cNvPr>
          <p:cNvSpPr/>
          <p:nvPr/>
        </p:nvSpPr>
        <p:spPr bwMode="auto">
          <a:xfrm>
            <a:off x="5785226" y="4347019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3AC4A-FF69-D945-5924-0A609072462C}"/>
              </a:ext>
            </a:extLst>
          </p:cNvPr>
          <p:cNvSpPr/>
          <p:nvPr/>
        </p:nvSpPr>
        <p:spPr bwMode="auto">
          <a:xfrm>
            <a:off x="5789272" y="48041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Null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A26E0D-7439-B7C9-5216-BFD4359F3C88}"/>
              </a:ext>
            </a:extLst>
          </p:cNvPr>
          <p:cNvSpPr/>
          <p:nvPr/>
        </p:nvSpPr>
        <p:spPr bwMode="auto">
          <a:xfrm>
            <a:off x="5793318" y="5257800"/>
            <a:ext cx="3831248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Header+CRC creation/validation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FA837-D044-FD57-0320-E4B7612DC87B}"/>
              </a:ext>
            </a:extLst>
          </p:cNvPr>
          <p:cNvSpPr/>
          <p:nvPr/>
        </p:nvSpPr>
        <p:spPr bwMode="auto">
          <a:xfrm>
            <a:off x="7863874" y="20574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Replay detection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81AEEA-A6D5-7123-9986-64698266E270}"/>
              </a:ext>
            </a:extLst>
          </p:cNvPr>
          <p:cNvSpPr/>
          <p:nvPr/>
        </p:nvSpPr>
        <p:spPr bwMode="auto">
          <a:xfrm>
            <a:off x="7863874" y="25146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Synra processing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78DBC6-94D7-DA40-47EF-40D3B107C48D}"/>
              </a:ext>
            </a:extLst>
          </p:cNvPr>
          <p:cNvSpPr/>
          <p:nvPr/>
        </p:nvSpPr>
        <p:spPr bwMode="auto">
          <a:xfrm>
            <a:off x="7863874" y="29718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 ACK buffering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82DE3D-1051-64FA-40B0-CAFB8DAAB7B2}"/>
              </a:ext>
            </a:extLst>
          </p:cNvPr>
          <p:cNvSpPr/>
          <p:nvPr/>
        </p:nvSpPr>
        <p:spPr bwMode="auto">
          <a:xfrm>
            <a:off x="7863874" y="3429000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MPDU Encryption…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9A86F6-BA5A-5617-93B2-0B51F2758B47}"/>
              </a:ext>
            </a:extLst>
          </p:cNvPr>
          <p:cNvSpPr/>
          <p:nvPr/>
        </p:nvSpPr>
        <p:spPr bwMode="auto">
          <a:xfrm>
            <a:off x="7867920" y="3886081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Duplicate Detection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D4C25B-1F66-AC1F-5116-51153CD6F251}"/>
              </a:ext>
            </a:extLst>
          </p:cNvPr>
          <p:cNvSpPr/>
          <p:nvPr/>
        </p:nvSpPr>
        <p:spPr bwMode="auto">
          <a:xfrm>
            <a:off x="7871966" y="4343162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 ACK Scoreboarding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EF6D68-8C92-FDF1-A255-8640F4EF29EF}"/>
              </a:ext>
            </a:extLst>
          </p:cNvPr>
          <p:cNvSpPr/>
          <p:nvPr/>
        </p:nvSpPr>
        <p:spPr bwMode="auto">
          <a:xfrm>
            <a:off x="7876012" y="4800243"/>
            <a:ext cx="1752600" cy="457200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De-anonymization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12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Address 1 filtering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7FB85F-73F3-4EF6-3B72-568B3091DAC7}"/>
              </a:ext>
            </a:extLst>
          </p:cNvPr>
          <p:cNvSpPr txBox="1"/>
          <p:nvPr/>
        </p:nvSpPr>
        <p:spPr>
          <a:xfrm>
            <a:off x="5983439" y="1595735"/>
            <a:ext cx="1160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Tx STA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1B7833-F7D5-C960-2499-3019FF76FF57}"/>
              </a:ext>
            </a:extLst>
          </p:cNvPr>
          <p:cNvSpPr txBox="1"/>
          <p:nvPr/>
        </p:nvSpPr>
        <p:spPr>
          <a:xfrm>
            <a:off x="8159290" y="1558573"/>
            <a:ext cx="1177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Rx STA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DE3560-8037-C6FE-983C-76636306FE0B}"/>
              </a:ext>
            </a:extLst>
          </p:cNvPr>
          <p:cNvSpPr txBox="1"/>
          <p:nvPr/>
        </p:nvSpPr>
        <p:spPr>
          <a:xfrm>
            <a:off x="2472886" y="2391489"/>
            <a:ext cx="327466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A2=DSMAC_A, SN]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365A1B-594E-5313-7FF6-BC9909551A36}"/>
              </a:ext>
            </a:extLst>
          </p:cNvPr>
          <p:cNvSpPr txBox="1"/>
          <p:nvPr/>
        </p:nvSpPr>
        <p:spPr>
          <a:xfrm>
            <a:off x="2735108" y="3513049"/>
            <a:ext cx="2703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MAC_A1||otaMAC_A2, SN1] </a:t>
            </a:r>
            <a:endParaRPr lang="en-ES" sz="1000" b="0" strike="sngStrike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F8BDFB8-19F8-0D31-2CFB-2D7F4E04D75D}"/>
              </a:ext>
            </a:extLst>
          </p:cNvPr>
          <p:cNvCxnSpPr/>
          <p:nvPr/>
        </p:nvCxnSpPr>
        <p:spPr bwMode="auto">
          <a:xfrm>
            <a:off x="5486400" y="2057400"/>
            <a:ext cx="0" cy="914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0DC3858-E0D4-3CBE-C4BD-28E87D1DB63B}"/>
              </a:ext>
            </a:extLst>
          </p:cNvPr>
          <p:cNvCxnSpPr>
            <a:cxnSpLocks/>
          </p:cNvCxnSpPr>
          <p:nvPr/>
        </p:nvCxnSpPr>
        <p:spPr bwMode="auto">
          <a:xfrm>
            <a:off x="5486400" y="3475069"/>
            <a:ext cx="0" cy="17823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DFD806C-0E3E-307B-D157-36C37BB7AC5B}"/>
              </a:ext>
            </a:extLst>
          </p:cNvPr>
          <p:cNvCxnSpPr/>
          <p:nvPr/>
        </p:nvCxnSpPr>
        <p:spPr bwMode="auto">
          <a:xfrm flipV="1">
            <a:off x="9906000" y="5257443"/>
            <a:ext cx="0" cy="457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0A9108E-3D71-87E2-D5C4-D91274E20D87}"/>
              </a:ext>
            </a:extLst>
          </p:cNvPr>
          <p:cNvSpPr txBox="1"/>
          <p:nvPr/>
        </p:nvSpPr>
        <p:spPr>
          <a:xfrm>
            <a:off x="9488160" y="5310914"/>
            <a:ext cx="2703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Frame[A1=otaMAC_B1||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MAC_B2, A2=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ota</a:t>
            </a:r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MAC_A1||otaMAC_A2, SN1] </a:t>
            </a:r>
            <a:endParaRPr lang="en-ES" sz="1000" b="0" strike="sngStrike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94098DE-F2D0-9968-AF21-CB3351CE11A9}"/>
              </a:ext>
            </a:extLst>
          </p:cNvPr>
          <p:cNvCxnSpPr/>
          <p:nvPr/>
        </p:nvCxnSpPr>
        <p:spPr bwMode="auto">
          <a:xfrm flipV="1">
            <a:off x="9906000" y="2057400"/>
            <a:ext cx="0" cy="27428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749851B-58F0-9FAC-021D-8F6A620A0AC7}"/>
              </a:ext>
            </a:extLst>
          </p:cNvPr>
          <p:cNvSpPr txBox="1"/>
          <p:nvPr/>
        </p:nvSpPr>
        <p:spPr>
          <a:xfrm>
            <a:off x="9508116" y="3309746"/>
            <a:ext cx="26076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0"/>
            <a:r>
              <a:rPr lang="en-US" sz="1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Frame[A1=DSMAC_B, A2=DSMAC_A, SN]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FAB846-BA3C-C2A6-FEF3-23FC56CBB4B0}"/>
              </a:ext>
            </a:extLst>
          </p:cNvPr>
          <p:cNvSpPr/>
          <p:nvPr/>
        </p:nvSpPr>
        <p:spPr bwMode="auto">
          <a:xfrm>
            <a:off x="838201" y="4495800"/>
            <a:ext cx="1066800" cy="1522426"/>
          </a:xfrm>
          <a:prstGeom prst="rect">
            <a:avLst/>
          </a:prstGeom>
          <a:noFill/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BB78F03-3134-0C92-1FB5-F0C6E12E6292}"/>
              </a:ext>
            </a:extLst>
          </p:cNvPr>
          <p:cNvCxnSpPr>
            <a:cxnSpLocks/>
          </p:cNvCxnSpPr>
          <p:nvPr/>
        </p:nvCxnSpPr>
        <p:spPr bwMode="auto">
          <a:xfrm flipV="1">
            <a:off x="1905001" y="2020238"/>
            <a:ext cx="1203926" cy="24755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57866F3-B695-07DA-2E16-DEC4EBFF4828}"/>
              </a:ext>
            </a:extLst>
          </p:cNvPr>
          <p:cNvCxnSpPr/>
          <p:nvPr/>
        </p:nvCxnSpPr>
        <p:spPr bwMode="auto">
          <a:xfrm>
            <a:off x="1905001" y="6018226"/>
            <a:ext cx="335279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CAE41DA-77A2-8556-E38C-42A899810685}"/>
              </a:ext>
            </a:extLst>
          </p:cNvPr>
          <p:cNvSpPr txBox="1"/>
          <p:nvPr/>
        </p:nvSpPr>
        <p:spPr>
          <a:xfrm>
            <a:off x="2927326" y="3077289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00" dirty="0">
                <a:solidFill>
                  <a:schemeClr val="tx1"/>
                </a:solidFill>
              </a:rPr>
              <a:t>Select addresses in Own and Peer MAC address Sets</a:t>
            </a:r>
          </a:p>
          <a:p>
            <a:r>
              <a:rPr lang="en-ES" sz="1000" dirty="0">
                <a:solidFill>
                  <a:schemeClr val="tx1"/>
                </a:solidFill>
              </a:rPr>
              <a:t>Ofuscate other fields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613EB63-1ABC-F325-58F0-888415488796}"/>
              </a:ext>
            </a:extLst>
          </p:cNvPr>
          <p:cNvSpPr txBox="1"/>
          <p:nvPr/>
        </p:nvSpPr>
        <p:spPr>
          <a:xfrm>
            <a:off x="9632658" y="4828788"/>
            <a:ext cx="260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1000" dirty="0">
                <a:solidFill>
                  <a:schemeClr val="tx1"/>
                </a:solidFill>
              </a:rPr>
              <a:t>Filter A1 addresses in Own Set, change A1 and A2 to DSMAC, de-ofuscate other parameters </a:t>
            </a:r>
          </a:p>
        </p:txBody>
      </p:sp>
    </p:spTree>
    <p:extLst>
      <p:ext uri="{BB962C8B-B14F-4D97-AF65-F5344CB8AC3E}">
        <p14:creationId xmlns:p14="http://schemas.microsoft.com/office/powerpoint/2010/main" val="3203584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BDD-B10F-4CC7-26BC-8B9B08D3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Benefits/drawbacks of 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37B0-125A-9F92-C2B8-68A978B3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76400"/>
            <a:ext cx="10361084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proposal enables communication between two STAs </a:t>
            </a:r>
            <a:r>
              <a:rPr lang="en-US" b="0" dirty="0"/>
              <a:t>that use anonymized </a:t>
            </a:r>
            <a:r>
              <a:rPr lang="en-ES" b="0" dirty="0"/>
              <a:t>MAC addresses for A1 and A2 in each direction of the communication </a:t>
            </a:r>
            <a:r>
              <a:rPr lang="en-ES" b="0" dirty="0">
                <a:sym typeface="Wingdings" pitchFamily="2" charset="2"/>
              </a:rPr>
              <a:t> high level of ofuscation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Proposed use of address sets reduce the complexity of managing the addresses, it reduces non steady state periods</a:t>
            </a:r>
            <a:r>
              <a:rPr lang="en-US" b="0" dirty="0">
                <a:sym typeface="Wingdings" pitchFamily="2" charset="2"/>
              </a:rPr>
              <a:t> and allows for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No need to empty queues, any address can be used any time</a:t>
            </a:r>
            <a:endParaRPr lang="en-ES" b="0" dirty="0">
              <a:sym typeface="Wingdings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MAC addresses can be added/removed any time, retransmitions should not modify addresses, a STA can decide to stop using an address, signal its removal and actually take it out from the set considering enough time to not face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May require increased memory space  this can be bounded by setting a maximum size of the sets</a:t>
            </a: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62FE-435F-223C-CFBC-E3B43655B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50DE-C3A7-7F4D-5E8D-44985EF305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99FA73-AFC0-A623-8176-0F5A31205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3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73642" y="1514974"/>
            <a:ext cx="10744199" cy="46466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works in IEEE 802.11bi propose anonymizing A1 and A2 addresses by rotating the transmitting and receiving MAC addresses.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DCN 2021/1539r0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DCN 2023/133r0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Such a mechanism have implications on how a STA performs A1 filtering, since the A1 may change, some challenges discussed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An A1 MAC address</a:t>
            </a:r>
            <a:r>
              <a:rPr lang="en-US" dirty="0"/>
              <a:t> is only used as receiver address for a period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When an A1 MAC address changes, retransmissions may use the “previous”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How </a:t>
            </a:r>
            <a:r>
              <a:rPr lang="en-US" dirty="0"/>
              <a:t>are the MAC address transitions coordinated between the transmitter and the receiver. </a:t>
            </a:r>
            <a:endParaRPr lang="en-US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document proposes a mechanism enabling A1 filtering in such a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includes discussion on the anonymization/de-anonymization block</a:t>
            </a:r>
            <a:endParaRPr lang="en-US" b="0" dirty="0"/>
          </a:p>
          <a:p>
            <a:pPr marL="11113" indent="-11113"/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E3BF-82C3-6CAB-043C-B900EB87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3B7CE-9746-E05B-3E5E-BB3D7D0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13" y="2133600"/>
            <a:ext cx="7699271" cy="3960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address filtering is done right after CRC validation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Some implementations may do Block Ack Scoreboarding right after</a:t>
            </a:r>
            <a:endParaRPr lang="en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process itself is not defined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It considers filtering based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MAC address of the receiving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dot11GroupAddressesTable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12CDB-43C7-2CB1-0376-F6CE0E091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3FA4F-23D6-9A6F-E83C-DDEEDB922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03809-665E-88F7-6969-6FE958A00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E4B740-C279-9440-CF62-179DE8EF2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54121"/>
            <a:ext cx="3042814" cy="51736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FE0BCA-DFEB-F5B0-4613-6B5416923AD9}"/>
              </a:ext>
            </a:extLst>
          </p:cNvPr>
          <p:cNvSpPr/>
          <p:nvPr/>
        </p:nvSpPr>
        <p:spPr bwMode="auto">
          <a:xfrm>
            <a:off x="1371600" y="5638800"/>
            <a:ext cx="762000" cy="3048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63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BDC6-67CA-2839-4908-331FEF7E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description for A1 filtering (11me D2.0)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6F28-E33C-B2C5-0C33-33BA3EA00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filtering described in 10.2.8 - MAC data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A MAC performs address filtering on the Address 1 field in each MPDU contained in a PPDU and, for non-GLK non-AP STAs, on the DA of each MSDU within an A-MSDU.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effectLst/>
                <a:latin typeface="TimesNewRoman"/>
              </a:rPr>
              <a:t>In the case of a non-GLK STA receiver, when the Address 1 field or DA field contains a group address, address filtering is performed by </a:t>
            </a:r>
            <a:r>
              <a:rPr lang="en-GB" b="0" u="sng" dirty="0">
                <a:effectLst/>
                <a:latin typeface="TimesNewRoman"/>
              </a:rPr>
              <a:t>comparing the value in the Address 1 field or DA field to all values in the dot11GroupAddressesTable </a:t>
            </a:r>
            <a:r>
              <a:rPr lang="en-GB" b="0" dirty="0">
                <a:effectLst/>
                <a:latin typeface="TimesNewRoman"/>
              </a:rPr>
              <a:t>and the broadcast address value. </a:t>
            </a:r>
            <a:endParaRPr lang="en-GB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latin typeface="TimesNewRoman"/>
              </a:rPr>
              <a:t>If the Address 1 field of an MPDU carrying an A-MSDU does not match </a:t>
            </a:r>
            <a:r>
              <a:rPr lang="en-GB" b="0" u="sng" dirty="0">
                <a:latin typeface="TimesNewRoman"/>
              </a:rPr>
              <a:t>any address </a:t>
            </a:r>
            <a:r>
              <a:rPr lang="en-GB" b="0" dirty="0">
                <a:latin typeface="TimesNewRoman"/>
              </a:rPr>
              <a:t>at a receiving STA, then the entire A-MSDU is discarded.</a:t>
            </a:r>
          </a:p>
          <a:p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3474A-6C3E-14BD-67C2-8AE4B63D6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4CCF-384F-2142-564D-AFAD0AC27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3A20F6-C1B6-32C2-4D69-43391056AA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65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7F8C-3BFC-7AFF-B24A-D7EFA971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4370-B2D1-836E-1B29-BA22458E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2022/1870r0 (SRT, Graham) – Protection against Spoof AP using Probe: Requires STAs to use two MAC addresses simultaneously -&gt; Requires list of addresses (2) for A1 filtering. </a:t>
            </a:r>
            <a:r>
              <a:rPr lang="en-ES" sz="2000" b="0" u="sng" dirty="0"/>
              <a:t>There is no interim, both addresses available at same time</a:t>
            </a:r>
            <a:r>
              <a:rPr lang="en-E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sz="2000" b="0" dirty="0"/>
              <a:t>2023/268r0 (Cox, Carol) - </a:t>
            </a:r>
            <a:r>
              <a:rPr lang="en-US" sz="2000" b="0" dirty="0"/>
              <a:t>Proposal for OTA MAC Change -&gt; Requires signaling change of MAC address, </a:t>
            </a:r>
            <a:r>
              <a:rPr lang="en-US" sz="2000" b="0" u="sng" dirty="0"/>
              <a:t>requires emptying queues</a:t>
            </a:r>
            <a:r>
              <a:rPr lang="en-US" sz="2000" b="0" dirty="0"/>
              <a:t>, </a:t>
            </a:r>
            <a:r>
              <a:rPr lang="en-US" sz="2000" b="0" u="sng" dirty="0"/>
              <a:t>signaling in beacon</a:t>
            </a:r>
            <a:r>
              <a:rPr lang="en-US" sz="2000" b="0" dirty="0"/>
              <a:t>, MAC addresses are generated in sequence, </a:t>
            </a:r>
            <a:r>
              <a:rPr lang="en-US" sz="2000" b="0" u="sng" dirty="0"/>
              <a:t>requires sync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2023/328r0 (Cox, Carol) – Proposal for MLD OTA MAC Change -&gt; similar features as previous, requires flushing queues since it assumes no simultaneous use of MAC Addresses.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2023/411r0 (Canon, Julien) – Obfuscation of Multiple CPE Parameters -&gt; assumes simultaneous use of MAC addresses during interim.</a:t>
            </a: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7AE29-C0D4-8463-7E63-0F6683284B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75879-338F-602B-7622-FA4DF0A3E0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C66D7B-1E3F-2C5F-7715-46615110D1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47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1DF4-CBF4-434F-3254-028311FD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 of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EF585-D893-C517-8BBF-30C47BFB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All proposals either assume an interim where queues need to be flushed, stop transmission, recompute parameters and resume or assume simultaneous use of several addresses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use of multiple addresses in A1 filtering is already accepted in the standard for Group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23293-08F9-AD16-EFE9-BABC6D611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4DEEB-CBB8-AA5E-F6CE-E38D3A2479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D570D-A6C9-1404-51CE-6497738134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3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8265-0C29-1382-52DA-A9922AB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57D-D8F2-2865-17F8-30ABA2A6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Use </a:t>
            </a:r>
            <a:r>
              <a:rPr lang="en-US" b="0" dirty="0"/>
              <a:t>a solution similar to what is used for </a:t>
            </a:r>
            <a:r>
              <a:rPr lang="en-ES" b="0" dirty="0"/>
              <a:t>dot11GroupAddressesTable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ES" b="0" dirty="0"/>
              <a:t>group of </a:t>
            </a:r>
            <a:r>
              <a:rPr lang="en-US" b="0" dirty="0"/>
              <a:t>the </a:t>
            </a:r>
            <a:r>
              <a:rPr lang="en-ES" b="0" dirty="0"/>
              <a:t>A1 and A2 </a:t>
            </a:r>
            <a:r>
              <a:rPr lang="en-US" b="0" dirty="0"/>
              <a:t>addresses allows </a:t>
            </a:r>
            <a:r>
              <a:rPr lang="en-ES" b="0" dirty="0"/>
              <a:t>for </a:t>
            </a:r>
            <a:r>
              <a:rPr lang="en-US" b="0" dirty="0"/>
              <a:t>different addresses to be used </a:t>
            </a:r>
            <a:r>
              <a:rPr lang="en-ES" b="0" dirty="0"/>
              <a:t>each direction of the 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Anonymization/de-anonymization works by selecting addresses from the above sets</a:t>
            </a:r>
            <a:endParaRPr lang="en-ES" dirty="0">
              <a:sym typeface="Wingdings" pitchFamily="2" charset="2"/>
            </a:endParaRPr>
          </a:p>
          <a:p>
            <a:pPr marL="1371600" lvl="3" indent="0"/>
            <a:endParaRPr lang="en-ES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49B97-799B-0999-6871-F7B666100C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2BCDE-C87C-1C16-F81D-B5DEB6BD66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092F5A-D89A-C5BA-81E6-80883E05B5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40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C224-327E-145F-60FC-F1CD822A2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State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572-A8A2-06D9-FD59-69849C28D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ES" b="0" dirty="0"/>
              <a:t>Set of MAC addresses used to transmit (A2 addresses), this can be per peer STA or a set for all peer STAs</a:t>
            </a:r>
          </a:p>
          <a:p>
            <a:pPr>
              <a:buFontTx/>
              <a:buChar char="-"/>
            </a:pPr>
            <a:r>
              <a:rPr lang="en-ES" b="0" dirty="0"/>
              <a:t>Set of MAC addresses used by receiver (A1 addresses)</a:t>
            </a:r>
          </a:p>
          <a:p>
            <a:pPr>
              <a:buFontTx/>
              <a:buChar char="-"/>
            </a:pPr>
            <a:r>
              <a:rPr lang="en-ES" b="0" dirty="0"/>
              <a:t>Salt used per peer (will come back to this later, assume e.g., 12 bits)</a:t>
            </a:r>
          </a:p>
          <a:p>
            <a:pPr>
              <a:buFontTx/>
              <a:buChar char="-"/>
            </a:pPr>
            <a:endParaRPr lang="en-ES" b="0" dirty="0"/>
          </a:p>
          <a:p>
            <a:pPr>
              <a:buFontTx/>
              <a:buChar char="-"/>
            </a:pPr>
            <a:r>
              <a:rPr lang="en-ES" b="0" dirty="0"/>
              <a:t>Example: AP using 10 addresses for tx, 90 peers with 10 addresses per peer, +1 salt per peer = (10+900)x48 + 90x12 = 44760 bits of extra memory required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F9149-BD27-0A6E-AB97-EE0BAE8144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F4997-B81B-7E2C-EEC9-A13B2748C7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447846-DA1E-A9CC-63B2-154ADA9B9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6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D7AF-5FAB-91A8-A294-2ECC26DB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 for A1 and A2 anonymization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5B69B-9536-E523-3C90-1DE49EFE8B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092-E2A4-55DA-475F-83C93A6B86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47BC03-0ADA-7467-BF06-C04DED599F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pic>
        <p:nvPicPr>
          <p:cNvPr id="7" name="Picture 6" descr="A picture containing text, screenshot, line, receipt&#10;&#10;Description automatically generated">
            <a:extLst>
              <a:ext uri="{FF2B5EF4-FFF2-40B4-BE49-F238E27FC236}">
                <a16:creationId xmlns:a16="http://schemas.microsoft.com/office/drawing/2014/main" id="{BA0D90F2-6051-0773-35BF-B16928E2C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199"/>
            <a:ext cx="10849728" cy="350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3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1726</Words>
  <Application>Microsoft Macintosh PowerPoint</Application>
  <PresentationFormat>Widescreen</PresentationFormat>
  <Paragraphs>167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TimesNewRoman</vt:lpstr>
      <vt:lpstr>Wingdings</vt:lpstr>
      <vt:lpstr>Office Theme</vt:lpstr>
      <vt:lpstr>TGbi – Anonymizing frames and A1 filtering</vt:lpstr>
      <vt:lpstr>Abstract</vt:lpstr>
      <vt:lpstr>Background</vt:lpstr>
      <vt:lpstr>Current description for A1 filtering (11me D2.0)</vt:lpstr>
      <vt:lpstr>Current proposals</vt:lpstr>
      <vt:lpstr>Summary of background</vt:lpstr>
      <vt:lpstr>Proposal</vt:lpstr>
      <vt:lpstr>State required</vt:lpstr>
      <vt:lpstr>Example for A1 and A2 anonymization</vt:lpstr>
      <vt:lpstr>Anonymization process (from A)</vt:lpstr>
      <vt:lpstr>A1 filtering/De-anonymization/reception process (from B)</vt:lpstr>
      <vt:lpstr>Anonymization of other parameters</vt:lpstr>
      <vt:lpstr>Anonymization/de-anonymization architecture</vt:lpstr>
      <vt:lpstr>Benefits/drawbacks of the approach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861</cp:revision>
  <cp:lastPrinted>1601-01-01T00:00:00Z</cp:lastPrinted>
  <dcterms:created xsi:type="dcterms:W3CDTF">2018-05-10T16:45:22Z</dcterms:created>
  <dcterms:modified xsi:type="dcterms:W3CDTF">2023-05-16T13:45:40Z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