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8" r:id="rId4"/>
    <p:sldId id="257" r:id="rId5"/>
    <p:sldId id="282" r:id="rId6"/>
    <p:sldId id="284" r:id="rId7"/>
    <p:sldId id="285" r:id="rId8"/>
    <p:sldId id="286" r:id="rId9"/>
    <p:sldId id="290" r:id="rId10"/>
    <p:sldId id="287" r:id="rId11"/>
    <p:sldId id="289" r:id="rId12"/>
    <p:sldId id="283" r:id="rId13"/>
    <p:sldId id="279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ECI Mohamed" initials="BM" lastIdx="1" clrIdx="0">
    <p:extLst>
      <p:ext uri="{19B8F6BF-5375-455C-9EA6-DF929625EA0E}">
        <p15:presenceInfo xmlns:p15="http://schemas.microsoft.com/office/powerpoint/2012/main" userId="S-1-5-21-226764037-381646214-1788637320-15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474" autoAdjust="0"/>
    <p:restoredTop sz="94637" autoAdjust="0"/>
  </p:normalViewPr>
  <p:slideViewPr>
    <p:cSldViewPr>
      <p:cViewPr varScale="1">
        <p:scale>
          <a:sx n="107" d="100"/>
          <a:sy n="107" d="100"/>
        </p:scale>
        <p:origin x="149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EAF7-6AE5-4762-B81E-26A0ADCB8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9898F-7406-4FA2-B5FC-944073755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30CB8-8D34-4FCF-838B-93926F00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903AB-EB98-4198-A88B-C7D73971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C524D-AC30-48E1-A872-A75ED835E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85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088A-9D3A-4CC1-8656-3CAA12B7A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E65DF-8907-4410-ACFF-4B47A420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AA9A4-6C40-4581-B757-DF7A936B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EDB03-A89C-4C28-A686-79875354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23B7F-EB52-42B4-8EDB-851FA318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52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E662E-29D6-44C9-8E94-E09B0422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E63F-5B0E-489B-A9F0-2CE07916C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61AF-5F07-480C-87BF-31CF5E8D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1B34-D33E-41A9-B864-5A083A6F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6312-052D-4150-8636-B07F5FBE4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154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3977-F2BA-4B0C-9087-B6C5008E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8D4F2-BC78-4E37-943E-592C62E35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58456-2071-41C7-920A-C25DA7DAE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E3706-330D-4751-9C03-BF3EF96B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2478B-5947-48C5-A8D3-0FD92766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32731-C1C0-4B90-9669-BD11A64A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454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D6CE-CDE4-4FC8-BA3E-27B089F2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35152-764A-427C-BA08-B1977D12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460A4-1AD5-4291-ACB4-B417FE33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F11FF0-BC3F-4165-94B3-E76CAAFD5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D1750-A699-414E-B998-FE21DF5C2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557495-8EC0-4999-B019-ACBF2EA6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A7B822-287F-439B-BB73-8B40895D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1C56C-3949-46E6-9915-20C0765F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3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07F04-FFFB-431A-BC8C-7994E295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9F8C0-76FE-4935-8905-05108159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10B5A-2E2E-4114-9380-E01ED12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DFB04-5827-485B-B775-1E6C17D2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099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DDE99-33AD-4CC4-9D92-80286274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662C8F-8AA6-417A-B1B9-1B377E2A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DD321-45E1-4D3C-9047-CE141281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807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083DA-657B-433B-991A-6E8A377F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258F5-7AEE-4DBF-A285-8BFFC8659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78D69-D7C0-408C-B044-03DB2D383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671C5-B263-46DE-8C43-7E507212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10C80-653C-47C4-B75D-1DFC7C7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6246A-409C-4E60-AFB6-54E8C02C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45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5E99D-BFFF-479D-B0D3-250C16D8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28C99-1539-4825-9757-EE348EB52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90E74-F239-4C13-9E9A-6E807D38E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D8CB2-961C-4E71-9072-D5FC615F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9C929-9D37-4AC3-8FD1-DAE02CFA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CDB75-8F04-4119-B5AF-2D7B06498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A112E-10DD-494D-B1CD-BF201410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95771-7DB2-4395-924E-D629EFB8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F8488-8B01-42D5-AA04-5AF8B7E0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6A451-6DF1-4275-84E6-E8EFA89A8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541EB-D2BB-49D9-BA76-5D455DE1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3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54020-1F9A-4684-92FE-62793A854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B8008-09CE-4C2A-955F-3B32B34B8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6D099-E6C4-44C2-822D-DE370FE7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255BA-A0C2-4055-8B9D-3315ED08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D4CD1-77D1-4D81-9315-4FCD35FA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1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11-23/0411r1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B85C8-3F28-47C8-B344-553C7D90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6BE30-381E-40B6-B23D-666F16986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52E41-9483-49CC-A4A0-E086E77BB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10663-A20D-41FC-A78C-B4742345B1EB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C053-C09B-48BF-9BC6-607629330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C94BE-9B1F-4AAC-9E79-A235ABED84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F15F-AC1E-4E53-9F3D-C97AC77AD1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4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Obfuscation of Multiple CPE Parameters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809229"/>
              </p:ext>
            </p:extLst>
          </p:nvPr>
        </p:nvGraphicFramePr>
        <p:xfrm>
          <a:off x="993775" y="2511425"/>
          <a:ext cx="1012507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511425"/>
                        <a:ext cx="10125075" cy="247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E763-3D8B-4CA5-93AE-82C93AF3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80A83-9F1B-466B-9C6F-A61052BC6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71015"/>
            <a:ext cx="10820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output CPE_PARAM (n+1) is split into predetermined chunks, each chunk corresponding either to a new reset value for each reset-based CPE parameter or a new shared mask for each reset-free CPE parameter</a:t>
            </a:r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MAC address, SN and AID, the chunks correspond to new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TID and PN, the chunks correspond to masks to be applied to generate the transmitted OTA_PN and OTA_TID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986CC-BF29-4C0E-B6EE-6ECFC30412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39759-9DA7-4756-A2D1-C7303693BC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7685DB-6E5E-4E24-9152-7DA48EF2D0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BE0D2B-11E8-422B-9D68-0390AF0A924C}"/>
              </a:ext>
            </a:extLst>
          </p:cNvPr>
          <p:cNvSpPr txBox="1"/>
          <p:nvPr/>
        </p:nvSpPr>
        <p:spPr>
          <a:xfrm>
            <a:off x="2425826" y="5572223"/>
            <a:ext cx="31880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OTA_PN = PN </a:t>
            </a:r>
            <a:r>
              <a:rPr lang="en-US" altLang="zh-CN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XOR</a:t>
            </a: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PN_Mask</a:t>
            </a:r>
            <a:endParaRPr lang="en-US" sz="1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OTA_TID = TID </a:t>
            </a:r>
            <a:r>
              <a:rPr lang="en-US" altLang="zh-CN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XOR</a:t>
            </a:r>
            <a:r>
              <a:rPr lang="en-US" sz="1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TID_Mask</a:t>
            </a:r>
            <a:endParaRPr lang="en-US" sz="1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28D352-339D-4B49-877F-16C85C74AE81}"/>
              </a:ext>
            </a:extLst>
          </p:cNvPr>
          <p:cNvSpPr txBox="1"/>
          <p:nvPr/>
        </p:nvSpPr>
        <p:spPr>
          <a:xfrm>
            <a:off x="5686183" y="5618241"/>
            <a:ext cx="58962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PN (resp. TID) are recovered by the receiver by XORing  OTA_PN and </a:t>
            </a:r>
            <a:r>
              <a:rPr lang="en-US" altLang="zh-CN" sz="16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PN_Mask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(resp. OTA_TID and </a:t>
            </a:r>
            <a:r>
              <a:rPr lang="en-US" altLang="zh-CN" sz="1600" kern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OTA_Mask</a:t>
            </a:r>
            <a:r>
              <a:rPr lang="en-US" altLang="zh-CN" sz="1600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GB" sz="1600" dirty="0"/>
          </a:p>
        </p:txBody>
      </p:sp>
      <p:sp>
        <p:nvSpPr>
          <p:cNvPr id="41" name="ZoneTexte 20">
            <a:extLst>
              <a:ext uri="{FF2B5EF4-FFF2-40B4-BE49-F238E27FC236}">
                <a16:creationId xmlns:a16="http://schemas.microsoft.com/office/drawing/2014/main" id="{7503FCD5-ED6C-41A1-83F4-380832C87C43}"/>
              </a:ext>
            </a:extLst>
          </p:cNvPr>
          <p:cNvSpPr txBox="1"/>
          <p:nvPr/>
        </p:nvSpPr>
        <p:spPr>
          <a:xfrm>
            <a:off x="3313900" y="3329216"/>
            <a:ext cx="4915463" cy="27699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1 ……… 0  1 …….. 1 0 …………0………0   1………1   0 ………1 </a:t>
            </a:r>
          </a:p>
        </p:txBody>
      </p:sp>
      <p:sp>
        <p:nvSpPr>
          <p:cNvPr id="42" name="ZoneTexte 21">
            <a:extLst>
              <a:ext uri="{FF2B5EF4-FFF2-40B4-BE49-F238E27FC236}">
                <a16:creationId xmlns:a16="http://schemas.microsoft.com/office/drawing/2014/main" id="{75CF242C-FFFF-4AED-AF74-63908CA3E43C}"/>
              </a:ext>
            </a:extLst>
          </p:cNvPr>
          <p:cNvSpPr txBox="1"/>
          <p:nvPr/>
        </p:nvSpPr>
        <p:spPr>
          <a:xfrm>
            <a:off x="3092533" y="2951931"/>
            <a:ext cx="51873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 1  ………     47………  59 ……… 107 …….  123 …….  130…….133</a:t>
            </a:r>
          </a:p>
        </p:txBody>
      </p:sp>
      <p:sp>
        <p:nvSpPr>
          <p:cNvPr id="43" name="Accolade fermante 22">
            <a:extLst>
              <a:ext uri="{FF2B5EF4-FFF2-40B4-BE49-F238E27FC236}">
                <a16:creationId xmlns:a16="http://schemas.microsoft.com/office/drawing/2014/main" id="{FBD20F26-CC38-4400-B15B-DB188FFB4BE7}"/>
              </a:ext>
            </a:extLst>
          </p:cNvPr>
          <p:cNvSpPr/>
          <p:nvPr/>
        </p:nvSpPr>
        <p:spPr>
          <a:xfrm rot="5400000">
            <a:off x="3730202" y="3328641"/>
            <a:ext cx="170720" cy="850706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Accolade fermante 23">
            <a:extLst>
              <a:ext uri="{FF2B5EF4-FFF2-40B4-BE49-F238E27FC236}">
                <a16:creationId xmlns:a16="http://schemas.microsoft.com/office/drawing/2014/main" id="{9388A61F-926C-4C18-89ED-B5F762A60459}"/>
              </a:ext>
            </a:extLst>
          </p:cNvPr>
          <p:cNvSpPr/>
          <p:nvPr/>
        </p:nvSpPr>
        <p:spPr>
          <a:xfrm rot="5400000">
            <a:off x="4555096" y="3433456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ZoneTexte 27">
            <a:extLst>
              <a:ext uri="{FF2B5EF4-FFF2-40B4-BE49-F238E27FC236}">
                <a16:creationId xmlns:a16="http://schemas.microsoft.com/office/drawing/2014/main" id="{75AEB4CB-518F-4DCD-A152-10C6A28F0EBB}"/>
              </a:ext>
            </a:extLst>
          </p:cNvPr>
          <p:cNvSpPr txBox="1"/>
          <p:nvPr/>
        </p:nvSpPr>
        <p:spPr>
          <a:xfrm>
            <a:off x="3358850" y="3820116"/>
            <a:ext cx="86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 MAC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address </a:t>
            </a:r>
            <a:endParaRPr lang="fr-FR" sz="105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6" name="ZoneTexte 28">
            <a:extLst>
              <a:ext uri="{FF2B5EF4-FFF2-40B4-BE49-F238E27FC236}">
                <a16:creationId xmlns:a16="http://schemas.microsoft.com/office/drawing/2014/main" id="{40A20DBE-219C-43D8-9276-82A1A848D258}"/>
              </a:ext>
            </a:extLst>
          </p:cNvPr>
          <p:cNvSpPr txBox="1"/>
          <p:nvPr/>
        </p:nvSpPr>
        <p:spPr>
          <a:xfrm>
            <a:off x="4154693" y="3859690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SN</a:t>
            </a: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" name="Accolade fermante 23">
            <a:extLst>
              <a:ext uri="{FF2B5EF4-FFF2-40B4-BE49-F238E27FC236}">
                <a16:creationId xmlns:a16="http://schemas.microsoft.com/office/drawing/2014/main" id="{F6D22635-8029-492F-B671-F94B30DEA167}"/>
              </a:ext>
            </a:extLst>
          </p:cNvPr>
          <p:cNvSpPr/>
          <p:nvPr/>
        </p:nvSpPr>
        <p:spPr>
          <a:xfrm rot="5400000">
            <a:off x="5244209" y="3437958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ZoneTexte 28">
            <a:extLst>
              <a:ext uri="{FF2B5EF4-FFF2-40B4-BE49-F238E27FC236}">
                <a16:creationId xmlns:a16="http://schemas.microsoft.com/office/drawing/2014/main" id="{104BF190-E720-493D-A36B-1BE5C229DE64}"/>
              </a:ext>
            </a:extLst>
          </p:cNvPr>
          <p:cNvSpPr txBox="1"/>
          <p:nvPr/>
        </p:nvSpPr>
        <p:spPr>
          <a:xfrm>
            <a:off x="4843806" y="3864192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Mask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</a:t>
            </a: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Accolade fermante 23">
            <a:extLst>
              <a:ext uri="{FF2B5EF4-FFF2-40B4-BE49-F238E27FC236}">
                <a16:creationId xmlns:a16="http://schemas.microsoft.com/office/drawing/2014/main" id="{D65BBBBD-CCB6-4F1D-960B-80BD82BBFE30}"/>
              </a:ext>
            </a:extLst>
          </p:cNvPr>
          <p:cNvSpPr/>
          <p:nvPr/>
        </p:nvSpPr>
        <p:spPr>
          <a:xfrm rot="5400000">
            <a:off x="5979451" y="3439368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ZoneTexte 28">
            <a:extLst>
              <a:ext uri="{FF2B5EF4-FFF2-40B4-BE49-F238E27FC236}">
                <a16:creationId xmlns:a16="http://schemas.microsoft.com/office/drawing/2014/main" id="{A3AC7E11-81D7-4EB3-9EB3-B398604EC97A}"/>
              </a:ext>
            </a:extLst>
          </p:cNvPr>
          <p:cNvSpPr txBox="1"/>
          <p:nvPr/>
        </p:nvSpPr>
        <p:spPr>
          <a:xfrm>
            <a:off x="5579048" y="3865602"/>
            <a:ext cx="95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</a:p>
          <a:p>
            <a:pPr algn="ctr"/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fr-FR" sz="1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" name="Accolade fermante 23">
            <a:extLst>
              <a:ext uri="{FF2B5EF4-FFF2-40B4-BE49-F238E27FC236}">
                <a16:creationId xmlns:a16="http://schemas.microsoft.com/office/drawing/2014/main" id="{36884819-2BB0-4344-98B2-E84CC5096EA3}"/>
              </a:ext>
            </a:extLst>
          </p:cNvPr>
          <p:cNvSpPr/>
          <p:nvPr/>
        </p:nvSpPr>
        <p:spPr>
          <a:xfrm rot="5400000">
            <a:off x="6728201" y="3436717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ZoneTexte 28">
            <a:extLst>
              <a:ext uri="{FF2B5EF4-FFF2-40B4-BE49-F238E27FC236}">
                <a16:creationId xmlns:a16="http://schemas.microsoft.com/office/drawing/2014/main" id="{EE075FC6-33A5-4BF6-B19B-CF28F3286703}"/>
              </a:ext>
            </a:extLst>
          </p:cNvPr>
          <p:cNvSpPr txBox="1"/>
          <p:nvPr/>
        </p:nvSpPr>
        <p:spPr>
          <a:xfrm>
            <a:off x="7182963" y="3872436"/>
            <a:ext cx="95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</a:t>
            </a:r>
          </a:p>
        </p:txBody>
      </p:sp>
      <p:sp>
        <p:nvSpPr>
          <p:cNvPr id="53" name="Accolade fermante 23">
            <a:extLst>
              <a:ext uri="{FF2B5EF4-FFF2-40B4-BE49-F238E27FC236}">
                <a16:creationId xmlns:a16="http://schemas.microsoft.com/office/drawing/2014/main" id="{2A72E9EF-C661-4945-A5F4-0489C09212C4}"/>
              </a:ext>
            </a:extLst>
          </p:cNvPr>
          <p:cNvSpPr/>
          <p:nvPr/>
        </p:nvSpPr>
        <p:spPr>
          <a:xfrm rot="5400000">
            <a:off x="7520287" y="3459212"/>
            <a:ext cx="170722" cy="641077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ZoneTexte 28">
            <a:extLst>
              <a:ext uri="{FF2B5EF4-FFF2-40B4-BE49-F238E27FC236}">
                <a16:creationId xmlns:a16="http://schemas.microsoft.com/office/drawing/2014/main" id="{0446DC52-AEE7-44B1-87F4-49A24AA9304A}"/>
              </a:ext>
            </a:extLst>
          </p:cNvPr>
          <p:cNvSpPr txBox="1"/>
          <p:nvPr/>
        </p:nvSpPr>
        <p:spPr>
          <a:xfrm>
            <a:off x="6391834" y="3839354"/>
            <a:ext cx="959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Scrambler</a:t>
            </a:r>
          </a:p>
          <a:p>
            <a:pPr algn="ctr">
              <a:spcAft>
                <a:spcPts val="0"/>
              </a:spcAft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14D1-6843-45A4-BA26-D732B06B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8C5C6-3DA3-4D1F-8F4F-CF1F9D3F3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44B486-E458-49F3-AE28-935999EFF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2D4E741B-F0D7-4F78-B0B9-D4037718E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  <a:noFill/>
        </p:spPr>
        <p:txBody>
          <a:bodyPr/>
          <a:lstStyle/>
          <a:p>
            <a:pPr marL="0" indent="0"/>
            <a:r>
              <a:rPr lang="en-US" dirty="0"/>
              <a:t>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simultaneously a set of its CPE parameters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Implementation complexity and costs reduction as only single execution of  the PRF is necessary to obfuscate the multiple CPE parameters</a:t>
            </a:r>
          </a:p>
          <a:p>
            <a:pPr marL="0" indent="0"/>
            <a:endParaRPr lang="en-US" dirty="0"/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0B6E9AF-AF34-4E93-AEF7-A3398FCB39A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183763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agree 11bi should incorporate the proposed method described in slides 9 and 10?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 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0D46171-5824-4912-8A7C-F0A5BC690B7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802.11-21/114r3 – </a:t>
            </a: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  <a:p>
            <a:endParaRPr lang="en-GB" dirty="0"/>
          </a:p>
          <a:p>
            <a:r>
              <a:rPr lang="en-GB" dirty="0"/>
              <a:t>[2] IEEE 802.11-23/166r0 -</a:t>
            </a:r>
            <a:r>
              <a:rPr lang="en-US" dirty="0"/>
              <a:t>	Mechanism of simultaneous changes to SN scrambler seed PN AID and TID</a:t>
            </a:r>
            <a:endParaRPr lang="en-GB" dirty="0"/>
          </a:p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C6D94A8-B4A2-4382-A28E-E29005E0DB6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</a:t>
            </a:r>
            <a:r>
              <a:rPr lang="en-US" dirty="0"/>
              <a:t>for changing simultaneous multiple CPE parameters (e.g. OTA MAC Address, SN, PN, TID) of a CPE STA while it is associated with an AP by using a standard pseudo random generator based on shared private information allowing no explicit exchange of the changed CPE parameters.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0A23B-7E0C-4D96-934F-4164D63D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B53FFC-AD05-4E37-BCE8-7D95943A46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373141"/>
              </p:ext>
            </p:extLst>
          </p:nvPr>
        </p:nvGraphicFramePr>
        <p:xfrm>
          <a:off x="1488018" y="2057400"/>
          <a:ext cx="8610600" cy="35933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7222">
                  <a:extLst>
                    <a:ext uri="{9D8B030D-6E8A-4147-A177-3AD203B41FA5}">
                      <a16:colId xmlns:a16="http://schemas.microsoft.com/office/drawing/2014/main" val="4095707317"/>
                    </a:ext>
                  </a:extLst>
                </a:gridCol>
                <a:gridCol w="7883378">
                  <a:extLst>
                    <a:ext uri="{9D8B030D-6E8A-4147-A177-3AD203B41FA5}">
                      <a16:colId xmlns:a16="http://schemas.microsoft.com/office/drawing/2014/main" val="662521899"/>
                    </a:ext>
                  </a:extLst>
                </a:gridCol>
              </a:tblGrid>
              <a:tr h="6863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its own OTA MAC Address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used with a CPE AP in Associate STA State 4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24526"/>
                  </a:ext>
                </a:extLst>
              </a:tr>
              <a:tr h="68635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SN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657121"/>
                  </a:ext>
                </a:extLst>
              </a:tr>
              <a:tr h="657002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PN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0728057"/>
                  </a:ext>
                </a:extLst>
              </a:tr>
              <a:tr h="754898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CPE Client’s AID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an uncorrelated new value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402587"/>
                  </a:ext>
                </a:extLst>
              </a:tr>
              <a:tr h="808773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11bi shall define a mechanism for a CPE Client and CPE AP to obfuscate the </a:t>
                      </a:r>
                      <a:r>
                        <a:rPr lang="en-US" altLang="zh-CN" sz="1200" b="1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transmitted TID </a:t>
                      </a: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 uncorrelated new value on downlink and uplink to new values in Associate STA State 4,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77286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0095F-3E77-48EE-87F4-96E5BB348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A8E52-EC31-4127-A224-CBBBEC89C2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304024-62DA-4AB0-9806-5A6B229F32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21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6E5D-7AFD-455F-8E88-CACB5F98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D69B-6611-43E3-B55D-13834F6CD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    22/0114r3 specifies a Enhanced RCM (ERCM) procedure allowing the dynamic change of the MAC address of a non-AP STA when it is associated with an AP.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    Extend this procedure to </a:t>
            </a:r>
            <a:r>
              <a:rPr lang="en-GB" dirty="0"/>
              <a:t>obfuscation of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en-GB" dirty="0"/>
              <a:t>multiple CPE parameters of a CPE STA specified by the 802.11i task group(OTA MAC Address, SN, PN, TID, AID)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83842-2A86-47EB-8258-DF16D7B61B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C1217-5B8F-43AE-A054-F35EC6553E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3B19FB-45BE-4C8C-BD35-71DCA4EDA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92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B76D9-7240-4A39-B1E8-8C11FFD1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Enhanced RCM (SERCM) procedure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A775-EB78-427C-A00B-30161114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33085"/>
            <a:ext cx="10361084" cy="459151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Specifying a Seamless Enhanced RCM (SERCM) procedure allowing the dynamic change of the MAC address of a non-AP STA when it is associated with an AP.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During, or after association, encrypted information (SERCM key) is shared between AP and non-AP STA.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10858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Alternative scenario without any exchange between AP and non-AP STA (see slide 9)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t the starting of the transition period, both AP and non-AP STA initiate the MAC address change for the changing </a:t>
            </a:r>
            <a:r>
              <a:rPr lang="fr-FR" dirty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</a:t>
            </a:r>
            <a:r>
              <a:rPr lang="en-GB" b="0" dirty="0">
                <a:solidFill>
                  <a:schemeClr val="tx1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fr-FR" dirty="0" err="1">
                <a:solidFill>
                  <a:schemeClr val="tx1"/>
                </a:solidFill>
              </a:rPr>
              <a:t>During</a:t>
            </a:r>
            <a:r>
              <a:rPr lang="fr-FR" dirty="0">
                <a:solidFill>
                  <a:schemeClr val="tx1"/>
                </a:solidFill>
              </a:rPr>
              <a:t> the transition </a:t>
            </a:r>
            <a:r>
              <a:rPr lang="fr-FR" dirty="0" err="1">
                <a:solidFill>
                  <a:schemeClr val="tx1"/>
                </a:solidFill>
              </a:rPr>
              <a:t>period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both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current</a:t>
            </a:r>
            <a:r>
              <a:rPr lang="fr-FR" dirty="0">
                <a:solidFill>
                  <a:schemeClr val="tx1"/>
                </a:solidFill>
              </a:rPr>
              <a:t> and new values for the MAC </a:t>
            </a:r>
            <a:r>
              <a:rPr lang="fr-FR" dirty="0" err="1">
                <a:solidFill>
                  <a:schemeClr val="tx1"/>
                </a:solidFill>
              </a:rPr>
              <a:t>address</a:t>
            </a:r>
            <a:r>
              <a:rPr lang="fr-FR" dirty="0">
                <a:solidFill>
                  <a:schemeClr val="tx1"/>
                </a:solidFill>
              </a:rPr>
              <a:t> are </a:t>
            </a:r>
            <a:r>
              <a:rPr lang="fr-FR" dirty="0" err="1">
                <a:solidFill>
                  <a:schemeClr val="tx1"/>
                </a:solidFill>
              </a:rPr>
              <a:t>valid</a:t>
            </a:r>
            <a:r>
              <a:rPr lang="en-GB" dirty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75688-A1FE-4006-961F-F8293D850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C6807-4500-4B0A-A247-8F55F86605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8685DE-A26B-4B0B-8566-4BF016F803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4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8438-596E-4B2F-B847-99BCE3FC0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OTA MAC address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8F067-D408-46AD-AA1F-69BE8D41F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8033C-0146-4511-9D5A-E88C33F2EF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51CB20-072D-4CAF-A32B-7713245345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/>
        </p:nvSpPr>
        <p:spPr bwMode="auto">
          <a:xfrm>
            <a:off x="914401" y="1981200"/>
            <a:ext cx="10667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2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05F0D-9EF1-43C7-9963-6D5DB441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5BCB8-70A7-4FE8-A72D-365861159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	As explained in 23/0166 [2], two obfuscation procedures shall be considered </a:t>
            </a:r>
          </a:p>
          <a:p>
            <a:endParaRPr lang="en-GB" dirty="0"/>
          </a:p>
          <a:p>
            <a:r>
              <a:rPr lang="en-GB" dirty="0"/>
              <a:t>	Some (reset-based) CPE parameters as MAC Address, SN, AID can be obfuscated by resetting their value with new</a:t>
            </a:r>
            <a:r>
              <a:rPr lang="en-US" dirty="0"/>
              <a:t> uncorrelated (and randomized) values</a:t>
            </a:r>
            <a:endParaRPr lang="en-GB" dirty="0"/>
          </a:p>
          <a:p>
            <a:endParaRPr lang="en-GB" dirty="0"/>
          </a:p>
          <a:p>
            <a:r>
              <a:rPr lang="en-GB" dirty="0"/>
              <a:t>	Other (reset-free) CPE parameters as PN and TID shall not be reset, their original setting being used </a:t>
            </a:r>
            <a:r>
              <a:rPr lang="en-US" dirty="0"/>
              <a:t>to initiate and launch specific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them, generate and use masks for obfuscating them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3D76E-7A3C-4520-8AFE-63B6C50333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9CBD6-1D95-4C20-BD2B-9DC6D7A5E4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774737-0217-49F4-A929-07F2F4ACAE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8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BE46-C329-4877-BCA0-CD899AEF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Multiple CPE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C538F-7DD8-4C36-B664-472A4CA3C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81200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Both AP and non-AP STA compute simultaneously a list of CPE Parameters CPE_PARAM (including the OTA MAC address), without sharing them, by using the standardized PRF (</a:t>
            </a:r>
            <a:r>
              <a:rPr lang="en-US" b="0" dirty="0"/>
              <a:t>section 12.7.1.2 -IEEE Std 802.11-2020</a:t>
            </a:r>
            <a:r>
              <a:rPr lang="en-GB" b="0" dirty="0"/>
              <a:t>) with same parameters in order to generate the same output CPE_PARAM (n+1) </a:t>
            </a:r>
            <a:r>
              <a:rPr lang="en-US" b="0" dirty="0"/>
              <a:t>from which the CPE Parameters are obtained</a:t>
            </a:r>
            <a:r>
              <a:rPr lang="en-GB" b="0" dirty="0"/>
              <a:t>.</a:t>
            </a:r>
          </a:p>
          <a:p>
            <a:endParaRPr lang="en-GB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7D9C8-B136-447F-B498-A2EEDBA0F7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65C7CC-EC2F-4C1E-9905-8FCEED0E21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329D2F-1D5E-46A9-88DD-614F30A32B8C}"/>
              </a:ext>
            </a:extLst>
          </p:cNvPr>
          <p:cNvSpPr txBox="1"/>
          <p:nvPr/>
        </p:nvSpPr>
        <p:spPr>
          <a:xfrm>
            <a:off x="1752600" y="4103964"/>
            <a:ext cx="107442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kern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CPE_PARAM</a:t>
            </a:r>
            <a:r>
              <a:rPr lang="en-US" sz="2000" b="1" dirty="0">
                <a:solidFill>
                  <a:srgbClr val="101010"/>
                </a:solidFill>
              </a:rPr>
              <a:t> (n+1) = PRF-M\L( ERCM Key, “ERCM”, @MAC (n))</a:t>
            </a:r>
          </a:p>
          <a:p>
            <a:endParaRPr lang="en-US" sz="1600" dirty="0">
              <a:solidFill>
                <a:srgbClr val="101010"/>
              </a:solidFill>
            </a:endParaRPr>
          </a:p>
          <a:p>
            <a:r>
              <a:rPr lang="en-US" sz="2000" dirty="0">
                <a:solidFill>
                  <a:srgbClr val="101010"/>
                </a:solidFill>
              </a:rPr>
              <a:t>M = 128, 192, 256, 384, 512 or 704</a:t>
            </a:r>
          </a:p>
          <a:p>
            <a:r>
              <a:rPr lang="en-US" sz="2000" dirty="0">
                <a:solidFill>
                  <a:srgbClr val="101010"/>
                </a:solidFill>
              </a:rPr>
              <a:t>L the leftmost bits corresponding to the sum of the lengths of the CPE parameters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A681B9-058E-4C91-B897-54D2DC83DEE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Julien </a:t>
            </a:r>
            <a:r>
              <a:rPr lang="en-GB" dirty="0" err="1"/>
              <a:t>Sevin</a:t>
            </a:r>
            <a:r>
              <a:rPr lang="en-GB" dirty="0"/>
              <a:t>, Canon</a:t>
            </a:r>
          </a:p>
        </p:txBody>
      </p:sp>
    </p:spTree>
    <p:extLst>
      <p:ext uri="{BB962C8B-B14F-4D97-AF65-F5344CB8AC3E}">
        <p14:creationId xmlns:p14="http://schemas.microsoft.com/office/powerpoint/2010/main" val="90754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8972</TotalTime>
  <Words>1260</Words>
  <Application>Microsoft Office PowerPoint</Application>
  <PresentationFormat>Widescreen</PresentationFormat>
  <Paragraphs>146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Times New Roman</vt:lpstr>
      <vt:lpstr>Office Theme</vt:lpstr>
      <vt:lpstr>Custom Design</vt:lpstr>
      <vt:lpstr>Document</vt:lpstr>
      <vt:lpstr>Obfuscation of Multiple CPE Parameters </vt:lpstr>
      <vt:lpstr>Revisions</vt:lpstr>
      <vt:lpstr>Abstract</vt:lpstr>
      <vt:lpstr>11bi Requirements</vt:lpstr>
      <vt:lpstr>Overview</vt:lpstr>
      <vt:lpstr>Enhanced RCM (SERCM) procedure</vt:lpstr>
      <vt:lpstr>New transient OTA MAC address</vt:lpstr>
      <vt:lpstr>CPE Parameters</vt:lpstr>
      <vt:lpstr>Multiple CPE Parameters</vt:lpstr>
      <vt:lpstr>Multiple CPE Parameters</vt:lpstr>
      <vt:lpstr>Benefits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and Changing MAC address</dc:title>
  <dc:creator>BARON Stephane</dc:creator>
  <cp:lastModifiedBy>SEVIN Julien</cp:lastModifiedBy>
  <cp:revision>217</cp:revision>
  <cp:lastPrinted>1601-01-01T00:00:00Z</cp:lastPrinted>
  <dcterms:created xsi:type="dcterms:W3CDTF">2021-11-03T17:02:22Z</dcterms:created>
  <dcterms:modified xsi:type="dcterms:W3CDTF">2023-03-14T10:53:25Z</dcterms:modified>
</cp:coreProperties>
</file>