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comments/comment1.xml" ContentType="application/vnd.openxmlformats-officedocument.presentationml.comments+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ppt/notesSlides/notesSlide256.xml" ContentType="application/vnd.openxmlformats-officedocument.presentationml.notesSlide+xml"/>
  <Override PartName="/ppt/notesSlides/notesSlide257.xml" ContentType="application/vnd.openxmlformats-officedocument.presentationml.notesSlide+xml"/>
  <Override PartName="/ppt/notesSlides/notesSlide258.xml" ContentType="application/vnd.openxmlformats-officedocument.presentationml.notesSlide+xml"/>
  <Override PartName="/ppt/notesSlides/notesSlide259.xml" ContentType="application/vnd.openxmlformats-officedocument.presentationml.notesSlide+xml"/>
  <Override PartName="/ppt/notesSlides/notesSlide260.xml" ContentType="application/vnd.openxmlformats-officedocument.presentationml.notesSlide+xml"/>
  <Override PartName="/ppt/notesSlides/notesSlide261.xml" ContentType="application/vnd.openxmlformats-officedocument.presentationml.notesSlide+xml"/>
  <Override PartName="/ppt/notesSlides/notesSlide262.xml" ContentType="application/vnd.openxmlformats-officedocument.presentationml.notesSlide+xml"/>
  <Override PartName="/ppt/notesSlides/notesSlide263.xml" ContentType="application/vnd.openxmlformats-officedocument.presentationml.notesSlide+xml"/>
  <Override PartName="/ppt/notesSlides/notesSlide264.xml" ContentType="application/vnd.openxmlformats-officedocument.presentationml.notesSlide+xml"/>
  <Override PartName="/ppt/notesSlides/notesSlide2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7"/>
  </p:notesMasterIdLst>
  <p:handoutMasterIdLst>
    <p:handoutMasterId r:id="rId268"/>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66" r:id="rId222"/>
    <p:sldId id="1067" r:id="rId223"/>
    <p:sldId id="1068" r:id="rId224"/>
    <p:sldId id="1069" r:id="rId225"/>
    <p:sldId id="1070" r:id="rId226"/>
    <p:sldId id="1071" r:id="rId227"/>
    <p:sldId id="1072" r:id="rId228"/>
    <p:sldId id="1073" r:id="rId229"/>
    <p:sldId id="1074" r:id="rId230"/>
    <p:sldId id="1075" r:id="rId231"/>
    <p:sldId id="1076" r:id="rId232"/>
    <p:sldId id="1077" r:id="rId233"/>
    <p:sldId id="1078" r:id="rId234"/>
    <p:sldId id="1079" r:id="rId235"/>
    <p:sldId id="1080" r:id="rId236"/>
    <p:sldId id="1081" r:id="rId237"/>
    <p:sldId id="1082" r:id="rId238"/>
    <p:sldId id="1083" r:id="rId239"/>
    <p:sldId id="1084" r:id="rId240"/>
    <p:sldId id="1085" r:id="rId241"/>
    <p:sldId id="1086" r:id="rId242"/>
    <p:sldId id="1087" r:id="rId243"/>
    <p:sldId id="1088" r:id="rId244"/>
    <p:sldId id="1089" r:id="rId245"/>
    <p:sldId id="1090" r:id="rId246"/>
    <p:sldId id="1091" r:id="rId247"/>
    <p:sldId id="1092" r:id="rId248"/>
    <p:sldId id="1093" r:id="rId249"/>
    <p:sldId id="1094" r:id="rId250"/>
    <p:sldId id="1095" r:id="rId251"/>
    <p:sldId id="1096" r:id="rId252"/>
    <p:sldId id="1099" r:id="rId253"/>
    <p:sldId id="1097" r:id="rId254"/>
    <p:sldId id="1098" r:id="rId255"/>
    <p:sldId id="1101" r:id="rId256"/>
    <p:sldId id="1102" r:id="rId257"/>
    <p:sldId id="1103" r:id="rId258"/>
    <p:sldId id="1104" r:id="rId259"/>
    <p:sldId id="1100" r:id="rId260"/>
    <p:sldId id="1106" r:id="rId261"/>
    <p:sldId id="708" r:id="rId262"/>
    <p:sldId id="963" r:id="rId263"/>
    <p:sldId id="561" r:id="rId264"/>
    <p:sldId id="698" r:id="rId265"/>
    <p:sldId id="705" r:id="rId26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98" autoAdjust="0"/>
    <p:restoredTop sz="90427" autoAdjust="0"/>
  </p:normalViewPr>
  <p:slideViewPr>
    <p:cSldViewPr>
      <p:cViewPr varScale="1">
        <p:scale>
          <a:sx n="83" d="100"/>
          <a:sy n="83" d="100"/>
        </p:scale>
        <p:origin x="77"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handoutMaster" Target="handoutMasters/handoutMaster1.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commentAuthors" Target="commentAuthor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presProps" Target="presProp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viewProps" Target="view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theme" Target="theme/theme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tableStyles" Target="tableStyle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notesMaster" Target="notesMasters/notes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56.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257.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258.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259.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0.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261.xml.rels><?xml version="1.0" encoding="UTF-8" standalone="yes"?>
<Relationships xmlns="http://schemas.openxmlformats.org/package/2006/relationships"><Relationship Id="rId2" Type="http://schemas.openxmlformats.org/officeDocument/2006/relationships/slide" Target="../slides/slide261.xml"/><Relationship Id="rId1" Type="http://schemas.openxmlformats.org/officeDocument/2006/relationships/notesMaster" Target="../notesMasters/notesMaster1.xml"/></Relationships>
</file>

<file path=ppt/notesSlides/_rels/notesSlide262.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263.xml.rels><?xml version="1.0" encoding="UTF-8" standalone="yes"?>
<Relationships xmlns="http://schemas.openxmlformats.org/package/2006/relationships"><Relationship Id="rId2" Type="http://schemas.openxmlformats.org/officeDocument/2006/relationships/slide" Target="../slides/slide263.xml"/><Relationship Id="rId1" Type="http://schemas.openxmlformats.org/officeDocument/2006/relationships/notesMaster" Target="../notesMasters/notesMaster1.xml"/></Relationships>
</file>

<file path=ppt/notesSlides/_rels/notesSlide264.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_rels/notesSlide265.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1366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8576190"/>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6318257"/>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316650"/>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638920"/>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6467229"/>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985013"/>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3815271"/>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277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55814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8669925"/>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3812883"/>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605810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405598"/>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942638"/>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80287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923240"/>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364640"/>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2541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0825307"/>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4395150"/>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0587428"/>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5948047"/>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9339289"/>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0312418"/>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5865017"/>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3454995"/>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617630"/>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7066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7061839"/>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6255004"/>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6680198"/>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503365"/>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881542"/>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5801329"/>
      </p:ext>
    </p:extLst>
  </p:cSld>
  <p:clrMapOvr>
    <a:masterClrMapping/>
  </p:clrMapOvr>
</p:notes>
</file>

<file path=ppt/notesSlides/notesSlide2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1039375"/>
      </p:ext>
    </p:extLst>
  </p:cSld>
  <p:clrMapOvr>
    <a:masterClrMapping/>
  </p:clrMapOvr>
</p:notes>
</file>

<file path=ppt/notesSlides/notesSlide2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2045715"/>
      </p:ext>
    </p:extLst>
  </p:cSld>
  <p:clrMapOvr>
    <a:masterClrMapping/>
  </p:clrMapOvr>
</p:notes>
</file>

<file path=ppt/notesSlides/notesSlide2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5573982"/>
      </p:ext>
    </p:extLst>
  </p:cSld>
  <p:clrMapOvr>
    <a:masterClrMapping/>
  </p:clrMapOvr>
</p:notes>
</file>

<file path=ppt/notesSlides/notesSlide2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48425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8954839"/>
      </p:ext>
    </p:extLst>
  </p:cSld>
  <p:clrMapOvr>
    <a:masterClrMapping/>
  </p:clrMapOvr>
</p:notes>
</file>

<file path=ppt/notesSlides/notesSlide2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802.11-23/0410r53</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3" Type="http://schemas.openxmlformats.org/officeDocument/2006/relationships/hyperlink" Target="https://mentor.ieee.org/802.11/dcn/23/11-23-1394-12-00bf-lb276-comments-and-approved-resolutions.xlsx" TargetMode="External"/><Relationship Id="rId2" Type="http://schemas.openxmlformats.org/officeDocument/2006/relationships/notesSlide" Target="../notesSlides/notesSlide25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256.xml"/><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257.xml"/><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258.xml"/><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25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260.xml"/><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2" Type="http://schemas.openxmlformats.org/officeDocument/2006/relationships/notesSlide" Target="../notesSlides/notesSlide261.xml"/><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262.xml"/><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2" Type="http://schemas.openxmlformats.org/officeDocument/2006/relationships/notesSlide" Target="../notesSlides/notesSlide263.xml"/><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2" Type="http://schemas.openxmlformats.org/officeDocument/2006/relationships/notesSlide" Target="../notesSlides/notesSlide264.xml"/><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26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11479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97109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58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3243768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96693995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011160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900346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5256434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60380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701936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8253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910047"/>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684099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3661625"/>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185740943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413561256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069568016"/>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Alecsander Eitan</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7112725"/>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4902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627971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8027399"/>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108333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a:t>
            </a:r>
            <a:r>
              <a:rPr lang="en-US" altLang="zh-CN" sz="1600" dirty="0" smtClean="0"/>
              <a:t>.: 11-23/2096r0, </a:t>
            </a:r>
            <a:r>
              <a:rPr lang="en-US" altLang="zh-CN" sz="1600" dirty="0"/>
              <a:t>“LB276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11-23/2096r0, </a:t>
            </a:r>
            <a:r>
              <a:rPr lang="en-US" altLang="zh-CN" dirty="0"/>
              <a:t>“LB276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316994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880170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168648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565548674"/>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3355, 3357, 3370, 3410, 3465, and 3466</a:t>
            </a:r>
          </a:p>
          <a:p>
            <a:pPr lvl="1" algn="just">
              <a:buFont typeface="Arial" panose="020B0604020202020204" pitchFamily="34" charset="0"/>
              <a:buChar char="–"/>
              <a:defRPr/>
            </a:pPr>
            <a:r>
              <a:rPr lang="en-US" altLang="zh-CN" sz="1600" dirty="0"/>
              <a:t>as specified in doc</a:t>
            </a:r>
            <a:r>
              <a:rPr lang="en-US" altLang="zh-CN" sz="1600" dirty="0" smtClean="0"/>
              <a:t>.: 11-23/2082r1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Debashis Dash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352853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11-23/1826r1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86770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3415, 3137, 3260, 3075, and 3188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11-23/2101r1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solidFill>
                  <a:srgbClr val="000000"/>
                </a:solidFill>
                <a:latin typeface="Times New Roman" panose="02020603050405020304" pitchFamily="18" charset="0"/>
              </a:rPr>
              <a:t>Narengerile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11-23/2101r1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75850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a:t>
            </a:r>
            <a:r>
              <a:rPr lang="en-US" altLang="zh-CN" sz="2000" dirty="0" smtClean="0"/>
              <a:t>11-23/1394r</a:t>
            </a:r>
            <a:r>
              <a:rPr lang="en-US" altLang="zh-CN" sz="2000" dirty="0" smtClean="0">
                <a:solidFill>
                  <a:srgbClr val="FF0000"/>
                </a:solidFill>
              </a:rPr>
              <a:t>12</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mentor.ieee.org/802.11/dcn/23/11-23-1394-12-00bf-lb276-comments-and-approved-resolutions.xlsx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a:t>
            </a:r>
            <a:r>
              <a:rPr lang="en-US" altLang="zh-CN" sz="2000" dirty="0" smtClean="0"/>
              <a:t>30 </a:t>
            </a:r>
            <a:r>
              <a:rPr lang="en-US" altLang="zh-CN" sz="2000" dirty="0"/>
              <a:t>day Working Group Recirculation Ballot asking the question “Should P802.11bf D3.0 be forwarded to SA Ballot?”</a:t>
            </a:r>
          </a:p>
          <a:p>
            <a:endParaRPr lang="zh-CN" altLang="zh-CN" sz="2000" dirty="0"/>
          </a:p>
          <a:p>
            <a:pPr lvl="0"/>
            <a:r>
              <a:rPr lang="en-GB" altLang="zh-CN" sz="2000" dirty="0"/>
              <a:t>Moved: Alecsander Eitan,  Seconded: Rui Du</a:t>
            </a:r>
          </a:p>
          <a:p>
            <a:r>
              <a:rPr lang="en-US" altLang="zh-CN" sz="2000" kern="0" dirty="0"/>
              <a:t>Preliminary Result: ( </a:t>
            </a:r>
            <a:r>
              <a:rPr lang="en-US" altLang="zh-CN" sz="2000" kern="0" dirty="0" smtClean="0"/>
              <a:t>17Y</a:t>
            </a:r>
            <a:r>
              <a:rPr lang="en-US" altLang="zh-CN" sz="2000" kern="0" dirty="0"/>
              <a:t>/ </a:t>
            </a:r>
            <a:r>
              <a:rPr lang="en-US" altLang="zh-CN" sz="2000" kern="0" dirty="0" smtClean="0"/>
              <a:t>0N</a:t>
            </a:r>
            <a:r>
              <a:rPr lang="en-US" altLang="zh-CN" sz="2000" kern="0" dirty="0"/>
              <a:t>/ </a:t>
            </a:r>
            <a:r>
              <a:rPr lang="en-US" altLang="zh-CN" sz="2000" kern="0" dirty="0" smtClean="0"/>
              <a:t>1A</a:t>
            </a:r>
            <a:r>
              <a:rPr lang="en-US" altLang="zh-CN" sz="2000" kern="0" dirty="0"/>
              <a:t>)</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 </a:t>
            </a:r>
            <a:r>
              <a:rPr lang="en-US" altLang="zh-CN" sz="1800" b="1" dirty="0">
                <a:solidFill>
                  <a:srgbClr val="000000"/>
                </a:solidFill>
                <a:highlight>
                  <a:srgbClr val="00FF00"/>
                </a:highlight>
                <a:latin typeface="Times New Roman" panose="02020603050405020304" pitchFamily="18" charset="0"/>
              </a:rPr>
              <a:t>Motion Passes </a:t>
            </a:r>
            <a:r>
              <a:rPr lang="en-US" altLang="zh-CN" sz="1800" b="1" dirty="0" smtClean="0">
                <a:solidFill>
                  <a:srgbClr val="000000"/>
                </a:solidFill>
                <a:highlight>
                  <a:srgbClr val="00FF00"/>
                </a:highlight>
                <a:latin typeface="Times New Roman" panose="02020603050405020304" pitchFamily="18" charset="0"/>
              </a:rPr>
              <a:t>(17Y</a:t>
            </a:r>
            <a:r>
              <a:rPr lang="en-US" altLang="zh-CN" sz="1800" b="1" dirty="0">
                <a:solidFill>
                  <a:srgbClr val="000000"/>
                </a:solidFill>
                <a:highlight>
                  <a:srgbClr val="00FF00"/>
                </a:highlight>
                <a:latin typeface="Times New Roman" panose="02020603050405020304" pitchFamily="18" charset="0"/>
              </a:rPr>
              <a:t>, 0N, </a:t>
            </a:r>
            <a:r>
              <a:rPr lang="en-US" altLang="zh-CN" sz="1800" b="1" dirty="0" smtClean="0">
                <a:solidFill>
                  <a:srgbClr val="000000"/>
                </a:solidFill>
                <a:highlight>
                  <a:srgbClr val="00FF00"/>
                </a:highlight>
                <a:latin typeface="Times New Roman" panose="02020603050405020304" pitchFamily="18" charset="0"/>
              </a:rPr>
              <a:t>1A</a:t>
            </a:r>
            <a:r>
              <a:rPr lang="en-US" altLang="zh-CN" sz="1800" b="1" dirty="0">
                <a:solidFill>
                  <a:srgbClr val="000000"/>
                </a:solidFill>
                <a:highlight>
                  <a:srgbClr val="00FF00"/>
                </a:highlight>
                <a:latin typeface="Times New Roman" panose="02020603050405020304" pitchFamily="18" charset="0"/>
              </a:rPr>
              <a:t>)</a:t>
            </a:r>
            <a:endParaRPr lang="en-US" altLang="zh-CN" sz="1800" dirty="0">
              <a:solidFill>
                <a:srgbClr val="000000"/>
              </a:solidFill>
              <a:highlight>
                <a:srgbClr val="00FF00"/>
              </a:highlight>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6825233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January Interim</a:t>
            </a:r>
            <a:endParaRPr lang="en-US" altLang="en-US" sz="4000" dirty="0">
              <a:solidFill>
                <a:srgbClr val="0000FF"/>
              </a:solidFill>
            </a:endParaRPr>
          </a:p>
          <a:p>
            <a:pPr algn="ctr">
              <a:buFontTx/>
              <a:buNone/>
            </a:pPr>
            <a:r>
              <a:rPr lang="en-US" altLang="zh-CN" sz="2800" dirty="0" smtClean="0">
                <a:solidFill>
                  <a:srgbClr val="00B0F0"/>
                </a:solidFill>
                <a:cs typeface="Times New Roman" panose="02020603050405020304" pitchFamily="18" charset="0"/>
              </a:rPr>
              <a:t>Jan 18    </a:t>
            </a:r>
            <a:r>
              <a:rPr lang="en-US" altLang="zh-CN" sz="2800" dirty="0">
                <a:solidFill>
                  <a:srgbClr val="00B0F0"/>
                </a:solidFill>
                <a:cs typeface="Times New Roman" panose="02020603050405020304" pitchFamily="18" charset="0"/>
              </a:rPr>
              <a:t>(Thursday </a:t>
            </a:r>
            <a:r>
              <a:rPr lang="en-US" altLang="zh-CN" sz="2800" dirty="0" smtClean="0">
                <a:solidFill>
                  <a:srgbClr val="00B0F0"/>
                </a:solidFill>
                <a:cs typeface="Times New Roman" panose="02020603050405020304" pitchFamily="18" charset="0"/>
              </a:rPr>
              <a:t>AM 2), 10:30-12:30 Panama time</a:t>
            </a:r>
            <a:endParaRPr lang="en-US" altLang="zh-CN" sz="2800" dirty="0">
              <a:solidFill>
                <a:srgbClr val="00B0F0"/>
              </a:solidFill>
              <a:cs typeface="Times New Roman" panose="02020603050405020304" pitchFamily="18" charset="0"/>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4224861852"/>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4197, 4250, and </a:t>
            </a:r>
            <a:r>
              <a:rPr lang="en-US" altLang="zh-CN" sz="1600" dirty="0"/>
              <a:t>4299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11-24/0111r2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981847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smtClean="0"/>
              <a:t>as </a:t>
            </a:r>
            <a:r>
              <a:rPr lang="en-US" altLang="zh-CN" sz="1600" dirty="0"/>
              <a:t>specified in doc.: 11-24/0109r2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11-24/0109r2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58817706"/>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4082, 4178, 4181, and 4185</a:t>
            </a:r>
          </a:p>
          <a:p>
            <a:pPr lvl="1" algn="just">
              <a:buFont typeface="Arial" panose="020B0604020202020204" pitchFamily="34" charset="0"/>
              <a:buChar char="–"/>
              <a:defRPr/>
            </a:pPr>
            <a:r>
              <a:rPr lang="en-US" altLang="zh-CN" sz="1600" dirty="0"/>
              <a:t>as specified in doc</a:t>
            </a:r>
            <a:r>
              <a:rPr lang="en-US" altLang="zh-CN" sz="1600" dirty="0" smtClean="0"/>
              <a:t>.: 11-24/0121r1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11-24/0121r1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19236589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4004, 4102, 4144, 4145, 4242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11-24/0104r1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09975650"/>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4014, 4015, 4017, 4045, 4046, 4073, 4074, 4085, 4251, 4284, 4292</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11-24/0153r4</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Sand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11-24/0153r4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81888279"/>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4151, 4008, 4049, 4051, 4262</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11-24/0115r1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11-24/0115r1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99194673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4020, 4083, 4243, 4244, 4245, 4247, 4249, 4253, 4256, and 4257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11-24/0169r0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11-24/0169r0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5605070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4034, 4035, 4036, 4180,  and 4278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11-24/0170r1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11-24/0170r1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54681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 4259 and 4261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499117263"/>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111319</TotalTime>
  <Words>12916</Words>
  <Application>Microsoft Office PowerPoint</Application>
  <PresentationFormat>宽屏</PresentationFormat>
  <Paragraphs>3246</Paragraphs>
  <Slides>265</Slides>
  <Notes>265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265</vt:i4>
      </vt:variant>
    </vt:vector>
  </HeadingPairs>
  <TitlesOfParts>
    <vt:vector size="272"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427</cp:revision>
  <cp:lastPrinted>2014-11-04T15:04:57Z</cp:lastPrinted>
  <dcterms:created xsi:type="dcterms:W3CDTF">2007-04-17T18:10:23Z</dcterms:created>
  <dcterms:modified xsi:type="dcterms:W3CDTF">2024-01-18T17:10:27Z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