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351" r:id="rId3"/>
    <p:sldId id="355" r:id="rId4"/>
    <p:sldId id="352" r:id="rId5"/>
    <p:sldId id="353" r:id="rId6"/>
    <p:sldId id="354" r:id="rId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814A97-33B6-4497-9A0F-CAACE0EDD5FD}" v="37" dt="2023-03-09T06:02:29.89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35" autoAdjust="0"/>
    <p:restoredTop sz="96513" autoAdjust="0"/>
  </p:normalViewPr>
  <p:slideViewPr>
    <p:cSldViewPr>
      <p:cViewPr varScale="1">
        <p:scale>
          <a:sx n="74" d="100"/>
          <a:sy n="74" d="100"/>
        </p:scale>
        <p:origin x="1026" y="5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-912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960" y="-50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802.11-13/0099r0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476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Jan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753DC19-8812-4792-945A-0146567480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9094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89095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89096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864017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802.11-13/0099r0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476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Jan 2013</a:t>
            </a:r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E0F2C28F-FB9A-4C03-A25C-86CE5AB16B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55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55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836284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802.11-10/0903r0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68BAF402-F008-4966-9D92-CECD4570A3E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665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65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Hart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86609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8BE05D0-6E6B-42EE-890D-928060938A0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Hart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25779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Hart </a:t>
            </a:r>
            <a:r>
              <a:rPr lang="da-DK" i="1" dirty="0"/>
              <a:t>et al</a:t>
            </a:r>
            <a:r>
              <a:rPr lang="da-DK" dirty="0"/>
              <a:t> (Cisco Systems)</a:t>
            </a:r>
            <a:endParaRPr lang="en-AU" dirty="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1"/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27A80772-3626-4457-B273-75FCAA2B6C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1" y="364837"/>
            <a:ext cx="3152979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802.11-23/0324r0</a:t>
            </a:r>
          </a:p>
          <a:p>
            <a:pPr marL="457200" lvl="4" algn="r" eaLnBrk="0" hangingPunct="0"/>
            <a:endParaRPr lang="en-US" sz="1600" b="1" dirty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 userDrawn="1"/>
        </p:nvSpPr>
        <p:spPr bwMode="auto">
          <a:xfrm>
            <a:off x="685800" y="380842"/>
            <a:ext cx="91210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>
                <a:latin typeface="Arial" pitchFamily="34" charset="0"/>
              </a:rPr>
              <a:t>Mar 2023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 baseline="0"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219200"/>
          </a:xfrm>
        </p:spPr>
        <p:txBody>
          <a:bodyPr/>
          <a:lstStyle/>
          <a:p>
            <a:pPr algn="ctr"/>
            <a:r>
              <a:rPr lang="en-US" dirty="0"/>
              <a:t>A perspective on proposed</a:t>
            </a:r>
            <a:br>
              <a:rPr lang="en-US" dirty="0"/>
            </a:br>
            <a:r>
              <a:rPr lang="en-AU" dirty="0"/>
              <a:t>Ultra-High Reliability (UHR) </a:t>
            </a:r>
            <a:r>
              <a:rPr lang="en-US" dirty="0"/>
              <a:t>features</a:t>
            </a:r>
            <a:br>
              <a:rPr lang="en-US" dirty="0"/>
            </a:br>
            <a:r>
              <a:rPr lang="en-US" dirty="0"/>
              <a:t>for enterprise use cases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838200"/>
          </a:xfrm>
        </p:spPr>
        <p:txBody>
          <a:bodyPr/>
          <a:lstStyle/>
          <a:p>
            <a:pPr algn="ctr"/>
            <a:r>
              <a:rPr lang="en-US" dirty="0"/>
              <a:t>March 2023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C074D50F-3BCA-4A6B-9986-C459617B2FC6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7691213"/>
              </p:ext>
            </p:extLst>
          </p:nvPr>
        </p:nvGraphicFramePr>
        <p:xfrm>
          <a:off x="457200" y="3404937"/>
          <a:ext cx="8229600" cy="222409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09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962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+mn-lt"/>
                        </a:rPr>
                        <a:t>Name</a:t>
                      </a:r>
                      <a:endParaRPr lang="en-AU" sz="1400" b="1" kern="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Affiliation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Phone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email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+mn-lt"/>
                        </a:rPr>
                        <a:t>Brian Hart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kern="1200" dirty="0">
                          <a:effectLst/>
                          <a:latin typeface="+mn-lt"/>
                        </a:rPr>
                        <a:t>Cisco</a:t>
                      </a: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Systems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+mn-lt"/>
                        </a:rPr>
                        <a:t>brianh@cisco.com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Juan Carlos Zuniga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Cisco</a:t>
                      </a: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Systems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71803078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Peter Ecclesine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Cisco Systems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509382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Stephen Orr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Cisco Systems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20422799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Jerome Henry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Cisco Systems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9651415"/>
                  </a:ext>
                </a:extLst>
              </a:tr>
            </a:tbl>
          </a:graphicData>
        </a:graphic>
      </p:graphicFrame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638800" y="6477000"/>
            <a:ext cx="2759015" cy="180975"/>
          </a:xfrm>
        </p:spPr>
        <p:txBody>
          <a:bodyPr/>
          <a:lstStyle/>
          <a:p>
            <a:r>
              <a:rPr lang="da-DK" dirty="0"/>
              <a:t>Hart </a:t>
            </a:r>
            <a:r>
              <a:rPr lang="da-DK" i="1" dirty="0"/>
              <a:t>et al</a:t>
            </a:r>
            <a:r>
              <a:rPr lang="da-DK" dirty="0"/>
              <a:t> (Cisco Systems)</a:t>
            </a:r>
            <a:endParaRPr lang="en-A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A48BA-B00B-190D-C78A-053BA8AC4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Upper Layers Impose Rigid Requirements on Duplicates and Out-of-Order Delivery within a flow</a:t>
            </a:r>
            <a:br>
              <a:rPr lang="en-US" dirty="0"/>
            </a:br>
            <a:r>
              <a:rPr lang="en-US" sz="1600" dirty="0"/>
              <a:t>Constrains solutions to roaming &amp; Joint RX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67171C-C481-23F9-7D5C-04A7E1C815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4953000" cy="4114800"/>
          </a:xfrm>
        </p:spPr>
        <p:txBody>
          <a:bodyPr/>
          <a:lstStyle/>
          <a:p>
            <a:pPr marL="0" indent="0">
              <a:spcBef>
                <a:spcPts val="600"/>
              </a:spcBef>
            </a:pPr>
            <a:r>
              <a:rPr lang="en-US" sz="1400" dirty="0"/>
              <a:t>Shortest Path Bridging (SPB) is defined in 802.1Q-2018 and enables multipath routing</a:t>
            </a:r>
          </a:p>
          <a:p>
            <a:pPr lvl="1">
              <a:spcBef>
                <a:spcPts val="600"/>
              </a:spcBef>
            </a:pPr>
            <a:r>
              <a:rPr lang="en-US" sz="1200" dirty="0"/>
              <a:t>Yet, re frame duplication, between SAPs, this is still one-path-at-a-time-per-flow routing since:</a:t>
            </a:r>
          </a:p>
          <a:p>
            <a:pPr lvl="2">
              <a:spcBef>
                <a:spcPts val="600"/>
              </a:spcBef>
            </a:pPr>
            <a:r>
              <a:rPr lang="en-US" sz="1000" dirty="0"/>
              <a:t>“When Bridges in a network connect individual LANs in such a way that physical topology is capable of providing multiple paths between any source and destination, </a:t>
            </a:r>
            <a:r>
              <a:rPr lang="en-US" sz="1000" b="1" dirty="0"/>
              <a:t>a protocol is required to ensure that the active topology comprises a single path. </a:t>
            </a:r>
            <a:r>
              <a:rPr lang="en-US" sz="1000" dirty="0"/>
              <a:t>”</a:t>
            </a:r>
            <a:endParaRPr lang="en-US" sz="1200" dirty="0"/>
          </a:p>
          <a:p>
            <a:pPr lvl="1">
              <a:spcBef>
                <a:spcPts val="600"/>
              </a:spcBef>
            </a:pPr>
            <a:r>
              <a:rPr lang="en-US" sz="1200" dirty="0"/>
              <a:t>Re frame </a:t>
            </a:r>
            <a:r>
              <a:rPr lang="en-US" sz="1200" dirty="0" err="1"/>
              <a:t>misordering</a:t>
            </a:r>
            <a:r>
              <a:rPr lang="en-US" sz="1200" dirty="0"/>
              <a:t>, we need to worry about it and be </a:t>
            </a:r>
            <a:r>
              <a:rPr lang="en-US" sz="1200" i="1" dirty="0"/>
              <a:t>able</a:t>
            </a:r>
            <a:r>
              <a:rPr lang="en-US" sz="1200" dirty="0"/>
              <a:t> to disable any feature that causes frame </a:t>
            </a:r>
            <a:r>
              <a:rPr lang="en-US" sz="1200" dirty="0" err="1"/>
              <a:t>misordering</a:t>
            </a:r>
            <a:r>
              <a:rPr lang="en-US" sz="1200" dirty="0"/>
              <a:t>:</a:t>
            </a:r>
          </a:p>
          <a:p>
            <a:pPr lvl="2">
              <a:spcBef>
                <a:spcPts val="600"/>
              </a:spcBef>
            </a:pPr>
            <a:r>
              <a:rPr lang="en-US" sz="1000" dirty="0"/>
              <a:t>“Some known LAN protocols, for example, LLC Type 2 (ISO/IEC 8802-2), are sensitive to frame </a:t>
            </a:r>
            <a:r>
              <a:rPr lang="en-US" sz="1000" dirty="0" err="1"/>
              <a:t>misordering</a:t>
            </a:r>
            <a:r>
              <a:rPr lang="en-US" sz="1000" dirty="0"/>
              <a:t> and duplication; in order to allow Bridges that support RSTP to be used in environments where sensitive protocols are in use, </a:t>
            </a:r>
            <a:r>
              <a:rPr lang="en-US" sz="1000" b="1" dirty="0"/>
              <a:t>the </a:t>
            </a:r>
            <a:r>
              <a:rPr lang="en-US" sz="1000" b="1" dirty="0" err="1"/>
              <a:t>forceVersion</a:t>
            </a:r>
            <a:r>
              <a:rPr lang="en-US" sz="1000" b="1" dirty="0"/>
              <a:t> parameter (13.7.2) can be used to force a Bridge that supports RSTP to operate in an STP-compatible manner</a:t>
            </a:r>
            <a:r>
              <a:rPr lang="en-US" sz="1000" dirty="0"/>
              <a:t>. </a:t>
            </a:r>
            <a:r>
              <a:rPr lang="en-US" sz="800" dirty="0"/>
              <a:t>”</a:t>
            </a:r>
          </a:p>
          <a:p>
            <a:pPr>
              <a:spcBef>
                <a:spcPts val="600"/>
              </a:spcBef>
            </a:pPr>
            <a:r>
              <a:rPr lang="en-US" sz="1400" dirty="0"/>
              <a:t>Other protocols:</a:t>
            </a:r>
          </a:p>
          <a:p>
            <a:pPr lvl="1">
              <a:spcBef>
                <a:spcPts val="600"/>
              </a:spcBef>
            </a:pPr>
            <a:r>
              <a:rPr lang="en-US" sz="1200" dirty="0"/>
              <a:t>Multipath TCP (RFC 8684) – but TCP only</a:t>
            </a:r>
          </a:p>
          <a:p>
            <a:pPr lvl="1">
              <a:spcBef>
                <a:spcPts val="600"/>
              </a:spcBef>
            </a:pPr>
            <a:r>
              <a:rPr lang="en-US" sz="1200" dirty="0"/>
              <a:t>MP-QUIC (draft-lmbdhk-quic-multipath-00) is for UDP but is not wide-spread 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2524CD-AAB6-281D-8D3B-137F046EFB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807B1-7244-132F-E47C-1C69F583BF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77265FE-FED8-775F-D5D3-119A78145D0B}"/>
              </a:ext>
            </a:extLst>
          </p:cNvPr>
          <p:cNvSpPr txBox="1">
            <a:spLocks/>
          </p:cNvSpPr>
          <p:nvPr/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9pPr>
          </a:lstStyle>
          <a:p>
            <a:r>
              <a:rPr lang="da-DK"/>
              <a:t>Hart et al (Cisco Systems)</a:t>
            </a:r>
            <a:endParaRPr lang="en-AU" dirty="0"/>
          </a:p>
        </p:txBody>
      </p:sp>
      <p:sp>
        <p:nvSpPr>
          <p:cNvPr id="30" name="Text Placeholder 1">
            <a:extLst>
              <a:ext uri="{FF2B5EF4-FFF2-40B4-BE49-F238E27FC236}">
                <a16:creationId xmlns:a16="http://schemas.microsoft.com/office/drawing/2014/main" id="{7935B48D-B69C-A9FD-816C-55953090DB5B}"/>
              </a:ext>
            </a:extLst>
          </p:cNvPr>
          <p:cNvSpPr txBox="1">
            <a:spLocks/>
          </p:cNvSpPr>
          <p:nvPr/>
        </p:nvSpPr>
        <p:spPr>
          <a:xfrm>
            <a:off x="6728943" y="3639164"/>
            <a:ext cx="1536691" cy="468847"/>
          </a:xfrm>
          <a:prstGeom prst="rect">
            <a:avLst/>
          </a:prstGeom>
          <a:noFill/>
        </p:spPr>
        <p:txBody>
          <a:bodyPr anchor="ctr">
            <a:noAutofit/>
          </a:bodyPr>
          <a:lstStyle>
            <a:lvl1pPr marL="280988" indent="-223838" algn="l" defTabSz="685891" rtl="0" eaLnBrk="1" latinLnBrk="0" hangingPunct="1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tabLst/>
              <a:defRPr lang="en-US" sz="1600" b="0" i="0" kern="1200">
                <a:solidFill>
                  <a:schemeClr val="tx2"/>
                </a:solidFill>
                <a:latin typeface="+mn-lt"/>
                <a:ea typeface="+mn-ea"/>
                <a:cs typeface="CiscoSans ExtraLight"/>
              </a:defRPr>
            </a:lvl1pPr>
            <a:lvl2pPr marL="508000" indent="-215900" algn="l" defTabSz="685891" rtl="0" eaLnBrk="1" latinLnBrk="0" hangingPunct="1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lang="en-US" sz="1400" b="0" i="0" kern="1200">
                <a:solidFill>
                  <a:schemeClr val="tx2"/>
                </a:solidFill>
                <a:latin typeface="+mn-lt"/>
                <a:ea typeface="+mn-ea"/>
                <a:cs typeface="CiscoSans ExtraLight"/>
              </a:defRPr>
            </a:lvl2pPr>
            <a:lvl3pPr marL="747713" indent="-171450" algn="l" defTabSz="685891" rtl="0" eaLnBrk="1" latinLnBrk="0" hangingPunct="1">
              <a:lnSpc>
                <a:spcPct val="95000"/>
              </a:lnSpc>
              <a:spcBef>
                <a:spcPts val="63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lang="en-US" sz="1200" b="0" i="0" kern="1200">
                <a:solidFill>
                  <a:schemeClr val="tx2"/>
                </a:solidFill>
                <a:latin typeface="+mn-lt"/>
                <a:ea typeface="+mn-ea"/>
                <a:cs typeface="CiscoSans ExtraLight"/>
              </a:defRPr>
            </a:lvl3pPr>
            <a:lvl4pPr marL="911225" indent="-171450" algn="l" defTabSz="685891" rtl="0" eaLnBrk="1" latinLnBrk="0" hangingPunct="1">
              <a:lnSpc>
                <a:spcPct val="95000"/>
              </a:lnSpc>
              <a:spcBef>
                <a:spcPts val="63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lang="en-US" sz="1100" b="0" i="0" kern="1200">
                <a:solidFill>
                  <a:schemeClr val="tx2"/>
                </a:solidFill>
                <a:latin typeface="+mn-lt"/>
                <a:ea typeface="+mn-ea"/>
                <a:cs typeface="CiscoSans ExtraLight"/>
              </a:defRPr>
            </a:lvl4pPr>
            <a:lvl5pPr marL="1082675" indent="-168275" algn="l" defTabSz="685891" rtl="0" eaLnBrk="1" latinLnBrk="0" hangingPunct="1">
              <a:lnSpc>
                <a:spcPct val="95000"/>
              </a:lnSpc>
              <a:spcBef>
                <a:spcPts val="63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lang="en-US" sz="1050" b="0" i="0" kern="1200">
                <a:solidFill>
                  <a:schemeClr val="tx2"/>
                </a:solidFill>
                <a:latin typeface="+mn-lt"/>
                <a:ea typeface="+mn-ea"/>
                <a:cs typeface="CiscoSans ExtraLight"/>
              </a:defRPr>
            </a:lvl5pPr>
            <a:lvl6pPr marL="864000" indent="-171473" algn="l" defTabSz="685891" rtl="0" eaLnBrk="1" latinLnBrk="0" hangingPunct="1">
              <a:spcBef>
                <a:spcPts val="600"/>
              </a:spcBef>
              <a:buFont typeface="Arial" pitchFamily="34" charset="0"/>
              <a:buChar char="•"/>
              <a:defRPr sz="9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36000" indent="-171450" algn="l" defTabSz="685891" rtl="0" eaLnBrk="1" latinLnBrk="0" hangingPunct="1">
              <a:spcBef>
                <a:spcPts val="600"/>
              </a:spcBef>
              <a:buFont typeface="Arial" pitchFamily="34" charset="0"/>
              <a:buChar char="•"/>
              <a:defRPr sz="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620" indent="0" algn="l" defTabSz="685891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039" indent="-171473" algn="l" defTabSz="68589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" indent="0" algn="ctr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000" dirty="0"/>
              <a:t>Multiple Distribution Service Access Points serving the non-AP MLD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6BC8E55-7057-BBBB-A621-59E2A33222A0}"/>
              </a:ext>
            </a:extLst>
          </p:cNvPr>
          <p:cNvSpPr/>
          <p:nvPr/>
        </p:nvSpPr>
        <p:spPr>
          <a:xfrm>
            <a:off x="6172200" y="4172548"/>
            <a:ext cx="1112738" cy="1519640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80000"/>
              </a:lnSpc>
            </a:pPr>
            <a:r>
              <a:rPr lang="en-US" sz="1100" dirty="0"/>
              <a:t>AP </a:t>
            </a:r>
            <a:br>
              <a:rPr lang="en-US" sz="1100" dirty="0"/>
            </a:br>
            <a:r>
              <a:rPr lang="en-US" sz="1100" dirty="0"/>
              <a:t>MLD1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14C79AFC-AC0D-4E0F-9385-9AB4459E4794}"/>
              </a:ext>
            </a:extLst>
          </p:cNvPr>
          <p:cNvSpPr/>
          <p:nvPr/>
        </p:nvSpPr>
        <p:spPr>
          <a:xfrm>
            <a:off x="7709268" y="4172548"/>
            <a:ext cx="1112738" cy="1519640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80000"/>
              </a:lnSpc>
            </a:pPr>
            <a:r>
              <a:rPr lang="en-US" sz="1100" dirty="0"/>
              <a:t>AP </a:t>
            </a:r>
            <a:br>
              <a:rPr lang="en-US" sz="1100" dirty="0"/>
            </a:br>
            <a:r>
              <a:rPr lang="en-US" sz="1100" dirty="0"/>
              <a:t>MLD2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4BBC218-51B2-DEBE-E065-E85816C7B92B}"/>
              </a:ext>
            </a:extLst>
          </p:cNvPr>
          <p:cNvSpPr/>
          <p:nvPr/>
        </p:nvSpPr>
        <p:spPr>
          <a:xfrm>
            <a:off x="6172200" y="5928475"/>
            <a:ext cx="2649802" cy="432048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en-US" sz="1200" dirty="0"/>
              <a:t>Non-AP MLD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EE2D093E-4B3D-FF08-7EDE-5DB125DB59E7}"/>
              </a:ext>
            </a:extLst>
          </p:cNvPr>
          <p:cNvSpPr/>
          <p:nvPr/>
        </p:nvSpPr>
        <p:spPr>
          <a:xfrm>
            <a:off x="6172200" y="2948411"/>
            <a:ext cx="2649802" cy="617130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80000"/>
              </a:lnSpc>
            </a:pPr>
            <a:r>
              <a:rPr lang="en-US" sz="1200" dirty="0"/>
              <a:t>Network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DCF0DEB0-7E6B-D269-EFD5-099AC14D9D53}"/>
              </a:ext>
            </a:extLst>
          </p:cNvPr>
          <p:cNvCxnSpPr>
            <a:cxnSpLocks/>
            <a:stCxn id="31" idx="0"/>
          </p:cNvCxnSpPr>
          <p:nvPr/>
        </p:nvCxnSpPr>
        <p:spPr>
          <a:xfrm flipV="1">
            <a:off x="6728569" y="3565541"/>
            <a:ext cx="0" cy="6070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BB29290C-BEA3-00BE-9436-901261A9DBBD}"/>
              </a:ext>
            </a:extLst>
          </p:cNvPr>
          <p:cNvCxnSpPr>
            <a:cxnSpLocks/>
            <a:stCxn id="31" idx="2"/>
            <a:endCxn id="31" idx="0"/>
          </p:cNvCxnSpPr>
          <p:nvPr/>
        </p:nvCxnSpPr>
        <p:spPr>
          <a:xfrm flipV="1">
            <a:off x="6728569" y="4172548"/>
            <a:ext cx="0" cy="15196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41518FDF-8992-78F3-CCD8-8531CF64A186}"/>
              </a:ext>
            </a:extLst>
          </p:cNvPr>
          <p:cNvCxnSpPr>
            <a:cxnSpLocks/>
            <a:stCxn id="33" idx="0"/>
            <a:endCxn id="31" idx="2"/>
          </p:cNvCxnSpPr>
          <p:nvPr/>
        </p:nvCxnSpPr>
        <p:spPr>
          <a:xfrm flipH="1" flipV="1">
            <a:off x="6728569" y="5692188"/>
            <a:ext cx="768532" cy="2362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CA8EF717-17C2-FFE7-0EC6-B29EFCAB4C17}"/>
              </a:ext>
            </a:extLst>
          </p:cNvPr>
          <p:cNvCxnSpPr>
            <a:cxnSpLocks/>
            <a:stCxn id="33" idx="0"/>
            <a:endCxn id="32" idx="2"/>
          </p:cNvCxnSpPr>
          <p:nvPr/>
        </p:nvCxnSpPr>
        <p:spPr>
          <a:xfrm flipV="1">
            <a:off x="7497101" y="5692188"/>
            <a:ext cx="768536" cy="2362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5E6F1756-89E3-E60D-56AD-5F3DDA3F961E}"/>
              </a:ext>
            </a:extLst>
          </p:cNvPr>
          <p:cNvCxnSpPr>
            <a:cxnSpLocks/>
            <a:stCxn id="32" idx="2"/>
            <a:endCxn id="32" idx="0"/>
          </p:cNvCxnSpPr>
          <p:nvPr/>
        </p:nvCxnSpPr>
        <p:spPr>
          <a:xfrm flipV="1">
            <a:off x="8265637" y="4172548"/>
            <a:ext cx="0" cy="15196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 Placeholder 1">
            <a:extLst>
              <a:ext uri="{FF2B5EF4-FFF2-40B4-BE49-F238E27FC236}">
                <a16:creationId xmlns:a16="http://schemas.microsoft.com/office/drawing/2014/main" id="{80F3439B-E88A-78DB-7159-FE05CE982B00}"/>
              </a:ext>
            </a:extLst>
          </p:cNvPr>
          <p:cNvSpPr txBox="1">
            <a:spLocks/>
          </p:cNvSpPr>
          <p:nvPr/>
        </p:nvSpPr>
        <p:spPr>
          <a:xfrm>
            <a:off x="6170832" y="1824018"/>
            <a:ext cx="2452425" cy="1024650"/>
          </a:xfrm>
          <a:prstGeom prst="rect">
            <a:avLst/>
          </a:prstGeom>
          <a:noFill/>
        </p:spPr>
        <p:txBody>
          <a:bodyPr anchor="ctr">
            <a:noAutofit/>
          </a:bodyPr>
          <a:lstStyle>
            <a:lvl1pPr marL="280988" indent="-223838" algn="l" defTabSz="685891" rtl="0" eaLnBrk="1" latinLnBrk="0" hangingPunct="1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tabLst/>
              <a:defRPr lang="en-US" sz="1600" b="0" i="0" kern="1200">
                <a:solidFill>
                  <a:schemeClr val="tx2"/>
                </a:solidFill>
                <a:latin typeface="+mn-lt"/>
                <a:ea typeface="+mn-ea"/>
                <a:cs typeface="CiscoSans ExtraLight"/>
              </a:defRPr>
            </a:lvl1pPr>
            <a:lvl2pPr marL="508000" indent="-215900" algn="l" defTabSz="685891" rtl="0" eaLnBrk="1" latinLnBrk="0" hangingPunct="1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lang="en-US" sz="1400" b="0" i="0" kern="1200">
                <a:solidFill>
                  <a:schemeClr val="tx2"/>
                </a:solidFill>
                <a:latin typeface="+mn-lt"/>
                <a:ea typeface="+mn-ea"/>
                <a:cs typeface="CiscoSans ExtraLight"/>
              </a:defRPr>
            </a:lvl2pPr>
            <a:lvl3pPr marL="747713" indent="-171450" algn="l" defTabSz="685891" rtl="0" eaLnBrk="1" latinLnBrk="0" hangingPunct="1">
              <a:lnSpc>
                <a:spcPct val="95000"/>
              </a:lnSpc>
              <a:spcBef>
                <a:spcPts val="63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lang="en-US" sz="1200" b="0" i="0" kern="1200">
                <a:solidFill>
                  <a:schemeClr val="tx2"/>
                </a:solidFill>
                <a:latin typeface="+mn-lt"/>
                <a:ea typeface="+mn-ea"/>
                <a:cs typeface="CiscoSans ExtraLight"/>
              </a:defRPr>
            </a:lvl3pPr>
            <a:lvl4pPr marL="911225" indent="-171450" algn="l" defTabSz="685891" rtl="0" eaLnBrk="1" latinLnBrk="0" hangingPunct="1">
              <a:lnSpc>
                <a:spcPct val="95000"/>
              </a:lnSpc>
              <a:spcBef>
                <a:spcPts val="63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lang="en-US" sz="1100" b="0" i="0" kern="1200">
                <a:solidFill>
                  <a:schemeClr val="tx2"/>
                </a:solidFill>
                <a:latin typeface="+mn-lt"/>
                <a:ea typeface="+mn-ea"/>
                <a:cs typeface="CiscoSans ExtraLight"/>
              </a:defRPr>
            </a:lvl4pPr>
            <a:lvl5pPr marL="1082675" indent="-168275" algn="l" defTabSz="685891" rtl="0" eaLnBrk="1" latinLnBrk="0" hangingPunct="1">
              <a:lnSpc>
                <a:spcPct val="95000"/>
              </a:lnSpc>
              <a:spcBef>
                <a:spcPts val="63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lang="en-US" sz="1050" b="0" i="0" kern="1200">
                <a:solidFill>
                  <a:schemeClr val="tx2"/>
                </a:solidFill>
                <a:latin typeface="+mn-lt"/>
                <a:ea typeface="+mn-ea"/>
                <a:cs typeface="CiscoSans ExtraLight"/>
              </a:defRPr>
            </a:lvl5pPr>
            <a:lvl6pPr marL="864000" indent="-171473" algn="l" defTabSz="685891" rtl="0" eaLnBrk="1" latinLnBrk="0" hangingPunct="1">
              <a:spcBef>
                <a:spcPts val="600"/>
              </a:spcBef>
              <a:buFont typeface="Arial" pitchFamily="34" charset="0"/>
              <a:buChar char="•"/>
              <a:defRPr sz="9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36000" indent="-171450" algn="l" defTabSz="685891" rtl="0" eaLnBrk="1" latinLnBrk="0" hangingPunct="1">
              <a:spcBef>
                <a:spcPts val="600"/>
              </a:spcBef>
              <a:buFont typeface="Arial" pitchFamily="34" charset="0"/>
              <a:buChar char="•"/>
              <a:defRPr sz="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620" indent="0" algn="l" defTabSz="685891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039" indent="-171473" algn="l" defTabSz="68589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" indent="0" algn="ctr">
              <a:spcBef>
                <a:spcPts val="600"/>
              </a:spcBef>
              <a:buNone/>
            </a:pPr>
            <a:r>
              <a:rPr lang="en-US" sz="1200" b="1" i="1" dirty="0"/>
              <a:t>A non-AP MLD is basically not allowed to be served by multiple DSAPs*</a:t>
            </a:r>
          </a:p>
          <a:p>
            <a:pPr marL="57150" indent="0" algn="ctr">
              <a:spcBef>
                <a:spcPts val="0"/>
              </a:spcBef>
              <a:buNone/>
            </a:pPr>
            <a:r>
              <a:rPr lang="en-US" sz="900" b="1" i="1" dirty="0"/>
              <a:t>Exceptions include splitting by UP or by flow hash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9D2333B1-7BCD-2792-2153-E3C584B3846A}"/>
              </a:ext>
            </a:extLst>
          </p:cNvPr>
          <p:cNvCxnSpPr>
            <a:cxnSpLocks/>
            <a:endCxn id="34" idx="0"/>
          </p:cNvCxnSpPr>
          <p:nvPr/>
        </p:nvCxnSpPr>
        <p:spPr>
          <a:xfrm>
            <a:off x="7497101" y="2848668"/>
            <a:ext cx="0" cy="997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C6F8A20D-86F0-AFD3-8191-511706C0A3EE}"/>
              </a:ext>
            </a:extLst>
          </p:cNvPr>
          <p:cNvCxnSpPr>
            <a:cxnSpLocks/>
            <a:endCxn id="34" idx="0"/>
          </p:cNvCxnSpPr>
          <p:nvPr/>
        </p:nvCxnSpPr>
        <p:spPr>
          <a:xfrm flipV="1">
            <a:off x="6728942" y="2948411"/>
            <a:ext cx="768159" cy="6171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029ED249-A669-59C7-C3E1-E31B17056F40}"/>
              </a:ext>
            </a:extLst>
          </p:cNvPr>
          <p:cNvCxnSpPr>
            <a:cxnSpLocks/>
          </p:cNvCxnSpPr>
          <p:nvPr/>
        </p:nvCxnSpPr>
        <p:spPr>
          <a:xfrm flipV="1">
            <a:off x="8265637" y="3555418"/>
            <a:ext cx="0" cy="6171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FEEBE3BB-7868-D263-E465-55B44BC434BE}"/>
              </a:ext>
            </a:extLst>
          </p:cNvPr>
          <p:cNvCxnSpPr>
            <a:cxnSpLocks/>
            <a:endCxn id="34" idx="0"/>
          </p:cNvCxnSpPr>
          <p:nvPr/>
        </p:nvCxnSpPr>
        <p:spPr>
          <a:xfrm flipH="1" flipV="1">
            <a:off x="7497101" y="2948411"/>
            <a:ext cx="768536" cy="6261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>
            <a:extLst>
              <a:ext uri="{FF2B5EF4-FFF2-40B4-BE49-F238E27FC236}">
                <a16:creationId xmlns:a16="http://schemas.microsoft.com/office/drawing/2014/main" id="{55D38DEE-C885-BC73-C4F9-757CBE4622FE}"/>
              </a:ext>
            </a:extLst>
          </p:cNvPr>
          <p:cNvSpPr/>
          <p:nvPr/>
        </p:nvSpPr>
        <p:spPr>
          <a:xfrm>
            <a:off x="8108749" y="3418164"/>
            <a:ext cx="312559" cy="312559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307376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A48BA-B00B-190D-C78A-053BA8AC4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685800"/>
            <a:ext cx="8229600" cy="1066800"/>
          </a:xfrm>
        </p:spPr>
        <p:txBody>
          <a:bodyPr/>
          <a:lstStyle/>
          <a:p>
            <a:r>
              <a:rPr lang="en-US" dirty="0"/>
              <a:t>Roaming Rate Impacts Reliability – Perfect Roaming</a:t>
            </a:r>
            <a:br>
              <a:rPr lang="en-US" dirty="0"/>
            </a:br>
            <a:r>
              <a:rPr lang="en-US" sz="1800" dirty="0"/>
              <a:t>For instance, Augmented Reality while on the move</a:t>
            </a:r>
            <a:endParaRPr lang="en-AU" sz="1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67171C-C481-23F9-7D5C-04A7E1C815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4114800" cy="4374357"/>
          </a:xfrm>
        </p:spPr>
        <p:txBody>
          <a:bodyPr/>
          <a:lstStyle/>
          <a:p>
            <a:pPr marL="0" indent="0">
              <a:spcBef>
                <a:spcPts val="600"/>
              </a:spcBef>
            </a:pPr>
            <a:r>
              <a:rPr lang="en-US" sz="1400" dirty="0"/>
              <a:t>Study roaming model: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b="0" dirty="0"/>
              <a:t>AP BSA is 100-250-500m</a:t>
            </a:r>
            <a:r>
              <a:rPr lang="en-US" sz="1400" b="0" baseline="30000" dirty="0"/>
              <a:t>2</a:t>
            </a:r>
            <a:r>
              <a:rPr lang="en-US" sz="1400" b="0" dirty="0"/>
              <a:t> on a noisy grid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b="0" dirty="0"/>
              <a:t>Non-AP MLD travels at 1-1.5-2 meters/sec along lines at a random orientation </a:t>
            </a:r>
            <a:r>
              <a:rPr lang="en-US" sz="1400" b="0" dirty="0" err="1"/>
              <a:t>wrt</a:t>
            </a:r>
            <a:r>
              <a:rPr lang="en-US" sz="1400" b="0" dirty="0"/>
              <a:t> APs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Perfect proximity-based roaming (no hysteresis)</a:t>
            </a:r>
          </a:p>
          <a:p>
            <a:pPr marL="0" indent="0">
              <a:spcBef>
                <a:spcPts val="600"/>
              </a:spcBef>
            </a:pPr>
            <a:r>
              <a:rPr lang="en-US" sz="1400" b="0" dirty="0"/>
              <a:t>Non-AP MLD roaming events mostly occur every 0.6-31.6 sec, where a roam every 9.3 sec is reasonably typical (Table 1)</a:t>
            </a:r>
          </a:p>
          <a:p>
            <a:pPr marL="0" indent="0">
              <a:spcBef>
                <a:spcPts val="600"/>
              </a:spcBef>
            </a:pPr>
            <a:endParaRPr lang="en-US" sz="1400" b="0" dirty="0"/>
          </a:p>
          <a:p>
            <a:pPr marL="0" indent="0">
              <a:spcBef>
                <a:spcPts val="600"/>
              </a:spcBef>
            </a:pPr>
            <a:r>
              <a:rPr lang="en-US" sz="1400" dirty="0"/>
              <a:t>Study impact of roaming model on reliability of QoS flow:</a:t>
            </a:r>
          </a:p>
          <a:p>
            <a:pPr marL="0" indent="0">
              <a:spcBef>
                <a:spcPts val="600"/>
              </a:spcBef>
            </a:pPr>
            <a:r>
              <a:rPr lang="en-US" sz="1400" b="0" dirty="0"/>
              <a:t>Assume 4-8-16 msec of data is lost during each roam (not delivered or delivered too late).</a:t>
            </a:r>
          </a:p>
          <a:p>
            <a:pPr marL="0" indent="0">
              <a:spcBef>
                <a:spcPts val="600"/>
              </a:spcBef>
            </a:pPr>
            <a:r>
              <a:rPr lang="en-US" sz="1400" b="0" dirty="0"/>
              <a:t>Reliability of a QoS flow assuming roaming is the only impairment is 97.3-99.99% (Table 2)</a:t>
            </a:r>
          </a:p>
          <a:p>
            <a:pPr marL="0" indent="0">
              <a:spcBef>
                <a:spcPts val="600"/>
              </a:spcBef>
            </a:pP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2524CD-AAB6-281D-8D3B-137F046EFB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807B1-7244-132F-E47C-1C69F583BF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77265FE-FED8-775F-D5D3-119A78145D0B}"/>
              </a:ext>
            </a:extLst>
          </p:cNvPr>
          <p:cNvSpPr txBox="1">
            <a:spLocks/>
          </p:cNvSpPr>
          <p:nvPr/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9pPr>
          </a:lstStyle>
          <a:p>
            <a:r>
              <a:rPr lang="da-DK"/>
              <a:t>Hart et al (Cisco Systems)</a:t>
            </a:r>
            <a:endParaRPr lang="en-AU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03B6397-B6B9-D7BD-4D93-70BEA453DB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7601400"/>
              </p:ext>
            </p:extLst>
          </p:nvPr>
        </p:nvGraphicFramePr>
        <p:xfrm>
          <a:off x="4892675" y="3581400"/>
          <a:ext cx="4251323" cy="205740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081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365824984"/>
                    </a:ext>
                  </a:extLst>
                </a:gridCol>
                <a:gridCol w="609599">
                  <a:extLst>
                    <a:ext uri="{9D8B030D-6E8A-4147-A177-3AD203B41FA5}">
                      <a16:colId xmlns:a16="http://schemas.microsoft.com/office/drawing/2014/main" val="1184295293"/>
                    </a:ext>
                  </a:extLst>
                </a:gridCol>
              </a:tblGrid>
              <a:tr h="63042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100" b="1" kern="0" dirty="0">
                          <a:effectLst/>
                          <a:latin typeface="+mn-lt"/>
                        </a:rPr>
                        <a:t>Roam interval 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en-AU" sz="1100" b="1" kern="0" dirty="0">
                        <a:effectLst/>
                        <a:latin typeface="+mn-lt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100" b="1" kern="0" dirty="0">
                          <a:effectLst/>
                          <a:latin typeface="+mn-lt"/>
                        </a:rPr>
                        <a:t>Disruption duration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+mn-lt"/>
                          <a:ea typeface="Times New Roman"/>
                        </a:rPr>
                        <a:t>0.6 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+mn-lt"/>
                          <a:ea typeface="Times New Roman"/>
                        </a:rPr>
                        <a:t>4 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baseline="0" dirty="0">
                          <a:effectLst/>
                          <a:latin typeface="+mn-lt"/>
                          <a:ea typeface="Times New Roman"/>
                        </a:rPr>
                        <a:t>8 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baseline="0" dirty="0">
                          <a:effectLst/>
                          <a:latin typeface="+mn-lt"/>
                          <a:ea typeface="Times New Roman"/>
                        </a:rPr>
                        <a:t>16 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baseline="0" dirty="0">
                          <a:effectLst/>
                          <a:latin typeface="+mn-lt"/>
                          <a:ea typeface="Times New Roman"/>
                        </a:rPr>
                        <a:t>32 s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67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4 msec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99.3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 algn="ctr">
                        <a:spcAft>
                          <a:spcPts val="0"/>
                        </a:spcAft>
                      </a:pPr>
                      <a:r>
                        <a:rPr lang="en-A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99.9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99.95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99.98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99.99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67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8 msec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98.7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 algn="ctr">
                        <a:spcAft>
                          <a:spcPts val="0"/>
                        </a:spcAft>
                      </a:pPr>
                      <a:r>
                        <a:rPr lang="en-A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99.8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99.9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99.95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99.98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71803078"/>
                  </a:ext>
                </a:extLst>
              </a:tr>
              <a:tr h="3567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16 msec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97.3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 algn="ctr">
                        <a:spcAft>
                          <a:spcPts val="0"/>
                        </a:spcAft>
                      </a:pPr>
                      <a:r>
                        <a:rPr lang="en-A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99.6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99.8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99.9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99.95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509382"/>
                  </a:ext>
                </a:extLst>
              </a:tr>
              <a:tr h="356744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100" b="0" kern="0" dirty="0">
                          <a:effectLst/>
                          <a:latin typeface="+mn-lt"/>
                        </a:rPr>
                        <a:t>Table 2: Reliability (%)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100" b="0" kern="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100" b="0" kern="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82986701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8212516-0132-F0C3-BBAD-1C8FE539E5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0271682"/>
              </p:ext>
            </p:extLst>
          </p:nvPr>
        </p:nvGraphicFramePr>
        <p:xfrm>
          <a:off x="4892675" y="1493042"/>
          <a:ext cx="4251325" cy="188789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502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53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69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87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858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100" b="1" kern="0" dirty="0">
                          <a:effectLst/>
                          <a:latin typeface="+mn-lt"/>
                        </a:rPr>
                        <a:t>BSA 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en-AU" sz="1100" b="1" kern="0" dirty="0">
                        <a:effectLst/>
                        <a:latin typeface="+mn-lt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AU" sz="1100" b="1" kern="0" dirty="0">
                          <a:effectLst/>
                          <a:latin typeface="+mn-lt"/>
                        </a:rPr>
                        <a:t>Speed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+mn-lt"/>
                          <a:ea typeface="Times New Roman"/>
                        </a:rPr>
                        <a:t>100 m</a:t>
                      </a:r>
                      <a:r>
                        <a:rPr lang="en-AU" sz="1100" baseline="30000" dirty="0">
                          <a:effectLst/>
                          <a:latin typeface="+mn-lt"/>
                          <a:ea typeface="Times New Roman"/>
                        </a:rPr>
                        <a:t>2</a:t>
                      </a:r>
                      <a:endParaRPr lang="en-AU" sz="11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+mn-lt"/>
                          <a:ea typeface="Times New Roman"/>
                        </a:rPr>
                        <a:t>250 m</a:t>
                      </a:r>
                      <a:r>
                        <a:rPr lang="en-AU" sz="1100" baseline="30000" dirty="0">
                          <a:effectLst/>
                          <a:latin typeface="+mn-lt"/>
                          <a:ea typeface="Times New Roman"/>
                        </a:rPr>
                        <a:t>2</a:t>
                      </a:r>
                      <a:endParaRPr lang="en-AU" sz="11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+mn-lt"/>
                          <a:ea typeface="Times New Roman"/>
                        </a:rPr>
                        <a:t>500 m</a:t>
                      </a:r>
                      <a:r>
                        <a:rPr lang="en-AU" sz="1100" baseline="30000" dirty="0">
                          <a:effectLst/>
                          <a:latin typeface="+mn-lt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2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1 m/s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1.2 8.8 14.1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 algn="ctr">
                        <a:spcAft>
                          <a:spcPts val="0"/>
                        </a:spcAft>
                      </a:pPr>
                      <a:r>
                        <a:rPr lang="en-A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1.8 13.9 22.3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2.6 19.7 31.6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62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1.5 m/s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0.8 5.9 9.4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 algn="ctr">
                        <a:spcAft>
                          <a:spcPts val="0"/>
                        </a:spcAft>
                      </a:pPr>
                      <a:r>
                        <a:rPr lang="en-A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1.2 9.3 14.9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1.7 13.1 21.0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71803078"/>
                  </a:ext>
                </a:extLst>
              </a:tr>
              <a:tr h="3462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2 m/s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0.6 4.4 7.0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 algn="ctr">
                        <a:spcAft>
                          <a:spcPts val="0"/>
                        </a:spcAft>
                      </a:pPr>
                      <a:r>
                        <a:rPr lang="en-A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0.9 6.9 11.2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1.3 9.8 15.8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509382"/>
                  </a:ext>
                </a:extLst>
              </a:tr>
              <a:tr h="346243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100" b="0" kern="0" dirty="0">
                          <a:effectLst/>
                          <a:latin typeface="+mn-lt"/>
                        </a:rPr>
                        <a:t>Table 1: Roam interval (sec) [P5 P50 P95], P/</a:t>
                      </a:r>
                      <a:r>
                        <a:rPr lang="en-AU" sz="1100" b="0" kern="0" dirty="0" err="1">
                          <a:effectLst/>
                          <a:latin typeface="+mn-lt"/>
                        </a:rPr>
                        <a:t>ercentile</a:t>
                      </a:r>
                      <a:endParaRPr lang="en-AU" sz="1100" b="0" kern="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951594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0651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A48BA-B00B-190D-C78A-053BA8AC4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685800"/>
            <a:ext cx="9067798" cy="1066800"/>
          </a:xfrm>
        </p:spPr>
        <p:txBody>
          <a:bodyPr/>
          <a:lstStyle/>
          <a:p>
            <a:r>
              <a:rPr lang="en-US" dirty="0"/>
              <a:t>Roaming Rate Impacts Reliability – Roaming with Hysteresis</a:t>
            </a:r>
            <a:endParaRPr lang="en-AU" sz="1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67171C-C481-23F9-7D5C-04A7E1C815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4114800" cy="4374357"/>
          </a:xfrm>
        </p:spPr>
        <p:txBody>
          <a:bodyPr/>
          <a:lstStyle/>
          <a:p>
            <a:pPr marL="0" indent="0">
              <a:spcBef>
                <a:spcPts val="600"/>
              </a:spcBef>
            </a:pPr>
            <a:r>
              <a:rPr lang="en-US" sz="1400" dirty="0"/>
              <a:t>Study roaming model: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b="0" dirty="0"/>
              <a:t>AP BSA is 100-250-500m</a:t>
            </a:r>
            <a:r>
              <a:rPr lang="en-US" sz="1400" b="0" baseline="30000" dirty="0"/>
              <a:t>2</a:t>
            </a:r>
            <a:r>
              <a:rPr lang="en-US" sz="1400" b="0" dirty="0"/>
              <a:t> on a noisy grid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b="0" dirty="0"/>
              <a:t>Non-AP MLD travels at 1-1.5-2 meters/sec along lines at a random orientation </a:t>
            </a:r>
            <a:r>
              <a:rPr lang="en-US" sz="1400" b="0" dirty="0" err="1"/>
              <a:t>wrt</a:t>
            </a:r>
            <a:r>
              <a:rPr lang="en-US" sz="1400" b="0" dirty="0"/>
              <a:t> APs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Roam whenever sqrt(2) closer to another AP (i.e., whenever another AP is 3-5dB better)</a:t>
            </a:r>
          </a:p>
          <a:p>
            <a:pPr marL="0" indent="0">
              <a:spcBef>
                <a:spcPts val="600"/>
              </a:spcBef>
            </a:pPr>
            <a:r>
              <a:rPr lang="en-US" sz="1400" b="0" dirty="0"/>
              <a:t>Non-AP MLD roaming events mostly every 1.7-37.2 sec, where once every 10.5 sec is reasonably typical (Table 1)</a:t>
            </a:r>
          </a:p>
          <a:p>
            <a:pPr marL="0" indent="0">
              <a:spcBef>
                <a:spcPts val="600"/>
              </a:spcBef>
            </a:pPr>
            <a:endParaRPr lang="en-US" sz="1400" b="0" dirty="0"/>
          </a:p>
          <a:p>
            <a:pPr marL="0" indent="0">
              <a:spcBef>
                <a:spcPts val="600"/>
              </a:spcBef>
            </a:pPr>
            <a:r>
              <a:rPr lang="en-US" sz="1400" dirty="0"/>
              <a:t>Study impact of roaming model on reliability of QoS flow:</a:t>
            </a:r>
          </a:p>
          <a:p>
            <a:pPr marL="0" indent="0">
              <a:spcBef>
                <a:spcPts val="600"/>
              </a:spcBef>
            </a:pPr>
            <a:r>
              <a:rPr lang="en-US" sz="1400" b="0" dirty="0"/>
              <a:t>Assume 4-8-16 msec of data is lost during each roam (not delivered or delivered too late).</a:t>
            </a:r>
          </a:p>
          <a:p>
            <a:pPr marL="0" indent="0">
              <a:spcBef>
                <a:spcPts val="600"/>
              </a:spcBef>
            </a:pPr>
            <a:r>
              <a:rPr lang="en-US" sz="1400" b="0" dirty="0"/>
              <a:t>Reliability of a QoS flow, assuming roaming is the only impairment, is 99.3-99.99% (Table 2)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2524CD-AAB6-281D-8D3B-137F046EFB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807B1-7244-132F-E47C-1C69F583BF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77265FE-FED8-775F-D5D3-119A78145D0B}"/>
              </a:ext>
            </a:extLst>
          </p:cNvPr>
          <p:cNvSpPr txBox="1">
            <a:spLocks/>
          </p:cNvSpPr>
          <p:nvPr/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9pPr>
          </a:lstStyle>
          <a:p>
            <a:r>
              <a:rPr lang="da-DK"/>
              <a:t>Hart et al (Cisco Systems)</a:t>
            </a:r>
            <a:endParaRPr lang="en-AU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03B6397-B6B9-D7BD-4D93-70BEA453DB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2619019"/>
              </p:ext>
            </p:extLst>
          </p:nvPr>
        </p:nvGraphicFramePr>
        <p:xfrm>
          <a:off x="4892675" y="3581400"/>
          <a:ext cx="4251323" cy="205740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081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365824984"/>
                    </a:ext>
                  </a:extLst>
                </a:gridCol>
                <a:gridCol w="609599">
                  <a:extLst>
                    <a:ext uri="{9D8B030D-6E8A-4147-A177-3AD203B41FA5}">
                      <a16:colId xmlns:a16="http://schemas.microsoft.com/office/drawing/2014/main" val="1184295293"/>
                    </a:ext>
                  </a:extLst>
                </a:gridCol>
              </a:tblGrid>
              <a:tr h="63042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100" b="1" kern="0" dirty="0">
                          <a:effectLst/>
                          <a:latin typeface="+mn-lt"/>
                        </a:rPr>
                        <a:t>Roam interval 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en-AU" sz="1100" b="1" kern="0" dirty="0">
                        <a:effectLst/>
                        <a:latin typeface="+mn-lt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100" b="1" kern="0" dirty="0">
                          <a:effectLst/>
                          <a:latin typeface="+mn-lt"/>
                        </a:rPr>
                        <a:t>Disruption duration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+mn-lt"/>
                          <a:ea typeface="Times New Roman"/>
                        </a:rPr>
                        <a:t>1.5 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+mn-lt"/>
                          <a:ea typeface="Times New Roman"/>
                        </a:rPr>
                        <a:t>4 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baseline="0" dirty="0">
                          <a:effectLst/>
                          <a:latin typeface="+mn-lt"/>
                          <a:ea typeface="Times New Roman"/>
                        </a:rPr>
                        <a:t>10 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baseline="0" dirty="0">
                          <a:effectLst/>
                          <a:latin typeface="+mn-lt"/>
                          <a:ea typeface="Times New Roman"/>
                        </a:rPr>
                        <a:t>20 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baseline="0" dirty="0">
                          <a:effectLst/>
                          <a:latin typeface="+mn-lt"/>
                          <a:ea typeface="Times New Roman"/>
                        </a:rPr>
                        <a:t>40 s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67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4 msec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99.7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 algn="ctr">
                        <a:spcAft>
                          <a:spcPts val="0"/>
                        </a:spcAft>
                      </a:pPr>
                      <a:r>
                        <a:rPr lang="en-A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99.9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99.96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99.98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99.99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67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8 msec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99.5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 algn="ctr">
                        <a:spcAft>
                          <a:spcPts val="0"/>
                        </a:spcAft>
                      </a:pPr>
                      <a:r>
                        <a:rPr lang="en-A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99.8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99.92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99.96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99.98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71803078"/>
                  </a:ext>
                </a:extLst>
              </a:tr>
              <a:tr h="3567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16 msec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99.3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 algn="ctr">
                        <a:spcAft>
                          <a:spcPts val="0"/>
                        </a:spcAft>
                      </a:pPr>
                      <a:r>
                        <a:rPr lang="en-A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99.6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99.8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99.9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99.96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509382"/>
                  </a:ext>
                </a:extLst>
              </a:tr>
              <a:tr h="356744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100" b="0" kern="0" dirty="0">
                          <a:effectLst/>
                          <a:latin typeface="+mn-lt"/>
                        </a:rPr>
                        <a:t>Table 2: Reliability (%)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100" b="0" kern="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100" b="0" kern="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82986701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8212516-0132-F0C3-BBAD-1C8FE539E5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7090389"/>
              </p:ext>
            </p:extLst>
          </p:nvPr>
        </p:nvGraphicFramePr>
        <p:xfrm>
          <a:off x="4892675" y="1493042"/>
          <a:ext cx="4251325" cy="188789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502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53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69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87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858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100" b="1" kern="0" dirty="0">
                          <a:effectLst/>
                          <a:latin typeface="+mn-lt"/>
                        </a:rPr>
                        <a:t>BSA 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en-AU" sz="1100" b="1" kern="0" dirty="0">
                        <a:effectLst/>
                        <a:latin typeface="+mn-lt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AU" sz="1100" b="1" kern="0" dirty="0">
                          <a:effectLst/>
                          <a:latin typeface="+mn-lt"/>
                        </a:rPr>
                        <a:t>Speed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+mn-lt"/>
                          <a:ea typeface="Times New Roman"/>
                        </a:rPr>
                        <a:t>100 m</a:t>
                      </a:r>
                      <a:r>
                        <a:rPr lang="en-AU" sz="1100" baseline="30000" dirty="0">
                          <a:effectLst/>
                          <a:latin typeface="+mn-lt"/>
                          <a:ea typeface="Times New Roman"/>
                        </a:rPr>
                        <a:t>2</a:t>
                      </a:r>
                      <a:endParaRPr lang="en-AU" sz="11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+mn-lt"/>
                          <a:ea typeface="Times New Roman"/>
                        </a:rPr>
                        <a:t>250 m</a:t>
                      </a:r>
                      <a:r>
                        <a:rPr lang="en-AU" sz="1100" baseline="30000" dirty="0">
                          <a:effectLst/>
                          <a:latin typeface="+mn-lt"/>
                          <a:ea typeface="Times New Roman"/>
                        </a:rPr>
                        <a:t>2</a:t>
                      </a:r>
                      <a:endParaRPr lang="en-AU" sz="11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+mn-lt"/>
                          <a:ea typeface="Times New Roman"/>
                        </a:rPr>
                        <a:t>500 m</a:t>
                      </a:r>
                      <a:r>
                        <a:rPr lang="en-AU" sz="1100" baseline="30000" dirty="0">
                          <a:effectLst/>
                          <a:latin typeface="+mn-lt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2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1 m/s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3.5 9.9 16.6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 algn="ctr">
                        <a:spcAft>
                          <a:spcPts val="0"/>
                        </a:spcAft>
                      </a:pPr>
                      <a:r>
                        <a:rPr lang="en-A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5.6 15.7 26.3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7.9 15.7 37.2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62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1.5 m/s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2.3 .6 11.1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 algn="ctr">
                        <a:spcAft>
                          <a:spcPts val="0"/>
                        </a:spcAft>
                      </a:pPr>
                      <a:r>
                        <a:rPr lang="en-A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3.7 10.5 17.6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5.3 14.8 24.8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71803078"/>
                  </a:ext>
                </a:extLst>
              </a:tr>
              <a:tr h="3462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2 m/s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1.7 4.9 8.3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 algn="ctr">
                        <a:spcAft>
                          <a:spcPts val="0"/>
                        </a:spcAft>
                      </a:pPr>
                      <a:r>
                        <a:rPr lang="en-A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2.8 7.8 13.2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3.9 11.1 18.6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509382"/>
                  </a:ext>
                </a:extLst>
              </a:tr>
              <a:tr h="346243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100" b="0" kern="0" dirty="0">
                          <a:effectLst/>
                          <a:latin typeface="+mn-lt"/>
                        </a:rPr>
                        <a:t>Table 1: Roam interval (sec) [P5 P50 P95], P/</a:t>
                      </a:r>
                      <a:r>
                        <a:rPr lang="en-AU" sz="1100" b="0" kern="0" dirty="0" err="1">
                          <a:effectLst/>
                          <a:latin typeface="+mn-lt"/>
                        </a:rPr>
                        <a:t>ercentile</a:t>
                      </a:r>
                      <a:endParaRPr lang="en-AU" sz="1100" b="0" kern="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951594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1586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A48BA-B00B-190D-C78A-053BA8AC4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Level of Roaming Performance is Really Required?</a:t>
            </a:r>
            <a:endParaRPr lang="en-AU" sz="1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67171C-C481-23F9-7D5C-04A7E1C815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315200" cy="4374357"/>
          </a:xfrm>
        </p:spPr>
        <p:txBody>
          <a:bodyPr/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At the infrastructure, roaming involves a transfer of state from one AP MLD to another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The required level of roaming performance determines how much state, and what state – i.e., infrastructure roaming complexity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We solicit what is “sufficient roaming” performance for current and anticipated use cases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2524CD-AAB6-281D-8D3B-137F046EFB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807B1-7244-132F-E47C-1C69F583BF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77265FE-FED8-775F-D5D3-119A78145D0B}"/>
              </a:ext>
            </a:extLst>
          </p:cNvPr>
          <p:cNvSpPr txBox="1">
            <a:spLocks/>
          </p:cNvSpPr>
          <p:nvPr/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9pPr>
          </a:lstStyle>
          <a:p>
            <a:r>
              <a:rPr lang="da-DK"/>
              <a:t>Hart et al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940183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A48BA-B00B-190D-C78A-053BA8AC4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Straw-poll: Which roaming goal do you prefer?</a:t>
            </a:r>
            <a:endParaRPr lang="en-AU" sz="1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67171C-C481-23F9-7D5C-04A7E1C815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315200" cy="4374357"/>
          </a:xfrm>
        </p:spPr>
        <p:txBody>
          <a:bodyPr/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Option A: no lost MSDUs and temporary latency increase of W msec during roaming</a:t>
            </a:r>
          </a:p>
          <a:p>
            <a:pPr marL="463550" lvl="1" indent="-2349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b="0" dirty="0"/>
              <a:t>For example, </a:t>
            </a:r>
            <a:r>
              <a:rPr lang="en-US" dirty="0"/>
              <a:t>W = 8 msec</a:t>
            </a:r>
          </a:p>
          <a:p>
            <a:pPr marL="463550" lvl="1" indent="-2349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// Much higher infrastructure complexity: please advise why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Option B: potential for losing X msec of MSDUs during roaming, but minimal increase in latency for MSDUs transferred during roaming</a:t>
            </a:r>
          </a:p>
          <a:p>
            <a:pPr marL="463550" lvl="1" indent="-29686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b="0" dirty="0"/>
              <a:t>For example, </a:t>
            </a:r>
            <a:r>
              <a:rPr lang="en-US" dirty="0"/>
              <a:t>X = 8 msec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Option C: define an SLA</a:t>
            </a:r>
            <a:r>
              <a:rPr lang="en-US" baseline="30000" dirty="0"/>
              <a:t>#</a:t>
            </a:r>
            <a:r>
              <a:rPr lang="en-US" dirty="0"/>
              <a:t> and a roaming model and lump all impairments, including from roaming, together and compare that against the SLA</a:t>
            </a:r>
          </a:p>
          <a:p>
            <a:pPr marL="463550" indent="-231775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b="0" baseline="30000" dirty="0"/>
              <a:t>#</a:t>
            </a:r>
            <a:r>
              <a:rPr lang="en-US" b="0" dirty="0"/>
              <a:t>Y% of MSDUs delivered within Z msec</a:t>
            </a:r>
          </a:p>
          <a:p>
            <a:pPr marL="463550" indent="-231775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b="0" dirty="0"/>
              <a:t>For example, 99.9% of MSDUs delivered within 8 msec.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Abstain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2524CD-AAB6-281D-8D3B-137F046EFB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807B1-7244-132F-E47C-1C69F583BF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77265FE-FED8-775F-D5D3-119A78145D0B}"/>
              </a:ext>
            </a:extLst>
          </p:cNvPr>
          <p:cNvSpPr txBox="1">
            <a:spLocks/>
          </p:cNvSpPr>
          <p:nvPr/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9pPr>
          </a:lstStyle>
          <a:p>
            <a:r>
              <a:rPr lang="da-DK"/>
              <a:t>Hart et al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6799963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+mj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1042</Words>
  <Application>Microsoft Office PowerPoint</Application>
  <PresentationFormat>On-screen Show (4:3)</PresentationFormat>
  <Paragraphs>182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Wingdings</vt:lpstr>
      <vt:lpstr>802-11-Submission</vt:lpstr>
      <vt:lpstr>A perspective on proposed Ultra-High Reliability (UHR) features for enterprise use cases</vt:lpstr>
      <vt:lpstr>Upper Layers Impose Rigid Requirements on Duplicates and Out-of-Order Delivery within a flow Constrains solutions to roaming &amp; Joint RX</vt:lpstr>
      <vt:lpstr>Roaming Rate Impacts Reliability – Perfect Roaming For instance, Augmented Reality while on the move</vt:lpstr>
      <vt:lpstr>Roaming Rate Impacts Reliability – Roaming with Hysteresis</vt:lpstr>
      <vt:lpstr>What Level of Roaming Performance is Really Required?</vt:lpstr>
      <vt:lpstr>Straw-poll: Which roaming goal do you prefer?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Roaming Requirements</dc:title>
  <dc:creator/>
  <cp:lastModifiedBy/>
  <cp:revision>6</cp:revision>
  <dcterms:created xsi:type="dcterms:W3CDTF">2011-09-19T06:02:14Z</dcterms:created>
  <dcterms:modified xsi:type="dcterms:W3CDTF">2023-03-09T06:11:41Z</dcterms:modified>
</cp:coreProperties>
</file>