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84" r:id="rId3"/>
    <p:sldId id="257" r:id="rId4"/>
    <p:sldId id="292" r:id="rId5"/>
    <p:sldId id="293" r:id="rId6"/>
    <p:sldId id="296" r:id="rId7"/>
    <p:sldId id="298" r:id="rId8"/>
    <p:sldId id="288" r:id="rId9"/>
    <p:sldId id="297" r:id="rId10"/>
    <p:sldId id="264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uoziyang" initials="g" lastIdx="3" clrIdx="0">
    <p:extLst>
      <p:ext uri="{19B8F6BF-5375-455C-9EA6-DF929625EA0E}">
        <p15:presenceInfo xmlns:p15="http://schemas.microsoft.com/office/powerpoint/2012/main" userId="S-1-5-21-147214757-305610072-1517763936-59555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EF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86253" autoAdjust="0"/>
  </p:normalViewPr>
  <p:slideViewPr>
    <p:cSldViewPr>
      <p:cViewPr varScale="1">
        <p:scale>
          <a:sx n="95" d="100"/>
          <a:sy n="95" d="100"/>
        </p:scale>
        <p:origin x="1812" y="7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7362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936" y="11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802.11-22/1522r0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XX,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802.11-22/1522r0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XX,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29019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4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381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5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4440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6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0941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7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Train the VQVAE model based on generated V matrices</a:t>
            </a:r>
          </a:p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Apply the trained model to do precoding</a:t>
            </a:r>
          </a:p>
          <a:p>
            <a:pPr marL="285750" lvl="0">
              <a:lnSpc>
                <a:spcPct val="110000"/>
              </a:lnSpc>
              <a:spcBef>
                <a:spcPts val="0"/>
              </a:spcBef>
              <a:buFont typeface="Times New Roman" panose="02020603050405020304" pitchFamily="18" charset="0"/>
              <a:buNone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Run PER curve under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70502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802.11-22/1522r0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XX,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10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日期占位符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/>
              <a:t>Mar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Ziyang Guo (Huawei)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802.11-23/0290r0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zh-CN" dirty="0"/>
              <a:t>Study on AI CSI Compression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76747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5739954"/>
              </p:ext>
            </p:extLst>
          </p:nvPr>
        </p:nvGraphicFramePr>
        <p:xfrm>
          <a:off x="666750" y="3022600"/>
          <a:ext cx="7637463" cy="253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18" name="Document" r:id="rId4" imgW="8250056" imgH="2742768" progId="Word.Document.8">
                  <p:embed/>
                </p:oleObj>
              </mc:Choice>
              <mc:Fallback>
                <p:oleObj name="Document" r:id="rId4" imgW="8250056" imgH="274276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6750" y="3022600"/>
                        <a:ext cx="7637463" cy="2538413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85685" y="222667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10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[1] M. Deshmukh, Z. Lin, H. Lou, M. Kamel, R. Yang, I. </a:t>
            </a:r>
            <a:r>
              <a:rPr lang="en-US" altLang="zh-CN" sz="1200" dirty="0" err="1">
                <a:solidFill>
                  <a:schemeClr val="tx1"/>
                </a:solidFill>
              </a:rPr>
              <a:t>Güvenç</a:t>
            </a:r>
            <a:r>
              <a:rPr lang="en-US" altLang="zh-CN" sz="1200" dirty="0">
                <a:solidFill>
                  <a:schemeClr val="tx1"/>
                </a:solidFill>
              </a:rPr>
              <a:t>, “Intelligent Feedback Overhead Reduction (</a:t>
            </a:r>
            <a:r>
              <a:rPr lang="en-US" altLang="zh-CN" sz="1200" dirty="0" err="1">
                <a:solidFill>
                  <a:schemeClr val="tx1"/>
                </a:solidFill>
              </a:rPr>
              <a:t>iFOR</a:t>
            </a:r>
            <a:r>
              <a:rPr lang="en-US" altLang="zh-CN" sz="1200" dirty="0">
                <a:solidFill>
                  <a:schemeClr val="tx1"/>
                </a:solidFill>
              </a:rPr>
              <a:t>) in Wi-Fi 7 and Beyond,” in Proceedings of 2022 VTC-Spring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[2] 11-22-1563-02-aiml-ai-ml-use-case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[3] P. K. </a:t>
            </a:r>
            <a:r>
              <a:rPr lang="en-US" altLang="zh-CN" sz="1200" dirty="0" err="1">
                <a:solidFill>
                  <a:schemeClr val="tx1"/>
                </a:solidFill>
              </a:rPr>
              <a:t>Sangdeh</a:t>
            </a:r>
            <a:r>
              <a:rPr lang="en-US" altLang="zh-CN" sz="1200" dirty="0">
                <a:solidFill>
                  <a:schemeClr val="tx1"/>
                </a:solidFill>
              </a:rPr>
              <a:t>, H. </a:t>
            </a:r>
            <a:r>
              <a:rPr lang="en-US" altLang="zh-CN" sz="1200" dirty="0" err="1">
                <a:solidFill>
                  <a:schemeClr val="tx1"/>
                </a:solidFill>
              </a:rPr>
              <a:t>Pirayesh</a:t>
            </a:r>
            <a:r>
              <a:rPr lang="en-US" altLang="zh-CN" sz="1200" dirty="0">
                <a:solidFill>
                  <a:schemeClr val="tx1"/>
                </a:solidFill>
              </a:rPr>
              <a:t>, A. </a:t>
            </a:r>
            <a:r>
              <a:rPr lang="en-US" altLang="zh-CN" sz="1200" dirty="0" err="1">
                <a:solidFill>
                  <a:schemeClr val="tx1"/>
                </a:solidFill>
              </a:rPr>
              <a:t>Mobiny</a:t>
            </a:r>
            <a:r>
              <a:rPr lang="en-US" altLang="zh-CN" sz="1200" dirty="0">
                <a:solidFill>
                  <a:schemeClr val="tx1"/>
                </a:solidFill>
              </a:rPr>
              <a:t>, H. Zeng, “LB-</a:t>
            </a:r>
            <a:r>
              <a:rPr lang="en-US" altLang="zh-CN" sz="1200" dirty="0" err="1">
                <a:solidFill>
                  <a:schemeClr val="tx1"/>
                </a:solidFill>
              </a:rPr>
              <a:t>SciFi</a:t>
            </a:r>
            <a:r>
              <a:rPr lang="en-US" altLang="zh-CN" sz="1200" dirty="0">
                <a:solidFill>
                  <a:schemeClr val="tx1"/>
                </a:solidFill>
              </a:rPr>
              <a:t>: Online Learning-Based Channel Feedback for MU-MIMO in Wireless LANs, ” in Proceedings of 2020 IEEE 28th ICNP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US" altLang="zh-CN" sz="1200" dirty="0">
                <a:solidFill>
                  <a:schemeClr val="tx1"/>
                </a:solidFill>
              </a:rPr>
              <a:t>[4] A. Oord, O. </a:t>
            </a:r>
            <a:r>
              <a:rPr lang="en-US" altLang="zh-CN" sz="1200" dirty="0" err="1">
                <a:solidFill>
                  <a:schemeClr val="tx1"/>
                </a:solidFill>
              </a:rPr>
              <a:t>Vinyals</a:t>
            </a:r>
            <a:r>
              <a:rPr lang="en-US" altLang="zh-CN" sz="1200" dirty="0">
                <a:solidFill>
                  <a:schemeClr val="tx1"/>
                </a:solidFill>
              </a:rPr>
              <a:t>, “Neural discrete representation learning,” Advances in neural information processing systems, 2017.</a:t>
            </a: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chemeClr val="tx1"/>
              </a:solidFill>
            </a:endParaRPr>
          </a:p>
          <a:p>
            <a:pPr eaLnBrk="0" hangingPunct="0">
              <a:spcBef>
                <a:spcPct val="20000"/>
              </a:spcBef>
              <a:buFont typeface="Arial" panose="020B0604020202020204" pitchFamily="34" charset="0"/>
              <a:buChar char="•"/>
            </a:pPr>
            <a:endParaRPr lang="en-US" altLang="zh-CN" sz="1200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611560" y="2056606"/>
            <a:ext cx="8134672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spcAft>
                <a:spcPts val="0"/>
              </a:spcAft>
              <a:buSzPts val="1400"/>
              <a:buFont typeface="Wingdings" panose="05000000000000000000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 this contribution, we 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400" kern="1200" dirty="0">
                <a:solidFill>
                  <a:schemeClr val="tx1"/>
                </a:solidFill>
                <a:cs typeface="+mn-cs"/>
                <a:sym typeface="Times New Roman"/>
              </a:rPr>
              <a:t>review </a:t>
            </a:r>
            <a:r>
              <a:rPr lang="en-GB" sz="2400" dirty="0">
                <a:solidFill>
                  <a:schemeClr val="tx1"/>
                </a:solidFill>
                <a:sym typeface="Times New Roman"/>
              </a:rPr>
              <a:t>some</a:t>
            </a:r>
            <a:r>
              <a:rPr lang="en-GB" sz="2400" kern="1200" dirty="0">
                <a:solidFill>
                  <a:schemeClr val="tx1"/>
                </a:solidFill>
                <a:cs typeface="+mn-cs"/>
                <a:sym typeface="Times New Roman"/>
              </a:rPr>
              <a:t> existing works on </a:t>
            </a:r>
            <a:r>
              <a:rPr lang="en-US" altLang="zh-CN" sz="2400" kern="1200" dirty="0">
                <a:solidFill>
                  <a:schemeClr val="tx1"/>
                </a:solidFill>
                <a:cs typeface="+mn-cs"/>
                <a:sym typeface="Times New Roman"/>
              </a:rPr>
              <a:t>AI CSI compression</a:t>
            </a:r>
            <a:r>
              <a:rPr lang="en-GB" altLang="zh-CN" sz="2400" dirty="0">
                <a:solidFill>
                  <a:schemeClr val="tx1"/>
                </a:solidFill>
                <a:sym typeface="Times New Roman"/>
              </a:rPr>
              <a:t>,</a:t>
            </a:r>
            <a:endParaRPr lang="en-GB" sz="2400" kern="1200" dirty="0">
              <a:solidFill>
                <a:schemeClr val="tx1"/>
              </a:solidFill>
              <a:sym typeface="Times New Roman"/>
            </a:endParaRP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kern="1200" dirty="0">
                <a:solidFill>
                  <a:schemeClr val="tx1"/>
                </a:solidFill>
                <a:cs typeface="+mn-cs"/>
                <a:sym typeface="Times New Roman"/>
              </a:rPr>
              <a:t>introduce a new vector quantization </a:t>
            </a:r>
            <a:r>
              <a:rPr lang="en-GB" sz="2400" dirty="0">
                <a:solidFill>
                  <a:schemeClr val="tx1"/>
                </a:solidFill>
                <a:sym typeface="Times New Roman"/>
              </a:rPr>
              <a:t>variational </a:t>
            </a:r>
            <a:r>
              <a:rPr lang="en-GB" sz="2400" kern="1200" dirty="0">
                <a:solidFill>
                  <a:schemeClr val="tx1"/>
                </a:solidFill>
                <a:cs typeface="+mn-cs"/>
                <a:sym typeface="Times New Roman"/>
              </a:rPr>
              <a:t>autoencoder (VQ-VAE) method for CSI compression,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400" kern="1200" dirty="0">
                <a:solidFill>
                  <a:schemeClr val="tx1"/>
                </a:solidFill>
                <a:cs typeface="+mn-cs"/>
                <a:sym typeface="Times New Roman"/>
              </a:rPr>
              <a:t>discuss its performance and possible future work.</a:t>
            </a:r>
          </a:p>
        </p:txBody>
      </p:sp>
    </p:spTree>
    <p:extLst>
      <p:ext uri="{BB962C8B-B14F-4D97-AF65-F5344CB8AC3E}">
        <p14:creationId xmlns:p14="http://schemas.microsoft.com/office/powerpoint/2010/main" val="222920859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Background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20350" y="1831974"/>
            <a:ext cx="7642746" cy="1236985"/>
          </a:xfrm>
          <a:ln/>
        </p:spPr>
        <p:txBody>
          <a:bodyPr>
            <a:noAutofit/>
          </a:bodyPr>
          <a:lstStyle/>
          <a:p>
            <a:pPr marL="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The AP initiates the sounding sequence by transmitting the NDPA frame followed by a NDP which is used for the generation of V matrix at the STA.</a:t>
            </a:r>
          </a:p>
          <a:p>
            <a:pPr marL="0" indent="-285750">
              <a:lnSpc>
                <a:spcPct val="11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The STA applies Givens rotation on the V matrix and feeds back the angels in the beamforming report frame.</a:t>
            </a:r>
          </a:p>
          <a:p>
            <a:pPr marL="0" indent="0">
              <a:lnSpc>
                <a:spcPct val="110000"/>
              </a:lnSpc>
              <a:spcAft>
                <a:spcPts val="0"/>
              </a:spcAft>
              <a:buSzPts val="14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graphicFrame>
        <p:nvGraphicFramePr>
          <p:cNvPr id="13" name="内容占位符 3">
            <a:extLst>
              <a:ext uri="{FF2B5EF4-FFF2-40B4-BE49-F238E27FC236}">
                <a16:creationId xmlns:a16="http://schemas.microsoft.com/office/drawing/2014/main" id="{5E9A6D2D-6749-4D19-8FD7-B6CD9558E22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3537363"/>
              </p:ext>
            </p:extLst>
          </p:nvPr>
        </p:nvGraphicFramePr>
        <p:xfrm>
          <a:off x="824241" y="4791440"/>
          <a:ext cx="6048000" cy="1371600"/>
        </p:xfrm>
        <a:graphic>
          <a:graphicData uri="http://schemas.openxmlformats.org/drawingml/2006/table">
            <a:tbl>
              <a:tblPr firstRow="1" bandRow="1"/>
              <a:tblGrid>
                <a:gridCol w="100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8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lvl="0" algn="ctr"/>
                      <a:r>
                        <a:rPr lang="en-US" altLang="zh-CN" sz="1200" b="1" i="0" dirty="0" err="1"/>
                        <a:t>Ntx</a:t>
                      </a:r>
                      <a:r>
                        <a:rPr lang="en-US" altLang="zh-CN" sz="1200" b="1" i="0" dirty="0"/>
                        <a:t>=</a:t>
                      </a:r>
                      <a:r>
                        <a:rPr lang="en-US" altLang="zh-CN" sz="1200" b="1" i="0" dirty="0" err="1"/>
                        <a:t>Nrx</a:t>
                      </a:r>
                      <a:r>
                        <a:rPr lang="en-US" altLang="zh-CN" sz="1200" b="1" i="0" dirty="0"/>
                        <a:t>=</a:t>
                      </a:r>
                      <a:r>
                        <a:rPr lang="en-US" altLang="zh-CN" sz="1200" b="1" i="0" dirty="0" err="1"/>
                        <a:t>Nss</a:t>
                      </a:r>
                      <a:endParaRPr lang="zh-CN" altLang="en-US" sz="1200" b="1" i="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BW=20MHz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BW=40MHz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BW=80MHz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BW=160MHz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BW=320MHz</a:t>
                      </a:r>
                      <a:endParaRPr lang="zh-CN" altLang="en-US" sz="1200" dirty="0"/>
                    </a:p>
                  </a:txBody>
                  <a:tcPr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0.12 (</a:t>
                      </a:r>
                      <a:r>
                        <a:rPr lang="en-US" altLang="zh-CN" sz="1200" dirty="0" err="1"/>
                        <a:t>KBytes</a:t>
                      </a:r>
                      <a:r>
                        <a:rPr lang="en-US" altLang="zh-CN" sz="1200" dirty="0"/>
                        <a:t>)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0.24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0.50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1.00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1.99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0.73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1.45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2.99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5.98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11.95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8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3.39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6.78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13.94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27.89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55.78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200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16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14.52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29.04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59.76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119.52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/>
                      <a:r>
                        <a:rPr lang="en-US" altLang="zh-CN" sz="1200" dirty="0"/>
                        <a:t>239.04</a:t>
                      </a:r>
                      <a:endParaRPr lang="zh-CN" altLang="en-US" sz="1200" dirty="0"/>
                    </a:p>
                  </a:txBody>
                  <a:tcPr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19" name="图片 18">
            <a:extLst>
              <a:ext uri="{FF2B5EF4-FFF2-40B4-BE49-F238E27FC236}">
                <a16:creationId xmlns:a16="http://schemas.microsoft.com/office/drawing/2014/main" id="{37102352-4939-4421-8CD4-27936A2F45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41598" y="2759301"/>
            <a:ext cx="1625751" cy="347801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0B52EE1E-E746-418E-BD1A-227D10548C69}"/>
                  </a:ext>
                </a:extLst>
              </p:cNvPr>
              <p:cNvSpPr/>
              <p:nvPr/>
            </p:nvSpPr>
            <p:spPr>
              <a:xfrm>
                <a:off x="730048" y="2878569"/>
                <a:ext cx="6241088" cy="190020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indent="-285750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The total</a:t>
                </a:r>
                <a:r>
                  <a:rPr lang="zh-CN" altLang="en-US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 </a:t>
                </a:r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feedback overhead </a:t>
                </a:r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</a:rPr>
                  <a:t>is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sSubPr>
                      <m:e>
                        <m: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  <m:t>𝑵</m:t>
                        </m:r>
                      </m:e>
                      <m:sub>
                        <m: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  <m:t>𝒂</m:t>
                        </m:r>
                      </m:sub>
                    </m:sSub>
                    <m:r>
                      <a:rPr lang="en-US" altLang="zh-CN" sz="1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</a:rPr>
                      <m:t>∗</m:t>
                    </m:r>
                    <m:f>
                      <m:fPr>
                        <m:ctrlP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𝒃</m:t>
                            </m:r>
                          </m:e>
                          <m:sub>
                            <m:r>
                              <a:rPr lang="zh-CN" alt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𝝓</m:t>
                            </m:r>
                          </m:sub>
                        </m:sSub>
                        <m:r>
                          <a:rPr lang="en-US" altLang="zh-CN" sz="1600" b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𝒃</m:t>
                            </m:r>
                          </m:e>
                          <m:sub>
                            <m:r>
                              <a:rPr lang="zh-CN" altLang="en-US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𝝍</m:t>
                            </m:r>
                          </m:sub>
                        </m:sSub>
                      </m:num>
                      <m:den>
                        <m: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  <m:t>𝟐</m:t>
                        </m:r>
                      </m:den>
                    </m:f>
                    <m:r>
                      <a:rPr lang="en-US" altLang="zh-CN" sz="1600" b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Times New Roman"/>
                        <a:cs typeface="Times New Roman"/>
                      </a:rPr>
                      <m:t>∗</m:t>
                    </m:r>
                    <m:f>
                      <m:fPr>
                        <m:ctrlPr>
                          <a:rPr lang="en-US" altLang="zh-CN" sz="16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Times New Roman"/>
                            <a:cs typeface="Times New Roman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𝑵</m:t>
                            </m:r>
                          </m:e>
                          <m:sub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𝒔𝒄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</m:ctrlPr>
                          </m:sSubPr>
                          <m:e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𝑵</m:t>
                            </m:r>
                          </m:e>
                          <m:sub>
                            <m:r>
                              <a:rPr lang="en-US" altLang="zh-CN" sz="16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Times New Roman"/>
                                <a:cs typeface="Times New Roman"/>
                              </a:rPr>
                              <m:t>𝒈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. Larger bandwidth and number of antennas lead to significantly increased sounding feedback overhead, which increases the latency and limits the throughput gain.</a:t>
                </a:r>
              </a:p>
              <a:p>
                <a:pPr marL="0" indent="-285750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600" b="1" dirty="0">
                    <a:solidFill>
                      <a:schemeClr val="tx1"/>
                    </a:solidFill>
                    <a:ea typeface="Times New Roman"/>
                    <a:cs typeface="Times New Roman"/>
                    <a:sym typeface="Times New Roman"/>
                  </a:rPr>
                  <a:t>Visualization of the precoding matrix after FFT shows its sparsity and compressibility.</a:t>
                </a:r>
                <a:endParaRPr lang="en-US" altLang="zh-CN" sz="1600" b="1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</p:txBody>
          </p:sp>
        </mc:Choice>
        <mc:Fallback xmlns="">
          <p:sp>
            <p:nvSpPr>
              <p:cNvPr id="20" name="矩形 19">
                <a:extLst>
                  <a:ext uri="{FF2B5EF4-FFF2-40B4-BE49-F238E27FC236}">
                    <a16:creationId xmlns:a16="http://schemas.microsoft.com/office/drawing/2014/main" id="{0B52EE1E-E746-418E-BD1A-227D10548C6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048" y="2878569"/>
                <a:ext cx="6241088" cy="1900200"/>
              </a:xfrm>
              <a:prstGeom prst="rect">
                <a:avLst/>
              </a:prstGeom>
              <a:blipFill>
                <a:blip r:embed="rId4"/>
                <a:stretch>
                  <a:fillRect l="-586" r="-1172" b="-3205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>
            <a:extLst>
              <a:ext uri="{FF2B5EF4-FFF2-40B4-BE49-F238E27FC236}">
                <a16:creationId xmlns:a16="http://schemas.microsoft.com/office/drawing/2014/main" id="{B9F71C41-1BCC-4480-93A8-66588799E260}"/>
              </a:ext>
            </a:extLst>
          </p:cNvPr>
          <p:cNvSpPr txBox="1"/>
          <p:nvPr/>
        </p:nvSpPr>
        <p:spPr>
          <a:xfrm>
            <a:off x="7380312" y="6165304"/>
            <a:ext cx="11236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>
                <a:solidFill>
                  <a:schemeClr val="tx1"/>
                </a:solidFill>
              </a:rPr>
              <a:t>20MHz, 8*2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E8FD2B2B-1E66-4FA2-8E54-ACBE9CBD33B4}"/>
              </a:ext>
            </a:extLst>
          </p:cNvPr>
          <p:cNvSpPr/>
          <p:nvPr/>
        </p:nvSpPr>
        <p:spPr bwMode="auto">
          <a:xfrm>
            <a:off x="8018077" y="3212976"/>
            <a:ext cx="638965" cy="2577791"/>
          </a:xfrm>
          <a:prstGeom prst="rect">
            <a:avLst/>
          </a:prstGeom>
          <a:noFill/>
          <a:ln w="9525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4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Existing Work on AI CSI Compression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811342" y="1671682"/>
            <a:ext cx="4689352" cy="4421614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285750" indent="-28575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</a:rPr>
              <a:t>ML solutions: no neural network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[1][2] adopted a traditional machine learning algorithm, i.e., K-means, to cluster the angle vector after Givens rotation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Beamformer and </a:t>
            </a:r>
            <a:r>
              <a:rPr lang="en-US" altLang="zh-CN" sz="1400" dirty="0" err="1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beamformee</a:t>
            </a: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 need to exchange and store the centroids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Only transmit the centroid index during inference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ea typeface="宋体" panose="02010600030101010101" pitchFamily="2" charset="-122"/>
              </a:rPr>
              <a:t>2dB PER loss, up to 50% goodput improvement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endParaRPr lang="en-US" altLang="zh-CN" sz="16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marL="285750" indent="-28575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dirty="0">
                <a:solidFill>
                  <a:schemeClr val="tx1"/>
                </a:solidFill>
                <a:ea typeface="宋体" panose="02010600030101010101" pitchFamily="2" charset="-122"/>
              </a:rPr>
              <a:t>AI solutions: use neural network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b="0" dirty="0">
                <a:solidFill>
                  <a:schemeClr val="tx1"/>
                </a:solidFill>
                <a:ea typeface="宋体" panose="02010600030101010101" pitchFamily="2" charset="-122"/>
              </a:rPr>
              <a:t>[3] adopted two autoencoders to compress two types of angles after Givens rotation separatel</a:t>
            </a:r>
            <a:r>
              <a:rPr lang="en-US" altLang="zh-CN" sz="1400" dirty="0">
                <a:solidFill>
                  <a:schemeClr val="tx1"/>
                </a:solidFill>
                <a:ea typeface="宋体" panose="02010600030101010101" pitchFamily="2" charset="-122"/>
              </a:rPr>
              <a:t>y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Beamformer and </a:t>
            </a:r>
            <a:r>
              <a:rPr lang="en-US" altLang="zh-CN" sz="1400" dirty="0" err="1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beamformee</a:t>
            </a: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 need to exchange the store neural network models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kern="12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Only transmit the encoder output during inference</a:t>
            </a:r>
          </a:p>
          <a:p>
            <a:pPr lvl="1" eaLnBrk="0" hangingPunct="0"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–"/>
            </a:pPr>
            <a:r>
              <a:rPr lang="en-US" altLang="zh-CN" sz="1400" dirty="0">
                <a:solidFill>
                  <a:schemeClr val="tx1"/>
                </a:solidFill>
                <a:latin typeface="Times New Roman" pitchFamily="16" charset="0"/>
                <a:ea typeface="宋体" panose="02010600030101010101" pitchFamily="2" charset="-122"/>
              </a:rPr>
              <a:t>Up to 70% overhead reduction and 60% throughput gain for 11ac system</a:t>
            </a:r>
            <a:endParaRPr lang="en-US" altLang="zh-CN" sz="14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>
              <a:lnSpc>
                <a:spcPct val="114000"/>
              </a:lnSpc>
              <a:spcBef>
                <a:spcPts val="0"/>
              </a:spcBef>
            </a:pPr>
            <a:endParaRPr lang="en-US" altLang="zh-CN" sz="16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indent="0">
              <a:lnSpc>
                <a:spcPct val="114000"/>
              </a:lnSpc>
              <a:spcBef>
                <a:spcPts val="0"/>
              </a:spcBef>
            </a:pPr>
            <a:endParaRPr lang="en-US" altLang="zh-CN" sz="1600" kern="1200" dirty="0">
              <a:solidFill>
                <a:schemeClr val="tx1"/>
              </a:solidFill>
              <a:ea typeface="宋体" panose="02010600030101010101" pitchFamily="2" charset="-122"/>
            </a:endParaRPr>
          </a:p>
          <a:p>
            <a:pPr marL="0" indent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  <a:buSzPts val="1400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600" kern="0" dirty="0">
              <a:solidFill>
                <a:schemeClr val="tx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6E11B772-8799-445F-A39A-63A8F3ACEC2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0346" y="2176054"/>
            <a:ext cx="2989555" cy="1416367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E96A70B7-0D9C-4C0B-8829-95E9610B43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5371" y="4323540"/>
            <a:ext cx="2779507" cy="15198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361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5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Our Study</a:t>
            </a:r>
            <a:r>
              <a:rPr lang="en-GB" altLang="zh-CN" dirty="0"/>
              <a:t> on AI CSI Compression</a:t>
            </a:r>
            <a:endParaRPr lang="en-GB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771525" y="1699691"/>
            <a:ext cx="7770813" cy="2593405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Vector quantization variational autoencoder (VQVAE) [4] is adopted for CSI compression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1200" dirty="0">
                <a:solidFill>
                  <a:schemeClr val="tx1"/>
                </a:solidFill>
                <a:ea typeface="宋体" panose="02010600030101010101" pitchFamily="2" charset="-122"/>
              </a:rPr>
              <a:t>Consists of encoder, codebook, decoder</a:t>
            </a:r>
          </a:p>
          <a:p>
            <a:pPr lvl="1">
              <a:lnSpc>
                <a:spcPct val="114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400" kern="1200" dirty="0">
                <a:solidFill>
                  <a:schemeClr val="tx1"/>
                </a:solidFill>
                <a:ea typeface="宋体" panose="02010600030101010101" pitchFamily="2" charset="-122"/>
              </a:rPr>
              <a:t>Learn how to compress and quantize automatically from the data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Convolutional neural network (CNN) or transformer could be used for both the encoder and decoder.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Input of NN could be the V matrix or the angles after Givens rotation.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Beamformer and </a:t>
            </a:r>
            <a:r>
              <a:rPr lang="en-US" altLang="zh-CN" sz="1600" kern="1200" dirty="0" err="1">
                <a:solidFill>
                  <a:schemeClr val="tx1"/>
                </a:solidFill>
                <a:ea typeface="宋体" panose="02010600030101010101" pitchFamily="2" charset="-122"/>
              </a:rPr>
              <a:t>beamformee</a:t>
            </a: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 need to exchange and store the codebook and half of the NN model.</a:t>
            </a:r>
          </a:p>
          <a:p>
            <a:pPr>
              <a:lnSpc>
                <a:spcPct val="114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600" kern="1200" dirty="0">
                <a:solidFill>
                  <a:schemeClr val="tx1"/>
                </a:solidFill>
                <a:ea typeface="宋体" panose="02010600030101010101" pitchFamily="2" charset="-122"/>
              </a:rPr>
              <a:t>Only transmit the codeword index during inference.</a:t>
            </a:r>
          </a:p>
        </p:txBody>
      </p:sp>
      <p:pic>
        <p:nvPicPr>
          <p:cNvPr id="11" name="图片 10">
            <a:extLst>
              <a:ext uri="{FF2B5EF4-FFF2-40B4-BE49-F238E27FC236}">
                <a16:creationId xmlns:a16="http://schemas.microsoft.com/office/drawing/2014/main" id="{8651FA51-E15E-4580-8FB5-08D30C95496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22822"/>
          <a:stretch/>
        </p:blipFill>
        <p:spPr>
          <a:xfrm>
            <a:off x="2223528" y="4473189"/>
            <a:ext cx="4696944" cy="1902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9955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6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Evaluation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Rectangle 2"/>
              <p:cNvSpPr txBox="1">
                <a:spLocks noChangeArrowheads="1"/>
              </p:cNvSpPr>
              <p:nvPr/>
            </p:nvSpPr>
            <p:spPr bwMode="auto">
              <a:xfrm>
                <a:off x="326928" y="1752600"/>
                <a:ext cx="8131272" cy="4556720"/>
              </a:xfrm>
              <a:prstGeom prst="rect">
                <a:avLst/>
              </a:prstGeom>
              <a:noFill/>
              <a:ln w="9525">
                <a:noFill/>
                <a:round/>
                <a:headEnd/>
                <a:tailEnd/>
              </a:ln>
              <a:effectLst/>
            </p:spPr>
            <p:txBody>
              <a:bodyPr vert="horz" wrap="square" lIns="92160" tIns="46080" rIns="92160" bIns="4608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defTabSz="449263" rtl="0" eaLnBrk="1" fontAlgn="base" hangingPunct="1">
                  <a:spcBef>
                    <a:spcPts val="6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400" b="1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defTabSz="449263" rtl="0" eaLnBrk="1" fontAlgn="base" hangingPunct="1">
                  <a:spcBef>
                    <a:spcPts val="5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2000">
                    <a:solidFill>
                      <a:srgbClr val="000000"/>
                    </a:solidFill>
                    <a:latin typeface="+mn-lt"/>
                    <a:ea typeface="+mn-ea"/>
                  </a:defRPr>
                </a:lvl2pPr>
                <a:lvl3pPr marL="1143000" indent="-228600" algn="l" defTabSz="449263" rtl="0" eaLnBrk="1" fontAlgn="base" hangingPunct="1">
                  <a:spcBef>
                    <a:spcPts val="45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>
                    <a:solidFill>
                      <a:srgbClr val="000000"/>
                    </a:solidFill>
                    <a:latin typeface="+mn-lt"/>
                    <a:ea typeface="+mn-ea"/>
                  </a:defRPr>
                </a:lvl3pPr>
                <a:lvl4pPr marL="1600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4pPr>
                <a:lvl5pPr marL="20574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5pPr>
                <a:lvl6pPr marL="25146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6pPr>
                <a:lvl7pPr marL="29718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7pPr>
                <a:lvl8pPr marL="34290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8pPr>
                <a:lvl9pPr marL="3886200" indent="-228600" algn="l" defTabSz="449263" rtl="0" eaLnBrk="1" fontAlgn="base" hangingPunct="1">
                  <a:spcBef>
                    <a:spcPts val="400"/>
                  </a:spcBef>
                  <a:spcAft>
                    <a:spcPct val="0"/>
                  </a:spcAft>
                  <a:buClr>
                    <a:srgbClr val="000000"/>
                  </a:buClr>
                  <a:buSzPct val="100000"/>
                  <a:buFont typeface="Times New Roman" pitchFamily="16" charset="0"/>
                  <a:defRPr sz="1600">
                    <a:solidFill>
                      <a:srgbClr val="000000"/>
                    </a:solidFill>
                    <a:latin typeface="+mn-lt"/>
                    <a:ea typeface="+mn-ea"/>
                  </a:defRPr>
                </a:lvl9pPr>
              </a:lstStyle>
              <a:p>
                <a:pPr marL="628650" indent="-285750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8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Simulation setup: </a:t>
                </a:r>
              </a:p>
              <a:p>
                <a:pPr marL="1028700" lvl="1">
                  <a:lnSpc>
                    <a:spcPct val="110000"/>
                  </a:lnSpc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Training data are generated under SU MIMO,</a:t>
                </a:r>
                <a:r>
                  <a:rPr lang="zh-CN" altLang="en-US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 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channel D NLOS, BW=80MHz,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Ntx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=8,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Nrx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Nss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=2, Ng=4</a:t>
                </a:r>
              </a:p>
              <a:p>
                <a:pPr marL="1028700" lvl="1">
                  <a:lnSpc>
                    <a:spcPct val="110000"/>
                  </a:lnSpc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</a:t>
                </a:r>
                <a:r>
                  <a:rPr lang="en-US" altLang="zh-CN" sz="1600" baseline="-250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NDPA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=28us, T</a:t>
                </a:r>
                <a:r>
                  <a:rPr lang="en-US" altLang="zh-CN" sz="1600" baseline="-250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NDP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=112us, T</a:t>
                </a:r>
                <a:r>
                  <a:rPr lang="en-US" altLang="zh-CN" sz="1600" baseline="-250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SIFS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=16us, </a:t>
                </a:r>
                <a:r>
                  <a:rPr lang="en-US" altLang="zh-CN" sz="16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T</a:t>
                </a:r>
                <a:r>
                  <a:rPr lang="en-US" altLang="zh-CN" sz="1600" baseline="-25000" dirty="0" err="1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preamble</a:t>
                </a: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=64us, MCS=1 for BF report, MCS=7 for data, payload length=1000Bytes</a:t>
                </a:r>
              </a:p>
              <a:p>
                <a:pPr marL="1028700" lvl="1">
                  <a:lnSpc>
                    <a:spcPct val="110000"/>
                  </a:lnSpc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endParaRPr lang="en-US" altLang="zh-CN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  <a:p>
                <a:pPr marL="628650" lvl="1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800" b="1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Comparison Baseline: </a:t>
                </a:r>
              </a:p>
              <a:p>
                <a:pPr marL="1085850" lvl="2" indent="-285750">
                  <a:lnSpc>
                    <a:spcPct val="110000"/>
                  </a:lnSpc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latin typeface="Times New Roman" pitchFamily="16" charset="0"/>
                    <a:ea typeface="MS Gothic" charset="-128"/>
                  </a:rPr>
                  <a:t>current methods in the standard, Ng=4 (250 subcarriers) and Ng=16 (64 subcarriers) 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𝜙</m:t>
                        </m:r>
                      </m:sub>
                    </m:sSub>
                    <m:r>
                      <a:rPr lang="en-US" altLang="zh-CN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Gothic" charset="-128"/>
                      </a:rPr>
                      <m:t>=6</m:t>
                    </m:r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</m:ctrlPr>
                      </m:sSubPr>
                      <m:e>
                        <m:r>
                          <a:rPr lang="en-US" altLang="zh-CN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𝑏</m:t>
                        </m:r>
                      </m:e>
                      <m:sub>
                        <m:r>
                          <a:rPr lang="zh-CN" altLang="en-US" sz="16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MS Gothic" charset="-128"/>
                          </a:rPr>
                          <m:t>𝜓</m:t>
                        </m:r>
                      </m:sub>
                    </m:sSub>
                    <m:r>
                      <a:rPr lang="en-US" altLang="zh-CN" sz="16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MS Gothic" charset="-128"/>
                      </a:rPr>
                      <m:t>=4</m:t>
                    </m:r>
                  </m:oMath>
                </a14:m>
                <a:endParaRPr lang="en-US" altLang="zh-CN" sz="1600" dirty="0">
                  <a:solidFill>
                    <a:schemeClr val="tx1"/>
                  </a:solidFill>
                  <a:latin typeface="Times New Roman" pitchFamily="16" charset="0"/>
                  <a:ea typeface="MS Gothic" charset="-128"/>
                </a:endParaRPr>
              </a:p>
              <a:p>
                <a:pPr marL="1028700" lvl="1">
                  <a:lnSpc>
                    <a:spcPct val="110000"/>
                  </a:lnSpc>
                  <a:spcBef>
                    <a:spcPts val="0"/>
                  </a:spcBef>
                  <a:buFont typeface="Times New Roman" panose="02020603050405020304" pitchFamily="18" charset="0"/>
                  <a:buChar char="‒"/>
                </a:pPr>
                <a:endParaRPr lang="en-US" altLang="zh-CN" sz="16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628650" indent="-285750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18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Performance Metric:</a:t>
                </a:r>
              </a:p>
              <a:p>
                <a:pPr marL="1028700" lvl="1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Goodput: GP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6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1600" dirty="0">
                            <a:solidFill>
                              <a:schemeClr val="tx1"/>
                            </a:solidFill>
                          </a:rPr>
                          <m:t>successful</m:t>
                        </m:r>
                        <m:r>
                          <m:rPr>
                            <m:nor/>
                          </m:rPr>
                          <a:rPr lang="en-US" altLang="zh-CN" sz="16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600" dirty="0">
                            <a:solidFill>
                              <a:schemeClr val="tx1"/>
                            </a:solidFill>
                          </a:rPr>
                          <m:t>data</m:t>
                        </m:r>
                        <m:r>
                          <m:rPr>
                            <m:nor/>
                          </m:rPr>
                          <a:rPr lang="en-US" altLang="zh-CN" sz="16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600" dirty="0">
                            <a:solidFill>
                              <a:schemeClr val="tx1"/>
                            </a:solidFill>
                          </a:rPr>
                          <m:t>transmitted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1600" dirty="0">
                            <a:solidFill>
                              <a:schemeClr val="tx1"/>
                            </a:solidFill>
                          </a:rPr>
                          <m:t>total</m:t>
                        </m:r>
                        <m:r>
                          <m:rPr>
                            <m:nor/>
                          </m:rPr>
                          <a:rPr lang="en-US" altLang="zh-CN" sz="16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600" dirty="0">
                            <a:solidFill>
                              <a:schemeClr val="tx1"/>
                            </a:solidFill>
                          </a:rPr>
                          <m:t>time</m:t>
                        </m:r>
                        <m:r>
                          <m:rPr>
                            <m:nor/>
                          </m:rPr>
                          <a:rPr lang="en-US" altLang="zh-CN" sz="16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600" dirty="0">
                            <a:solidFill>
                              <a:schemeClr val="tx1"/>
                            </a:solidFill>
                          </a:rPr>
                          <m:t>duration</m:t>
                        </m:r>
                      </m:den>
                    </m:f>
                    <m:r>
                      <a:rPr lang="en-US" altLang="zh-CN" sz="16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(1−</m:t>
                        </m:r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𝑃𝐸𝑅</m:t>
                        </m:r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sSub>
                          <m:sSubPr>
                            <m:ctrlPr>
                              <a:rPr lang="en-US" altLang="zh-CN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𝑠𝑜𝑢𝑛𝑑𝑖𝑛𝑔</m:t>
                            </m:r>
                          </m:sub>
                        </m:sSub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𝑑𝑎𝑡𝑎</m:t>
                            </m:r>
                          </m:sub>
                        </m:sSub>
                        <m:r>
                          <a:rPr lang="en-US" altLang="zh-C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altLang="zh-CN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altLang="zh-CN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𝑇</m:t>
                            </m:r>
                          </m:e>
                          <m:sub>
                            <m:r>
                              <a:rPr lang="en-US" altLang="zh-CN" sz="16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𝐴𝐶𝐾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altLang="zh-CN" sz="1600" dirty="0">
                    <a:solidFill>
                      <a:schemeClr val="tx1"/>
                    </a:solidFill>
                  </a:rPr>
                  <a:t>, same as [1]</a:t>
                </a:r>
              </a:p>
              <a:p>
                <a:pPr marL="1028700" lvl="1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Compression ratio: </a:t>
                </a:r>
                <a:r>
                  <a:rPr lang="en-US" altLang="zh-CN" sz="1600" dirty="0" err="1">
                    <a:solidFill>
                      <a:schemeClr val="tx1"/>
                    </a:solidFill>
                    <a:ea typeface="宋体" panose="02010600030101010101" pitchFamily="2" charset="-122"/>
                  </a:rPr>
                  <a:t>Rc</a:t>
                </a:r>
                <a:r>
                  <a:rPr lang="en-US" altLang="zh-CN" sz="1600" dirty="0">
                    <a:solidFill>
                      <a:schemeClr val="tx1"/>
                    </a:solidFill>
                    <a:ea typeface="宋体" panose="02010600030101010101" pitchFamily="2" charset="-122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zh-CN" sz="1400">
                            <a:solidFill>
                              <a:schemeClr val="tx1"/>
                            </a:solidFill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n-US" altLang="zh-CN" sz="1400" b="0" i="0" dirty="0" smtClean="0">
                            <a:solidFill>
                              <a:schemeClr val="tx1"/>
                            </a:solidFill>
                          </a:rPr>
                          <m:t>l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egacy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BF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feedback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bits</m:t>
                        </m:r>
                      </m:num>
                      <m:den>
                        <m:r>
                          <m:rPr>
                            <m:nor/>
                          </m:rPr>
                          <a:rPr lang="en-US" altLang="zh-CN" sz="1400">
                            <a:solidFill>
                              <a:schemeClr val="tx1"/>
                            </a:solidFill>
                          </a:rPr>
                          <m:t>AI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BF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feedback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altLang="zh-CN" sz="1400" dirty="0">
                            <a:solidFill>
                              <a:schemeClr val="tx1"/>
                            </a:solidFill>
                          </a:rPr>
                          <m:t>bits</m:t>
                        </m:r>
                      </m:den>
                    </m:f>
                  </m:oMath>
                </a14:m>
                <a:endParaRPr lang="en-US" altLang="zh-CN" sz="1500" dirty="0">
                  <a:solidFill>
                    <a:schemeClr val="tx1"/>
                  </a:solidFill>
                </a:endParaRPr>
              </a:p>
              <a:p>
                <a:pPr marL="1028700" lvl="1">
                  <a:spcBef>
                    <a:spcPts val="0"/>
                  </a:spcBef>
                  <a:spcAft>
                    <a:spcPts val="600"/>
                  </a:spcAft>
                  <a:buFont typeface="Times New Roman" panose="02020603050405020304" pitchFamily="18" charset="0"/>
                  <a:buChar char="‒"/>
                </a:pPr>
                <a:r>
                  <a:rPr lang="en-US" altLang="zh-CN" sz="1600" dirty="0">
                    <a:solidFill>
                      <a:schemeClr val="tx1"/>
                    </a:solidFill>
                  </a:rPr>
                  <a:t>SNR-PER curve:  target PER is 10</a:t>
                </a:r>
                <a:r>
                  <a:rPr lang="en-US" altLang="zh-CN" sz="1600" baseline="30000" dirty="0">
                    <a:solidFill>
                      <a:schemeClr val="tx1"/>
                    </a:solidFill>
                  </a:rPr>
                  <a:t>-2</a:t>
                </a:r>
              </a:p>
              <a:p>
                <a:pPr indent="0">
                  <a:lnSpc>
                    <a:spcPct val="110000"/>
                  </a:lnSpc>
                  <a:spcBef>
                    <a:spcPts val="0"/>
                  </a:spcBef>
                </a:pPr>
                <a:endParaRPr lang="en-US" altLang="zh-CN" sz="1800" kern="12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628650" indent="-285750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endParaRPr lang="en-US" altLang="zh-CN" sz="1800" kern="12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628650" indent="-285750">
                  <a:lnSpc>
                    <a:spcPct val="110000"/>
                  </a:lnSpc>
                  <a:spcBef>
                    <a:spcPts val="0"/>
                  </a:spcBef>
                  <a:buFont typeface="Arial" panose="020B0604020202020204" pitchFamily="34" charset="0"/>
                  <a:buChar char="•"/>
                </a:pPr>
                <a:endParaRPr lang="en-US" altLang="zh-CN" sz="1800" kern="12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indent="0">
                  <a:lnSpc>
                    <a:spcPct val="110000"/>
                  </a:lnSpc>
                  <a:spcBef>
                    <a:spcPts val="0"/>
                  </a:spcBef>
                </a:pPr>
                <a:endParaRPr lang="en-US" altLang="zh-CN" sz="1800" kern="12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indent="0">
                  <a:lnSpc>
                    <a:spcPct val="110000"/>
                  </a:lnSpc>
                  <a:spcBef>
                    <a:spcPts val="0"/>
                  </a:spcBef>
                </a:pPr>
                <a:endParaRPr lang="en-US" altLang="zh-CN" sz="1800" kern="1200" dirty="0">
                  <a:solidFill>
                    <a:schemeClr val="tx1"/>
                  </a:solidFill>
                  <a:ea typeface="宋体" panose="02010600030101010101" pitchFamily="2" charset="-122"/>
                </a:endParaRPr>
              </a:p>
              <a:p>
                <a:pPr marL="0" indent="0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SzPts val="1400"/>
                  <a:tabLst>
                    <a:tab pos="912813" algn="l"/>
                    <a:tab pos="1827213" algn="l"/>
                    <a:tab pos="2741613" algn="l"/>
                    <a:tab pos="3656013" algn="l"/>
                    <a:tab pos="4570413" algn="l"/>
                    <a:tab pos="5484813" algn="l"/>
                    <a:tab pos="6399213" algn="l"/>
                    <a:tab pos="7313613" algn="l"/>
                    <a:tab pos="8228013" algn="l"/>
                    <a:tab pos="9142413" algn="l"/>
                    <a:tab pos="10056813" algn="l"/>
                  </a:tabLst>
                </a:pPr>
                <a:endParaRPr lang="en-GB" sz="2800" kern="0" dirty="0">
                  <a:solidFill>
                    <a:schemeClr val="tx1"/>
                  </a:solidFill>
                  <a:latin typeface="Times New Roman"/>
                  <a:ea typeface="Times New Roman"/>
                  <a:cs typeface="Times New Roman"/>
                  <a:sym typeface="Times New Roman"/>
                </a:endParaRPr>
              </a:p>
            </p:txBody>
          </p:sp>
        </mc:Choice>
        <mc:Fallback>
          <p:sp>
            <p:nvSpPr>
              <p:cNvPr id="7" name="Rectang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6928" y="1752600"/>
                <a:ext cx="8131272" cy="4556720"/>
              </a:xfrm>
              <a:prstGeom prst="rect">
                <a:avLst/>
              </a:prstGeom>
              <a:blipFill>
                <a:blip r:embed="rId3"/>
                <a:stretch>
                  <a:fillRect t="-669" r="-1049"/>
                </a:stretch>
              </a:blipFill>
              <a:ln w="9525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997641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7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Performance Evaluation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AE54FD1C-D9A0-4027-BDF2-8E055C381DE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673805"/>
            <a:ext cx="4680520" cy="3510390"/>
          </a:xfrm>
          <a:prstGeom prst="rect">
            <a:avLst/>
          </a:prstGeom>
        </p:spPr>
      </p:pic>
      <p:graphicFrame>
        <p:nvGraphicFramePr>
          <p:cNvPr id="15" name="内容占位符 3">
            <a:extLst>
              <a:ext uri="{FF2B5EF4-FFF2-40B4-BE49-F238E27FC236}">
                <a16:creationId xmlns:a16="http://schemas.microsoft.com/office/drawing/2014/main" id="{12F16642-3DC4-4FFE-853A-EF915EDF20E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4307940"/>
              </p:ext>
            </p:extLst>
          </p:nvPr>
        </p:nvGraphicFramePr>
        <p:xfrm>
          <a:off x="235306" y="5329238"/>
          <a:ext cx="8748000" cy="920709"/>
        </p:xfrm>
        <a:graphic>
          <a:graphicData uri="http://schemas.openxmlformats.org/drawingml/2006/table">
            <a:tbl>
              <a:tblPr/>
              <a:tblGrid>
                <a:gridCol w="648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60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612000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684000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</a:tblGrid>
              <a:tr h="397009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effectLst/>
                        </a:rPr>
                        <a:t>Method</a:t>
                      </a:r>
                      <a:endParaRPr lang="en-US" altLang="zh-CN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Ng=4 (bits)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effectLst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Ng=16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(bits)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overhead</a:t>
                      </a:r>
                    </a:p>
                    <a:p>
                      <a:pPr algn="ctr" fontAlgn="ctr"/>
                      <a:r>
                        <a:rPr lang="en-US" sz="11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VQVAE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(bits)</a:t>
                      </a:r>
                      <a:endParaRPr lang="en-US" sz="1100" b="0" u="none" strike="noStrike" kern="1200" dirty="0">
                        <a:solidFill>
                          <a:schemeClr val="dk1"/>
                        </a:solidFill>
                        <a:effectLst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Rc</a:t>
                      </a:r>
                      <a:endParaRPr lang="en-US" sz="1100" b="0" u="none" strike="noStrike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 err="1">
                          <a:solidFill>
                            <a:srgbClr val="C00000"/>
                          </a:solidFill>
                          <a:effectLst/>
                        </a:rPr>
                        <a:t>Rc</a:t>
                      </a:r>
                      <a:endParaRPr lang="en-US" sz="1100" b="0" u="none" strike="noStrike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Loss @ </a:t>
                      </a:r>
                      <a:r>
                        <a:rPr lang="en-US" altLang="zh-CN" sz="1100" dirty="0">
                          <a:solidFill>
                            <a:srgbClr val="C00000"/>
                          </a:solidFill>
                        </a:rPr>
                        <a:t>0.01 </a:t>
                      </a:r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PER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(dB)</a:t>
                      </a:r>
                    </a:p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loss @ 0.01 PER </a:t>
                      </a:r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(dB)</a:t>
                      </a:r>
                      <a:endParaRPr lang="en-US" sz="1100" b="0" u="none" strike="noStrike" dirty="0">
                        <a:solidFill>
                          <a:srgbClr val="C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</a:rPr>
                        <a:t>GP Ng=4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0" u="none" strike="noStrike" dirty="0">
                          <a:effectLst/>
                        </a:rPr>
                        <a:t>GP Ng=16 </a:t>
                      </a:r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effectLst/>
                        </a:rPr>
                        <a:t>GP AI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effectLst/>
                        </a:rPr>
                        <a:t>(Mbps)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GP gain (%)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Ng=4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GP gain (%)</a:t>
                      </a:r>
                    </a:p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vs </a:t>
                      </a:r>
                      <a:r>
                        <a:rPr lang="en-US" sz="1100" b="0" u="none" strike="noStrike" dirty="0">
                          <a:solidFill>
                            <a:srgbClr val="C00000"/>
                          </a:solidFill>
                          <a:effectLst/>
                        </a:rPr>
                        <a:t>Ng=16</a:t>
                      </a:r>
                      <a:endParaRPr lang="en-US" sz="1100" b="0" i="0" u="none" strike="noStrike" dirty="0">
                        <a:solidFill>
                          <a:srgbClr val="C00000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4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VQVAE-1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+mn-ea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32500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8320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2560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11.01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15.15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195.45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37.60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4016978"/>
                  </a:ext>
                </a:extLst>
              </a:tr>
              <a:tr h="20489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VQVAE-2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32500</a:t>
                      </a: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algn="ctr" fontAlgn="ctr"/>
                      <a:r>
                        <a:rPr lang="en-US" altLang="zh-CN" sz="11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8320</a:t>
                      </a:r>
                      <a:endParaRPr lang="en-US" altLang="zh-CN" sz="1100" b="0" i="0" u="none" strike="noStrike" dirty="0">
                        <a:solidFill>
                          <a:schemeClr val="tx1"/>
                        </a:solidFill>
                        <a:effectLst/>
                        <a:latin typeface="宋体" panose="02010600030101010101" pitchFamily="2" charset="-122"/>
                        <a:ea typeface="宋体" panose="02010600030101010101" pitchFamily="2" charset="-122"/>
                      </a:endParaRPr>
                    </a:p>
                  </a:txBody>
                  <a:tcPr marL="7999" marR="7999" marT="7999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1280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25.39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6.50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0.4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5.13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11.01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16.53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222.39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algn="ctr" defTabSz="914400" rtl="0" eaLnBrk="1" fontAlgn="ctr" latinLnBrk="0" hangingPunct="1"/>
                      <a:r>
                        <a:rPr lang="en-US" altLang="zh-CN" sz="1100" b="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+mn-ea"/>
                          <a:cs typeface="+mn-cs"/>
                        </a:rPr>
                        <a:t>50.15</a:t>
                      </a:r>
                    </a:p>
                  </a:txBody>
                  <a:tcPr marL="9525" marR="9525" marT="9525" marB="0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09173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84037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Further Study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12" name="Rectangle 2">
            <a:extLst>
              <a:ext uri="{FF2B5EF4-FFF2-40B4-BE49-F238E27FC236}">
                <a16:creationId xmlns:a16="http://schemas.microsoft.com/office/drawing/2014/main" id="{ACD055A6-AEFB-4F2B-B45F-48F597C2AD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6912" y="1988840"/>
            <a:ext cx="8134672" cy="403244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Improve the goodput and reduce the feedback overhead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/>
              <a:t>Different neural network architecture</a:t>
            </a:r>
          </a:p>
          <a:p>
            <a:pPr lvl="1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/>
              <a:t>Reduce codebook size and dimension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More complex scenarios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>
                <a:latin typeface="Times New Roman" pitchFamily="16" charset="0"/>
                <a:ea typeface="MS Gothic" charset="-128"/>
              </a:rPr>
              <a:t>More simulations under different configurations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>
                <a:latin typeface="Times New Roman" pitchFamily="16" charset="0"/>
                <a:ea typeface="MS Gothic" charset="-128"/>
              </a:rPr>
              <a:t>MU-MIMO scenarios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altLang="zh-CN" sz="1800" kern="0" dirty="0"/>
              <a:t>Increase m</a:t>
            </a:r>
            <a:r>
              <a:rPr lang="en-US" sz="1800" kern="0" dirty="0"/>
              <a:t>odel generalization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One neural network can adapt to different channel models</a:t>
            </a:r>
          </a:p>
          <a:p>
            <a:pPr lvl="1" eaLnBrk="0" hangingPunct="0">
              <a:lnSpc>
                <a:spcPct val="150000"/>
              </a:lnSpc>
              <a:spcBef>
                <a:spcPts val="0"/>
              </a:spcBef>
              <a:buFont typeface="Times New Roman" panose="02020603050405020304" pitchFamily="18" charset="0"/>
              <a:buChar char="‒"/>
            </a:pPr>
            <a:r>
              <a:rPr lang="en-US" altLang="zh-CN" sz="1600" kern="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One neural network can adapt to different bandwidth and number of antennas</a:t>
            </a:r>
          </a:p>
        </p:txBody>
      </p:sp>
    </p:spTree>
    <p:extLst>
      <p:ext uri="{BB962C8B-B14F-4D97-AF65-F5344CB8AC3E}">
        <p14:creationId xmlns:p14="http://schemas.microsoft.com/office/powerpoint/2010/main" val="3789017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D73CFB3-5FD3-4F20-844E-1AD23DCBB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802C5DE-C499-4337-8677-5FAF306B1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0"/>
              </a:spcAft>
              <a:buSzPts val="1400"/>
              <a:buFont typeface="Wingdings" panose="05000000000000000000" pitchFamily="2" charset="2"/>
              <a:buChar char="l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dirty="0">
                <a:solidFill>
                  <a:schemeClr val="tx1"/>
                </a:solidFill>
                <a:ea typeface="Times New Roman"/>
                <a:cs typeface="Times New Roman"/>
                <a:sym typeface="Times New Roman"/>
              </a:rPr>
              <a:t>In this contribution, we 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altLang="zh-CN" kern="1200" dirty="0">
                <a:solidFill>
                  <a:schemeClr val="tx1"/>
                </a:solidFill>
                <a:sym typeface="Times New Roman"/>
              </a:rPr>
              <a:t>reviewed </a:t>
            </a:r>
            <a:r>
              <a:rPr lang="en-GB" altLang="zh-CN" kern="1200" dirty="0">
                <a:solidFill>
                  <a:schemeClr val="tx1"/>
                </a:solidFill>
                <a:sym typeface="Times New Roman"/>
              </a:rPr>
              <a:t>the existing works on </a:t>
            </a:r>
            <a:r>
              <a:rPr lang="en-US" altLang="zh-CN" kern="1200" dirty="0">
                <a:solidFill>
                  <a:schemeClr val="tx1"/>
                </a:solidFill>
                <a:sym typeface="Times New Roman"/>
              </a:rPr>
              <a:t>AI CSI compression</a:t>
            </a:r>
            <a:r>
              <a:rPr lang="en-GB" altLang="zh-CN" dirty="0">
                <a:solidFill>
                  <a:schemeClr val="tx1"/>
                </a:solidFill>
                <a:sym typeface="Times New Roman"/>
              </a:rPr>
              <a:t>,</a:t>
            </a:r>
            <a:endParaRPr lang="en-GB" altLang="zh-CN" kern="1200" dirty="0">
              <a:solidFill>
                <a:schemeClr val="tx1"/>
              </a:solidFill>
              <a:sym typeface="Times New Roman"/>
            </a:endParaRP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kern="1200" dirty="0">
                <a:solidFill>
                  <a:schemeClr val="tx1"/>
                </a:solidFill>
                <a:sym typeface="Times New Roman"/>
              </a:rPr>
              <a:t>introduced a new VQ-VAE CSI compression scheme,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kern="1200" dirty="0">
                <a:solidFill>
                  <a:schemeClr val="tx1"/>
                </a:solidFill>
                <a:sym typeface="Times New Roman"/>
              </a:rPr>
              <a:t>showed its performance gain,</a:t>
            </a:r>
          </a:p>
          <a:p>
            <a:pPr lvl="1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altLang="zh-CN" kern="1200" dirty="0">
                <a:solidFill>
                  <a:schemeClr val="tx1"/>
                </a:solidFill>
                <a:sym typeface="Times New Roman"/>
              </a:rPr>
              <a:t>and discussed possible future work to further improve the goodput and reduce the feedback overhead.</a:t>
            </a:r>
          </a:p>
          <a:p>
            <a:pPr marL="40005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altLang="zh-CN" kern="1200" dirty="0">
              <a:solidFill>
                <a:schemeClr val="tx1"/>
              </a:solidFill>
              <a:sym typeface="Times New Roman"/>
            </a:endParaRP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6517B67-B76F-4120-A26F-9BCAD315AD5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zh-CN"/>
              <a:t>Mar 2023</a:t>
            </a:r>
            <a:endParaRPr lang="en-GB" dirty="0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BDE7F44-D9D8-4278-B34C-790FD3FBCAF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Ziyang Guo (Huawei)</a:t>
            </a:r>
            <a:endParaRPr lang="en-GB" dirty="0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45D750-227D-433F-9041-0C1F2FC4A6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2744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17316</TotalTime>
  <Words>1067</Words>
  <Application>Microsoft Office PowerPoint</Application>
  <PresentationFormat>全屏显示(4:3)</PresentationFormat>
  <Paragraphs>218</Paragraphs>
  <Slides>10</Slides>
  <Notes>8</Notes>
  <HiddenSlides>0</HiddenSlides>
  <MMClips>0</MMClips>
  <ScaleCrop>false</ScaleCrop>
  <HeadingPairs>
    <vt:vector size="8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0" baseType="lpstr">
      <vt:lpstr>Arial Unicode MS</vt:lpstr>
      <vt:lpstr>MS Gothic</vt:lpstr>
      <vt:lpstr>宋体</vt:lpstr>
      <vt:lpstr>Arial</vt:lpstr>
      <vt:lpstr>Calibri</vt:lpstr>
      <vt:lpstr>Cambria Math</vt:lpstr>
      <vt:lpstr>Times New Roman</vt:lpstr>
      <vt:lpstr>Wingdings</vt:lpstr>
      <vt:lpstr>Office 主题</vt:lpstr>
      <vt:lpstr>Microsoft Word 97 - 2003 文档</vt:lpstr>
      <vt:lpstr>Study on AI CSI Compression</vt:lpstr>
      <vt:lpstr>Abstract</vt:lpstr>
      <vt:lpstr>Background</vt:lpstr>
      <vt:lpstr>Existing Work on AI CSI Compression</vt:lpstr>
      <vt:lpstr>Our Study on AI CSI Compression</vt:lpstr>
      <vt:lpstr>Performance Evaluation</vt:lpstr>
      <vt:lpstr>Performance Evaluation</vt:lpstr>
      <vt:lpstr>Further Study</vt:lpstr>
      <vt:lpstr>Summary</vt:lpstr>
      <vt:lpstr>References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shutongxin</dc:creator>
  <cp:lastModifiedBy>guoziyang</cp:lastModifiedBy>
  <cp:revision>374</cp:revision>
  <cp:lastPrinted>1601-01-01T00:00:00Z</cp:lastPrinted>
  <dcterms:created xsi:type="dcterms:W3CDTF">2022-08-01T03:20:41Z</dcterms:created>
  <dcterms:modified xsi:type="dcterms:W3CDTF">2023-03-14T07:35:06Z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(3)NgXxiuhv3hk1MNKBXKvJ4fQkJNPX7EMHMAkgMrVZ1GvE2LWfNG4lQIVugdEBstYyEDxkJJvx
MdOxQ+tgBSyuTffJMCZFN0h12WluFmsfwsyQppbvE33Gvv0xe/B5VBd1hOH6lIg3LYanOZbw
6x91APNBeOMQSkX8dKszwHepb1e5w+XTlO+3CP5CIs7nEDZNVPB0ZPVQHH0cbGHiQxtY34NJ
QAeDmzufFwK9FjgtkK</vt:lpwstr>
  </property>
  <property fmtid="{D5CDD505-2E9C-101B-9397-08002B2CF9AE}" pid="3" name="_2015_ms_pID_7253431">
    <vt:lpwstr>MNrssO2SQ6ImorPKk4DLnVUkR7Qsg2T2aUAYf8BueGHlxCcCsVTMRC
eCPCyu09Ja8fg5o4BO/JUeIlFOGCmEINwxeOF4FJyHzgF4smDQevfj8cyrNrqGvZsJ9SlRZF
T+PVuGtg2UU3wV3WUdM2gVwTLs5R8oAMiQExI2vk7TiNsYcCfGpGwvUC4MReOhDUZX5yNQEO
8CLh5qMVl9AQ25PTg5l5H3YJPfQaVKvi8IZf</vt:lpwstr>
  </property>
  <property fmtid="{D5CDD505-2E9C-101B-9397-08002B2CF9AE}" pid="4" name="_2015_ms_pID_7253432">
    <vt:lpwstr>x74LfTuMf78pHSu9/UDa1SQ=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1678169800</vt:lpwstr>
  </property>
</Properties>
</file>