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370" r:id="rId4"/>
    <p:sldId id="1928" r:id="rId5"/>
    <p:sldId id="2372" r:id="rId6"/>
    <p:sldId id="2373" r:id="rId7"/>
    <p:sldId id="2371" r:id="rId8"/>
    <p:sldId id="2374" r:id="rId9"/>
    <p:sldId id="2375" r:id="rId10"/>
    <p:sldId id="2376" r:id="rId11"/>
    <p:sldId id="2377" r:id="rId12"/>
    <p:sldId id="2378" r:id="rId13"/>
    <p:sldId id="2379" r:id="rId14"/>
    <p:sldId id="2380" r:id="rId15"/>
    <p:sldId id="2382" r:id="rId16"/>
    <p:sldId id="278" r:id="rId17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>
      <p:cViewPr varScale="1">
        <p:scale>
          <a:sx n="63" d="100"/>
          <a:sy n="63" d="100"/>
        </p:scale>
        <p:origin x="800" y="5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91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802.11-19/1413r0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Sept.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Nikola Serafimovski, pureLiFi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802.11-19/1413r0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Sept. 2019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Nikola Serafimovski, pureLiFi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Nikola Serafimovsk (pureLiFi)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Nikola Serafimovsk (pureLiFi)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Nikola Serafimovsk (pureLiFi)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Nikola Serafimovsk (pureLiFi)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Nikola Serafimovsk (pureLiFi)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Nikola Serafimovsk (pureLiFi)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Nikola Serafimovsk (pureLiFi)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Nikola Serafimovsk (pureLiFi)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Nikola Serafimovsk (pureLiFi)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Nikola Serafimovsk (pureLiFi)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802.11-23-0283r0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lightcommunications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3/11-23-0091-00-0wng-light-communication-for-uhr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eliot-h2020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Light Communications in 802 Tutorial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60662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2023-2-28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Nikola Serafimovsk (pureLiFi)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405990"/>
              </p:ext>
            </p:extLst>
          </p:nvPr>
        </p:nvGraphicFramePr>
        <p:xfrm>
          <a:off x="992188" y="3482305"/>
          <a:ext cx="1016158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0870" imgH="2539535" progId="Word.Document.8">
                  <p:embed/>
                </p:oleObj>
              </mc:Choice>
              <mc:Fallback>
                <p:oleObj name="Document" r:id="rId3" imgW="10440870" imgH="253953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3482305"/>
                        <a:ext cx="10161587" cy="246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303912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C5080-6252-47AE-9A82-20A4E873BE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FE376-4E12-4535-825F-B0E7548B18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1EE4A2-B7A2-4C89-9A27-9B3D1CB011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89F126-09CC-4AC9-86E0-C9041069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510951"/>
          </a:xfrm>
        </p:spPr>
        <p:txBody>
          <a:bodyPr/>
          <a:lstStyle/>
          <a:p>
            <a:pPr algn="l">
              <a:buFontTx/>
              <a:buNone/>
            </a:pPr>
            <a:r>
              <a:rPr lang="en-GB" altLang="en-US" dirty="0"/>
              <a:t>Implementation Options </a:t>
            </a:r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6B130C-CDEA-B5B6-54D3-705CE6D20012}"/>
              </a:ext>
            </a:extLst>
          </p:cNvPr>
          <p:cNvGrpSpPr/>
          <p:nvPr/>
        </p:nvGrpSpPr>
        <p:grpSpPr>
          <a:xfrm>
            <a:off x="2028251" y="1100491"/>
            <a:ext cx="8135485" cy="2585771"/>
            <a:chOff x="2028253" y="1274400"/>
            <a:chExt cx="8135485" cy="25857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1869EB7-85D4-41DB-7724-42309CC1A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8253" y="1274400"/>
              <a:ext cx="8135485" cy="2154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C4022F-D449-6F12-729B-A0F0D4AC87BC}"/>
                </a:ext>
              </a:extLst>
            </p:cNvPr>
            <p:cNvSpPr txBox="1"/>
            <p:nvPr/>
          </p:nvSpPr>
          <p:spPr>
            <a:xfrm>
              <a:off x="5147788" y="3490839"/>
              <a:ext cx="1896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Direct Conversion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1D158A-E0BD-BFBC-3CB4-2CF48F3152CF}"/>
              </a:ext>
            </a:extLst>
          </p:cNvPr>
          <p:cNvGrpSpPr/>
          <p:nvPr/>
        </p:nvGrpSpPr>
        <p:grpSpPr>
          <a:xfrm>
            <a:off x="618355" y="3732238"/>
            <a:ext cx="10955279" cy="2666485"/>
            <a:chOff x="618359" y="4057259"/>
            <a:chExt cx="10955279" cy="266648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C872A1-DC6D-5A20-E8F7-F3DC0D73A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8359" y="4057259"/>
              <a:ext cx="10955279" cy="22511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249BDF-9DC9-AB3D-7C6C-84EDE01339BE}"/>
                </a:ext>
              </a:extLst>
            </p:cNvPr>
            <p:cNvSpPr txBox="1"/>
            <p:nvPr/>
          </p:nvSpPr>
          <p:spPr>
            <a:xfrm>
              <a:off x="4579527" y="6354412"/>
              <a:ext cx="3032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Up/Down Conversion from RF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A443C94-CEA4-1CE2-9601-C8CB4A1F3696}"/>
              </a:ext>
            </a:extLst>
          </p:cNvPr>
          <p:cNvSpPr/>
          <p:nvPr/>
        </p:nvSpPr>
        <p:spPr>
          <a:xfrm>
            <a:off x="618355" y="3950906"/>
            <a:ext cx="6679592" cy="1566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AF927927-D0E5-9471-1993-5A67F852125F}"/>
              </a:ext>
            </a:extLst>
          </p:cNvPr>
          <p:cNvSpPr/>
          <p:nvPr/>
        </p:nvSpPr>
        <p:spPr>
          <a:xfrm>
            <a:off x="264672" y="3155674"/>
            <a:ext cx="1848800" cy="600840"/>
          </a:xfrm>
          <a:prstGeom prst="wedgeRectCallout">
            <a:avLst>
              <a:gd name="adj1" fmla="val 21627"/>
              <a:gd name="adj2" fmla="val 76857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Existing Wi-Fi chipsets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4B9D24-6B67-E81C-33F4-6E3FFECD3349}"/>
              </a:ext>
            </a:extLst>
          </p:cNvPr>
          <p:cNvSpPr txBox="1"/>
          <p:nvPr/>
        </p:nvSpPr>
        <p:spPr>
          <a:xfrm>
            <a:off x="5174963" y="34290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8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Direct Conversion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562141-AF6B-CE80-370B-146FF82EA72F}"/>
              </a:ext>
            </a:extLst>
          </p:cNvPr>
          <p:cNvSpPr txBox="1"/>
          <p:nvPr/>
        </p:nvSpPr>
        <p:spPr>
          <a:xfrm>
            <a:off x="4683637" y="6047056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Up/Down Conversion from RF </a:t>
            </a:r>
          </a:p>
        </p:txBody>
      </p:sp>
    </p:spTree>
    <p:extLst>
      <p:ext uri="{BB962C8B-B14F-4D97-AF65-F5344CB8AC3E}">
        <p14:creationId xmlns:p14="http://schemas.microsoft.com/office/powerpoint/2010/main" val="215001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C5080-6252-47AE-9A82-20A4E873BE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FE376-4E12-4535-825F-B0E7548B18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1EE4A2-B7A2-4C89-9A27-9B3D1CB011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89F126-09CC-4AC9-86E0-C9041069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pPr algn="l">
              <a:buFontTx/>
              <a:buNone/>
            </a:pPr>
            <a:r>
              <a:rPr lang="en-GB" altLang="en-US" dirty="0"/>
              <a:t>CCA and LC repetition </a:t>
            </a:r>
            <a:endParaRPr lang="en-US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10D6A6-0223-40CC-AA70-EECF4E465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00808"/>
            <a:ext cx="10361084" cy="4113213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802.11bb systems shall have the same requirements for Clear Channel Assessment (CCA) as those for existing Wi-Fi 4, Wi-Fi 5 and Wi-Fi 6 chipsets</a:t>
            </a:r>
          </a:p>
          <a:p>
            <a:pPr marL="0" lvl="0" indent="0">
              <a:tabLst>
                <a:tab pos="457200" algn="l"/>
              </a:tabLst>
            </a:pP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802.11bb also suggests the implementation of a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LiFi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repetition approach where the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LiFi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AP immediately retransmits the received signal from a STA using Amplify and Forward approach as an example </a:t>
            </a:r>
          </a:p>
        </p:txBody>
      </p:sp>
    </p:spTree>
    <p:extLst>
      <p:ext uri="{BB962C8B-B14F-4D97-AF65-F5344CB8AC3E}">
        <p14:creationId xmlns:p14="http://schemas.microsoft.com/office/powerpoint/2010/main" val="3674248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C5080-6252-47AE-9A82-20A4E873BE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FE376-4E12-4535-825F-B0E7548B18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1EE4A2-B7A2-4C89-9A27-9B3D1CB011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89F126-09CC-4AC9-86E0-C9041069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510951"/>
          </a:xfrm>
        </p:spPr>
        <p:txBody>
          <a:bodyPr/>
          <a:lstStyle/>
          <a:p>
            <a:pPr algn="l">
              <a:buFontTx/>
              <a:buNone/>
            </a:pPr>
            <a:r>
              <a:rPr lang="en-GB" altLang="en-US" dirty="0"/>
              <a:t>Spatial Multiplexing and WDM supported</a:t>
            </a:r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F98563-5741-5A21-6041-B38C4118B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826" y="1412776"/>
            <a:ext cx="2664774" cy="3524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EDE080-C8EF-A829-5E1A-7255B4BE7B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361" y="1696144"/>
            <a:ext cx="6557993" cy="31023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DF7784-228D-CD0B-8045-44171D8BF053}"/>
              </a:ext>
            </a:extLst>
          </p:cNvPr>
          <p:cNvSpPr txBox="1"/>
          <p:nvPr/>
        </p:nvSpPr>
        <p:spPr>
          <a:xfrm>
            <a:off x="1373826" y="5127175"/>
            <a:ext cx="274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Wavelength Division </a:t>
            </a:r>
            <a:br>
              <a:rPr lang="en-GB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Multiplexing </a:t>
            </a:r>
            <a:br>
              <a:rPr lang="en-GB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=&gt; 800nm – 900nm 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=&gt; 900nm – 1000nm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5F1706-6C62-D038-4652-D837E4CD015F}"/>
              </a:ext>
            </a:extLst>
          </p:cNvPr>
          <p:cNvSpPr txBox="1"/>
          <p:nvPr/>
        </p:nvSpPr>
        <p:spPr>
          <a:xfrm>
            <a:off x="6843557" y="5245364"/>
            <a:ext cx="27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Spatial Multiplexing </a:t>
            </a:r>
          </a:p>
        </p:txBody>
      </p:sp>
    </p:spTree>
    <p:extLst>
      <p:ext uri="{BB962C8B-B14F-4D97-AF65-F5344CB8AC3E}">
        <p14:creationId xmlns:p14="http://schemas.microsoft.com/office/powerpoint/2010/main" val="3478304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C5080-6252-47AE-9A82-20A4E873BE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FE376-4E12-4535-825F-B0E7548B18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1EE4A2-B7A2-4C89-9A27-9B3D1CB011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89F126-09CC-4AC9-86E0-C9041069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pPr algn="l">
              <a:buFontTx/>
              <a:buNone/>
            </a:pPr>
            <a:r>
              <a:rPr lang="en-GB" altLang="en-US" dirty="0"/>
              <a:t>Timings</a:t>
            </a:r>
            <a:endParaRPr lang="en-US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10D6A6-0223-40CC-AA70-EECF4E465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00808"/>
            <a:ext cx="10361084" cy="4113213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802.11bb Draft 7.0 </a:t>
            </a: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has passed with 100% approval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Expected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RevCom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&amp; Standards Board Final Approval by Jul. 2023</a:t>
            </a:r>
          </a:p>
        </p:txBody>
      </p:sp>
    </p:spTree>
    <p:extLst>
      <p:ext uri="{BB962C8B-B14F-4D97-AF65-F5344CB8AC3E}">
        <p14:creationId xmlns:p14="http://schemas.microsoft.com/office/powerpoint/2010/main" val="326312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C5080-6252-47AE-9A82-20A4E873BE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FE376-4E12-4535-825F-B0E7548B18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1EE4A2-B7A2-4C89-9A27-9B3D1CB011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8472C8-2892-D92C-A0FB-A6537D81D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225"/>
          <a:stretch/>
        </p:blipFill>
        <p:spPr>
          <a:xfrm>
            <a:off x="824766" y="919971"/>
            <a:ext cx="9937104" cy="50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60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C5080-6252-47AE-9A82-20A4E873BE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FE376-4E12-4535-825F-B0E7548B18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1EE4A2-B7A2-4C89-9A27-9B3D1CB011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89F126-09CC-4AC9-86E0-C9041069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pPr algn="l">
              <a:buFontTx/>
              <a:buNone/>
            </a:pPr>
            <a:r>
              <a:rPr lang="en-GB" altLang="en-US" dirty="0"/>
              <a:t>Next Steps</a:t>
            </a:r>
            <a:endParaRPr lang="en-US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10D6A6-0223-40CC-AA70-EECF4E465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00808"/>
            <a:ext cx="10361084" cy="4113213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Support for continued education on the benefits of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LiFi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Consider joining the Light Communications Alliance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http://lightcommunications.org/</a:t>
            </a:r>
            <a:r>
              <a: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Need/requirement for integrating Wi-Fi 7 support for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LiFi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Identify certification body for LC</a:t>
            </a:r>
          </a:p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Define certification structure and technical requirements</a:t>
            </a:r>
          </a:p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1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https://mentor.ieee.org/802.11/dcn/23/11-23-0091-00-0wng-light-communication-for-uhr.pptx</a:t>
            </a:r>
            <a:r>
              <a:rPr lang="en-GB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 (pureLiFi)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042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highlights the need, use-cases and technology of Light Communications in IEEE 802.11bb and IEEE 802.15.13.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 (pureLiFi)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C5080-6252-47AE-9A82-20A4E873BE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FE376-4E12-4535-825F-B0E7548B18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1EE4A2-B7A2-4C89-9A27-9B3D1CB011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89F126-09CC-4AC9-86E0-C9041069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pPr algn="l">
              <a:buFontTx/>
              <a:buNone/>
            </a:pPr>
            <a:r>
              <a:rPr lang="en-GB" altLang="en-US" dirty="0"/>
              <a:t>The Taxonomy of Light Communications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10D6A6-0223-40CC-AA70-EECF4E465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00808"/>
            <a:ext cx="10361084" cy="4113213"/>
          </a:xfrm>
        </p:spPr>
        <p:txBody>
          <a:bodyPr/>
          <a:lstStyle/>
          <a:p>
            <a:r>
              <a:rPr lang="en-GB" sz="2000" dirty="0"/>
              <a:t>Not all light communications is </a:t>
            </a:r>
            <a:r>
              <a:rPr lang="en-GB" sz="2000" dirty="0" err="1"/>
              <a:t>LiFi</a:t>
            </a:r>
            <a:r>
              <a:rPr lang="en-GB" sz="2000" dirty="0"/>
              <a:t>. It’s is important to understand the differences between these types of communications, as they all have different applications.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7E9E7E-C0B1-0BAC-C906-DEE3F696CDAD}"/>
              </a:ext>
            </a:extLst>
          </p:cNvPr>
          <p:cNvGrpSpPr/>
          <p:nvPr/>
        </p:nvGrpSpPr>
        <p:grpSpPr>
          <a:xfrm>
            <a:off x="1802243" y="2646865"/>
            <a:ext cx="2333452" cy="3763860"/>
            <a:chOff x="574048" y="1424219"/>
            <a:chExt cx="1954850" cy="37638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5C1DF3-3197-46E4-ABDE-8B5443299D1E}"/>
                </a:ext>
              </a:extLst>
            </p:cNvPr>
            <p:cNvSpPr/>
            <p:nvPr/>
          </p:nvSpPr>
          <p:spPr>
            <a:xfrm>
              <a:off x="574048" y="1424219"/>
              <a:ext cx="1954850" cy="3480663"/>
            </a:xfrm>
            <a:prstGeom prst="rect">
              <a:avLst/>
            </a:prstGeom>
            <a:noFill/>
            <a:ln w="38100">
              <a:solidFill>
                <a:srgbClr val="0BB9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9" name="Picture 12" descr="Image result for phone camera closeup">
              <a:extLst>
                <a:ext uri="{FF2B5EF4-FFF2-40B4-BE49-F238E27FC236}">
                  <a16:creationId xmlns:a16="http://schemas.microsoft.com/office/drawing/2014/main" id="{EE492BA0-8392-A549-5706-B239935BA9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6562" y="2215394"/>
              <a:ext cx="1249823" cy="1156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9DCCAA-0F81-254D-63DE-C45BE58C9F55}"/>
                </a:ext>
              </a:extLst>
            </p:cNvPr>
            <p:cNvSpPr txBox="1"/>
            <p:nvPr/>
          </p:nvSpPr>
          <p:spPr>
            <a:xfrm>
              <a:off x="739309" y="3500438"/>
              <a:ext cx="1624329" cy="1687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350"/>
                </a:spcAft>
              </a:pPr>
              <a:r>
                <a:rPr lang="en-GB" sz="2800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  <a:cs typeface="Roboto" panose="02000000000000000000" pitchFamily="2" charset="0"/>
                </a:rPr>
                <a:t>OCC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Low Speed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Geo Location 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Advertisements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Notifications</a:t>
              </a:r>
            </a:p>
            <a:p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B5FA57-7BB9-E22B-403F-9F368A90BDE8}"/>
                </a:ext>
              </a:extLst>
            </p:cNvPr>
            <p:cNvSpPr txBox="1"/>
            <p:nvPr/>
          </p:nvSpPr>
          <p:spPr>
            <a:xfrm>
              <a:off x="739309" y="1574237"/>
              <a:ext cx="16243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350"/>
                </a:spcAft>
              </a:pPr>
              <a:r>
                <a:rPr lang="en-GB" sz="1800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  <a:cs typeface="Roboto" panose="02000000000000000000" pitchFamily="2" charset="0"/>
                </a:rPr>
                <a:t>Optical Camera Communications</a:t>
              </a:r>
              <a:endParaRPr lang="en-GB" sz="11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6975D7-7B88-13F5-C3D9-E10764CBA0CE}"/>
              </a:ext>
            </a:extLst>
          </p:cNvPr>
          <p:cNvGrpSpPr/>
          <p:nvPr/>
        </p:nvGrpSpPr>
        <p:grpSpPr>
          <a:xfrm>
            <a:off x="4777214" y="2646864"/>
            <a:ext cx="2333452" cy="3696107"/>
            <a:chOff x="3504241" y="1424218"/>
            <a:chExt cx="1954850" cy="36961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3F1D00-446E-297E-AC23-A34B45E0A0F6}"/>
                </a:ext>
              </a:extLst>
            </p:cNvPr>
            <p:cNvSpPr/>
            <p:nvPr/>
          </p:nvSpPr>
          <p:spPr>
            <a:xfrm>
              <a:off x="3504241" y="1424218"/>
              <a:ext cx="1954850" cy="3480663"/>
            </a:xfrm>
            <a:prstGeom prst="rect">
              <a:avLst/>
            </a:prstGeom>
            <a:noFill/>
            <a:ln w="38100">
              <a:solidFill>
                <a:srgbClr val="0BB9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4" name="Picture 6" descr="Image result for LiFi">
              <a:extLst>
                <a:ext uri="{FF2B5EF4-FFF2-40B4-BE49-F238E27FC236}">
                  <a16:creationId xmlns:a16="http://schemas.microsoft.com/office/drawing/2014/main" id="{E44F1D80-5B59-CA3E-2BE0-048B74D40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937" y="2396961"/>
              <a:ext cx="1827458" cy="1051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88C127-B9C7-AC41-2936-24FFA93DEDD0}"/>
                </a:ext>
              </a:extLst>
            </p:cNvPr>
            <p:cNvSpPr txBox="1"/>
            <p:nvPr/>
          </p:nvSpPr>
          <p:spPr>
            <a:xfrm>
              <a:off x="3669502" y="3617349"/>
              <a:ext cx="1624329" cy="150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350"/>
                </a:spcAft>
              </a:pPr>
              <a:r>
                <a:rPr lang="en-GB" sz="2800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  <a:cs typeface="Roboto" panose="02000000000000000000" pitchFamily="2" charset="0"/>
                </a:rPr>
                <a:t>LiFi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Secure high-speed mobile wireless communications</a:t>
              </a:r>
            </a:p>
            <a:p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3C19C6-2CB7-79AB-BB4D-ECAE1CBB2CDB}"/>
                </a:ext>
              </a:extLst>
            </p:cNvPr>
            <p:cNvSpPr txBox="1"/>
            <p:nvPr/>
          </p:nvSpPr>
          <p:spPr>
            <a:xfrm>
              <a:off x="3669502" y="1572319"/>
              <a:ext cx="1624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350"/>
                </a:spcAft>
              </a:pPr>
              <a:r>
                <a:rPr lang="en-GB" sz="1800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  <a:cs typeface="Roboto" panose="02000000000000000000" pitchFamily="2" charset="0"/>
                </a:rPr>
                <a:t>Light Fidelity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070C5B-8312-11C5-2527-65F07D7EDC0E}"/>
              </a:ext>
            </a:extLst>
          </p:cNvPr>
          <p:cNvGrpSpPr/>
          <p:nvPr/>
        </p:nvGrpSpPr>
        <p:grpSpPr>
          <a:xfrm>
            <a:off x="7752184" y="2646865"/>
            <a:ext cx="2333452" cy="3669276"/>
            <a:chOff x="6523989" y="1424219"/>
            <a:chExt cx="1954850" cy="366927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F7FB134-7C41-28B6-A457-BD96B55F52D6}"/>
                </a:ext>
              </a:extLst>
            </p:cNvPr>
            <p:cNvSpPr/>
            <p:nvPr/>
          </p:nvSpPr>
          <p:spPr>
            <a:xfrm>
              <a:off x="6523989" y="1424219"/>
              <a:ext cx="1954850" cy="3480663"/>
            </a:xfrm>
            <a:prstGeom prst="rect">
              <a:avLst/>
            </a:prstGeom>
            <a:noFill/>
            <a:ln w="38100">
              <a:solidFill>
                <a:srgbClr val="0BB9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9" name="Picture 10" descr="Image result for Free space optics">
              <a:extLst>
                <a:ext uri="{FF2B5EF4-FFF2-40B4-BE49-F238E27FC236}">
                  <a16:creationId xmlns:a16="http://schemas.microsoft.com/office/drawing/2014/main" id="{29CCFE9B-D29B-92CC-BB91-6CBBE95BC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144" y="2224589"/>
              <a:ext cx="1144540" cy="1144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4DA955-20CF-8053-010B-1DD137CDFBE6}"/>
                </a:ext>
              </a:extLst>
            </p:cNvPr>
            <p:cNvSpPr txBox="1"/>
            <p:nvPr/>
          </p:nvSpPr>
          <p:spPr>
            <a:xfrm>
              <a:off x="6689250" y="3590519"/>
              <a:ext cx="1624329" cy="150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350"/>
                </a:spcAft>
              </a:pPr>
              <a:r>
                <a:rPr lang="en-GB" sz="2800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  <a:cs typeface="Roboto" panose="02000000000000000000" pitchFamily="2" charset="0"/>
                </a:rPr>
                <a:t>FSO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Backhaul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+mj-lt"/>
                  <a:ea typeface="Roboto light" panose="02000000000000000000" pitchFamily="2" charset="0"/>
                  <a:cs typeface="Roboto light" panose="02000000000000000000" pitchFamily="2" charset="0"/>
                </a:rPr>
                <a:t>Long-distance communications</a:t>
              </a:r>
            </a:p>
            <a:p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0535E1-8221-E0C5-959F-5F3CF34AE357}"/>
                </a:ext>
              </a:extLst>
            </p:cNvPr>
            <p:cNvSpPr txBox="1"/>
            <p:nvPr/>
          </p:nvSpPr>
          <p:spPr>
            <a:xfrm>
              <a:off x="6689250" y="1568575"/>
              <a:ext cx="16243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350"/>
                </a:spcAft>
              </a:pPr>
              <a:r>
                <a:rPr lang="en-GB" sz="1800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  <a:cs typeface="Roboto" panose="02000000000000000000" pitchFamily="2" charset="0"/>
                </a:rPr>
                <a:t>Free Space Optics</a:t>
              </a:r>
              <a:endParaRPr lang="en-GB" sz="11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79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D664B-3F4A-4C88-A181-DF71C1A1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Various use-cases drive requirements where RF </a:t>
            </a:r>
            <a:r>
              <a:rPr lang="en-GB"/>
              <a:t>solutions have limitation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54CE4-1564-4636-A1AA-3E147355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9214-0D73-46CE-A75C-AEBD8924F317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D24295-5BE6-419D-9A27-DDE5E8FC598B}"/>
              </a:ext>
            </a:extLst>
          </p:cNvPr>
          <p:cNvGrpSpPr/>
          <p:nvPr/>
        </p:nvGrpSpPr>
        <p:grpSpPr>
          <a:xfrm>
            <a:off x="743377" y="2471760"/>
            <a:ext cx="11003848" cy="2422759"/>
            <a:chOff x="595888" y="1650605"/>
            <a:chExt cx="11003848" cy="2422759"/>
          </a:xfrm>
        </p:grpSpPr>
        <p:pic>
          <p:nvPicPr>
            <p:cNvPr id="7" name="Picture 22" descr="http://i.bnet.com/blogs/diver.jpeg">
              <a:extLst>
                <a:ext uri="{FF2B5EF4-FFF2-40B4-BE49-F238E27FC236}">
                  <a16:creationId xmlns:a16="http://schemas.microsoft.com/office/drawing/2014/main" id="{2CD06D38-A63C-4993-AD15-B18E19AF68E5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5888" y="2882964"/>
              <a:ext cx="1781027" cy="119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i1.wp.com/static.ijreview.com/wp-content/uploads/2015/03/Besmaya1-1024x625.jpg">
              <a:extLst>
                <a:ext uri="{FF2B5EF4-FFF2-40B4-BE49-F238E27FC236}">
                  <a16:creationId xmlns:a16="http://schemas.microsoft.com/office/drawing/2014/main" id="{B0963403-28FF-42DA-BD57-7C4DD1E6496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9308" y="1650605"/>
              <a:ext cx="1780936" cy="119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s://media.licdn.com/mpr/mpr/AAEAAQAAAAAAAAiyAAAAJDc0NDk3ZDJiLTM0MzctNDFlYy1iN2QyLTVhZjJmZGNlMTFlYw.jpg">
              <a:extLst>
                <a:ext uri="{FF2B5EF4-FFF2-40B4-BE49-F238E27FC236}">
                  <a16:creationId xmlns:a16="http://schemas.microsoft.com/office/drawing/2014/main" id="{83ABCF97-EC1B-40FB-847E-DAA976DB3509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39951" y="2881244"/>
              <a:ext cx="1781027" cy="119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://tr1.cbsistatic.com/hub/i/r/2016/01/05/e059ffd2-8a4a-495c-84a0-ede75843142c/resize/620x/4e47f8187b038345ae9fe74fb4f7c34f/datacenter.jpg">
              <a:extLst>
                <a:ext uri="{FF2B5EF4-FFF2-40B4-BE49-F238E27FC236}">
                  <a16:creationId xmlns:a16="http://schemas.microsoft.com/office/drawing/2014/main" id="{067B0835-87CF-42EF-A45E-C071E1B6F504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2443161" y="1650605"/>
              <a:ext cx="1781027" cy="119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3dsindia.com/wp-content/uploads/2014/11/Light-Project-Interior-2-1811x1280.jpg">
              <a:extLst>
                <a:ext uri="{FF2B5EF4-FFF2-40B4-BE49-F238E27FC236}">
                  <a16:creationId xmlns:a16="http://schemas.microsoft.com/office/drawing/2014/main" id="{2EE1633D-F2D8-4368-8556-BDB75FCC0F48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87105" y="1650605"/>
              <a:ext cx="1781027" cy="119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http://metrocebu.com.ph/wp-content/uploads/2015/06/call_center.jpg">
              <a:extLst>
                <a:ext uri="{FF2B5EF4-FFF2-40B4-BE49-F238E27FC236}">
                  <a16:creationId xmlns:a16="http://schemas.microsoft.com/office/drawing/2014/main" id="{02A90CCC-5F5E-4E0D-A24A-00061E642541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84014" y="2882964"/>
              <a:ext cx="1780800" cy="119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9C7101-FB22-4A88-870C-03A66FB4784F}"/>
                </a:ext>
              </a:extLst>
            </p:cNvPr>
            <p:cNvPicPr>
              <a:picLocks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1049" y="1650605"/>
              <a:ext cx="1780800" cy="1190400"/>
            </a:xfrm>
            <a:prstGeom prst="rect">
              <a:avLst/>
            </a:prstGeom>
          </p:spPr>
        </p:pic>
        <p:pic>
          <p:nvPicPr>
            <p:cNvPr id="14" name="Picture 18" descr="http://cdn03.androidauthority.net/wp-content/uploads/2016/01/Samsung-Pay-1.jpg">
              <a:extLst>
                <a:ext uri="{FF2B5EF4-FFF2-40B4-BE49-F238E27FC236}">
                  <a16:creationId xmlns:a16="http://schemas.microsoft.com/office/drawing/2014/main" id="{D01A7B21-E6B1-44DA-84A5-316CD9D2A1F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850" y="2882964"/>
              <a:ext cx="1780800" cy="119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7FAABC9-A390-4485-A24D-98257C0AE330}"/>
                </a:ext>
              </a:extLst>
            </p:cNvPr>
            <p:cNvPicPr>
              <a:picLocks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4766" y="1650605"/>
              <a:ext cx="1781027" cy="1192120"/>
            </a:xfrm>
            <a:prstGeom prst="rect">
              <a:avLst/>
            </a:prstGeom>
          </p:spPr>
        </p:pic>
        <p:pic>
          <p:nvPicPr>
            <p:cNvPr id="16" name="Picture 2" descr="http://il6.picdn.net/shutterstock/videos/5395730/thumb/1.jpg">
              <a:extLst>
                <a:ext uri="{FF2B5EF4-FFF2-40B4-BE49-F238E27FC236}">
                  <a16:creationId xmlns:a16="http://schemas.microsoft.com/office/drawing/2014/main" id="{B9C8DA5F-33BB-47E7-A854-221D62088DFF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71686" y="2881244"/>
              <a:ext cx="1781027" cy="119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 result for smart home lifi">
              <a:extLst>
                <a:ext uri="{FF2B5EF4-FFF2-40B4-BE49-F238E27FC236}">
                  <a16:creationId xmlns:a16="http://schemas.microsoft.com/office/drawing/2014/main" id="{441F0044-E7E1-4373-ACB7-98356BFA3960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18709" y="1650605"/>
              <a:ext cx="1781027" cy="119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s.wsj.net/public/resources/MWimages/MW-BR897_ces201_ME_20140103105518.jpg">
              <a:extLst>
                <a:ext uri="{FF2B5EF4-FFF2-40B4-BE49-F238E27FC236}">
                  <a16:creationId xmlns:a16="http://schemas.microsoft.com/office/drawing/2014/main" id="{7010958F-4DDC-4398-AD9F-6ECBA7C2E6B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5751" y="2881244"/>
              <a:ext cx="1781027" cy="119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DDC83B2-EBED-4888-BF05-EA31A60F5E5F}"/>
              </a:ext>
            </a:extLst>
          </p:cNvPr>
          <p:cNvGraphicFramePr>
            <a:graphicFrameLocks noGrp="1"/>
          </p:cNvGraphicFramePr>
          <p:nvPr/>
        </p:nvGraphicFramePr>
        <p:xfrm>
          <a:off x="743377" y="5096096"/>
          <a:ext cx="1100089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482">
                  <a:extLst>
                    <a:ext uri="{9D8B030D-6E8A-4147-A177-3AD203B41FA5}">
                      <a16:colId xmlns:a16="http://schemas.microsoft.com/office/drawing/2014/main" val="3613865184"/>
                    </a:ext>
                  </a:extLst>
                </a:gridCol>
                <a:gridCol w="1833482">
                  <a:extLst>
                    <a:ext uri="{9D8B030D-6E8A-4147-A177-3AD203B41FA5}">
                      <a16:colId xmlns:a16="http://schemas.microsoft.com/office/drawing/2014/main" val="399193627"/>
                    </a:ext>
                  </a:extLst>
                </a:gridCol>
                <a:gridCol w="1833482">
                  <a:extLst>
                    <a:ext uri="{9D8B030D-6E8A-4147-A177-3AD203B41FA5}">
                      <a16:colId xmlns:a16="http://schemas.microsoft.com/office/drawing/2014/main" val="1455027186"/>
                    </a:ext>
                  </a:extLst>
                </a:gridCol>
                <a:gridCol w="1833482">
                  <a:extLst>
                    <a:ext uri="{9D8B030D-6E8A-4147-A177-3AD203B41FA5}">
                      <a16:colId xmlns:a16="http://schemas.microsoft.com/office/drawing/2014/main" val="3939016397"/>
                    </a:ext>
                  </a:extLst>
                </a:gridCol>
                <a:gridCol w="1833482">
                  <a:extLst>
                    <a:ext uri="{9D8B030D-6E8A-4147-A177-3AD203B41FA5}">
                      <a16:colId xmlns:a16="http://schemas.microsoft.com/office/drawing/2014/main" val="2082558232"/>
                    </a:ext>
                  </a:extLst>
                </a:gridCol>
                <a:gridCol w="1833482">
                  <a:extLst>
                    <a:ext uri="{9D8B030D-6E8A-4147-A177-3AD203B41FA5}">
                      <a16:colId xmlns:a16="http://schemas.microsoft.com/office/drawing/2014/main" val="3525618140"/>
                    </a:ext>
                  </a:extLst>
                </a:gridCol>
              </a:tblGrid>
              <a:tr h="134112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Field</a:t>
                      </a:r>
                      <a:r>
                        <a:rPr lang="en-GB" sz="1600" b="0" baseline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command</a:t>
                      </a:r>
                      <a:endParaRPr lang="en-GB" sz="1600" b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Secure comms</a:t>
                      </a:r>
                      <a:endParaRPr lang="en-GB" sz="1600" b="0" baseline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Harsh enviro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Underwater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Data centres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Industry 4.0</a:t>
                      </a:r>
                      <a:endParaRPr lang="en-GB" sz="1600" b="0" baseline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IoT sensors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Safe enviro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600" b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4800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Smart building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Secure comms</a:t>
                      </a:r>
                      <a:endParaRPr lang="en-GB" sz="1600" b="0" baseline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Dense network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Net offload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="0" baseline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Indoor location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Shop analytics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Payments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Back office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="0" baseline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Smart city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Smart</a:t>
                      </a:r>
                      <a:r>
                        <a:rPr lang="en-GB" sz="1600" b="0" baseline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transport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Streetlights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Backhaul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="0" baseline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Mobile devices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Smart home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Entertainment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Lighting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="0" baseline="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228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E0692D8-957C-4770-8347-DF13800FF0AB}"/>
              </a:ext>
            </a:extLst>
          </p:cNvPr>
          <p:cNvGraphicFramePr>
            <a:graphicFrameLocks noGrp="1"/>
          </p:cNvGraphicFramePr>
          <p:nvPr/>
        </p:nvGraphicFramePr>
        <p:xfrm>
          <a:off x="743377" y="1690688"/>
          <a:ext cx="1093048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747">
                  <a:extLst>
                    <a:ext uri="{9D8B030D-6E8A-4147-A177-3AD203B41FA5}">
                      <a16:colId xmlns:a16="http://schemas.microsoft.com/office/drawing/2014/main" val="2114296135"/>
                    </a:ext>
                  </a:extLst>
                </a:gridCol>
                <a:gridCol w="1821747">
                  <a:extLst>
                    <a:ext uri="{9D8B030D-6E8A-4147-A177-3AD203B41FA5}">
                      <a16:colId xmlns:a16="http://schemas.microsoft.com/office/drawing/2014/main" val="1719826258"/>
                    </a:ext>
                  </a:extLst>
                </a:gridCol>
                <a:gridCol w="1821747">
                  <a:extLst>
                    <a:ext uri="{9D8B030D-6E8A-4147-A177-3AD203B41FA5}">
                      <a16:colId xmlns:a16="http://schemas.microsoft.com/office/drawing/2014/main" val="1299345912"/>
                    </a:ext>
                  </a:extLst>
                </a:gridCol>
                <a:gridCol w="1821747">
                  <a:extLst>
                    <a:ext uri="{9D8B030D-6E8A-4147-A177-3AD203B41FA5}">
                      <a16:colId xmlns:a16="http://schemas.microsoft.com/office/drawing/2014/main" val="2650310295"/>
                    </a:ext>
                  </a:extLst>
                </a:gridCol>
                <a:gridCol w="1821747">
                  <a:extLst>
                    <a:ext uri="{9D8B030D-6E8A-4147-A177-3AD203B41FA5}">
                      <a16:colId xmlns:a16="http://schemas.microsoft.com/office/drawing/2014/main" val="2783238217"/>
                    </a:ext>
                  </a:extLst>
                </a:gridCol>
                <a:gridCol w="1821747">
                  <a:extLst>
                    <a:ext uri="{9D8B030D-6E8A-4147-A177-3AD203B41FA5}">
                      <a16:colId xmlns:a16="http://schemas.microsoft.com/office/drawing/2014/main" val="3395375771"/>
                    </a:ext>
                  </a:extLst>
                </a:gridCol>
              </a:tblGrid>
              <a:tr h="888363">
                <a:tc>
                  <a:txBody>
                    <a:bodyPr/>
                    <a:lstStyle/>
                    <a:p>
                      <a:r>
                        <a:rPr lang="en-GB" sz="2000" b="0">
                          <a:solidFill>
                            <a:schemeClr val="tx1"/>
                          </a:solidFill>
                          <a:latin typeface="+mj-lt"/>
                          <a:ea typeface="Roboto Medium" panose="02000000000000000000" pitchFamily="2" charset="0"/>
                        </a:rPr>
                        <a:t>Defence &amp; Environment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solidFill>
                            <a:schemeClr val="tx1"/>
                          </a:solidFill>
                          <a:latin typeface="+mj-lt"/>
                          <a:ea typeface="Roboto Medium" panose="02000000000000000000" pitchFamily="2" charset="0"/>
                        </a:rPr>
                        <a:t>Data </a:t>
                      </a:r>
                    </a:p>
                    <a:p>
                      <a:r>
                        <a:rPr lang="en-GB" sz="2000" b="0">
                          <a:solidFill>
                            <a:schemeClr val="tx1"/>
                          </a:solidFill>
                          <a:latin typeface="+mj-lt"/>
                          <a:ea typeface="Roboto Medium" panose="02000000000000000000" pitchFamily="2" charset="0"/>
                        </a:rPr>
                        <a:t>&amp; Industrial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latin typeface="+mj-lt"/>
                          <a:ea typeface="Roboto Medium" panose="02000000000000000000" pitchFamily="2" charset="0"/>
                        </a:rPr>
                        <a:t>Office &amp;  Commercial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solidFill>
                            <a:schemeClr val="tx1"/>
                          </a:solidFill>
                          <a:latin typeface="+mj-lt"/>
                          <a:ea typeface="Roboto Medium" panose="02000000000000000000" pitchFamily="2" charset="0"/>
                        </a:rPr>
                        <a:t> Retail </a:t>
                      </a:r>
                    </a:p>
                    <a:p>
                      <a:r>
                        <a:rPr lang="en-GB" sz="2000" b="0">
                          <a:solidFill>
                            <a:schemeClr val="tx1"/>
                          </a:solidFill>
                          <a:latin typeface="+mj-lt"/>
                          <a:ea typeface="Roboto Medium" panose="02000000000000000000" pitchFamily="2" charset="0"/>
                        </a:rPr>
                        <a:t> &amp; Financial</a:t>
                      </a:r>
                    </a:p>
                    <a:p>
                      <a:endParaRPr lang="en-GB" sz="2000" b="0">
                        <a:solidFill>
                          <a:schemeClr val="tx1"/>
                        </a:solidFill>
                        <a:latin typeface="+mj-lt"/>
                        <a:ea typeface="Roboto Medium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solidFill>
                            <a:schemeClr val="tx1"/>
                          </a:solidFill>
                          <a:latin typeface="+mj-lt"/>
                          <a:ea typeface="Roboto Medium" panose="02000000000000000000" pitchFamily="2" charset="0"/>
                        </a:rPr>
                        <a:t> Smart City </a:t>
                      </a:r>
                    </a:p>
                    <a:p>
                      <a:r>
                        <a:rPr lang="en-GB" sz="2000" b="0">
                          <a:solidFill>
                            <a:schemeClr val="tx1"/>
                          </a:solidFill>
                          <a:latin typeface="+mj-lt"/>
                          <a:ea typeface="Roboto Medium" panose="02000000000000000000" pitchFamily="2" charset="0"/>
                        </a:rPr>
                        <a:t> &amp; Transport</a:t>
                      </a:r>
                    </a:p>
                    <a:p>
                      <a:endParaRPr lang="en-GB" sz="2000" b="0">
                        <a:solidFill>
                          <a:schemeClr val="tx1"/>
                        </a:solidFill>
                        <a:latin typeface="+mj-lt"/>
                        <a:ea typeface="Roboto Medium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  <a:ea typeface="Roboto Medium" panose="02000000000000000000" pitchFamily="2" charset="0"/>
                        </a:rPr>
                        <a:t> Consumer</a:t>
                      </a:r>
                    </a:p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  <a:ea typeface="Roboto Medium" panose="02000000000000000000" pitchFamily="2" charset="0"/>
                        </a:rPr>
                        <a:t> &amp; Lifestyle</a:t>
                      </a:r>
                    </a:p>
                    <a:p>
                      <a:endParaRPr lang="en-GB" sz="2000" b="0" dirty="0">
                        <a:solidFill>
                          <a:schemeClr val="tx1"/>
                        </a:solidFill>
                        <a:latin typeface="+mj-lt"/>
                        <a:ea typeface="Roboto Medium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798719"/>
                  </a:ext>
                </a:extLst>
              </a:tr>
            </a:tbl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042C31F9-68B7-4C12-95F8-709D512BD627}"/>
              </a:ext>
            </a:extLst>
          </p:cNvPr>
          <p:cNvSpPr/>
          <p:nvPr/>
        </p:nvSpPr>
        <p:spPr>
          <a:xfrm>
            <a:off x="0" y="4320747"/>
            <a:ext cx="280086" cy="280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000" tIns="36000" rIns="36000" rtlCol="0" anchor="ctr"/>
          <a:lstStyle/>
          <a:p>
            <a:pPr marR="0" algn="l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endParaRPr lang="en-GB" sz="110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E16069-44FD-3096-B258-DE0BCFBBFB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DC6AB-53AA-6E9D-7791-D7CBE269D6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 (pureLiFi)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76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08FD8-EB73-42BD-E2E6-09C06C91EE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26F0C-5C74-A56C-5462-0D6DDCA7035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67DD80-E4AC-EA58-7EF8-62BB6CBB27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91AB99-C334-0F7C-917B-359B6FA5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406" y="680361"/>
            <a:ext cx="7772400" cy="1066800"/>
          </a:xfrm>
        </p:spPr>
        <p:txBody>
          <a:bodyPr/>
          <a:lstStyle/>
          <a:p>
            <a:r>
              <a:rPr lang="en-US" sz="2800" dirty="0"/>
              <a:t>Light Communication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C09A4AF7-4FD0-1ECF-BC53-BBB546964007}"/>
              </a:ext>
            </a:extLst>
          </p:cNvPr>
          <p:cNvSpPr txBox="1">
            <a:spLocks/>
          </p:cNvSpPr>
          <p:nvPr/>
        </p:nvSpPr>
        <p:spPr bwMode="auto">
          <a:xfrm>
            <a:off x="5588685" y="1991123"/>
            <a:ext cx="5057921" cy="36422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18875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59410" indent="-359410"/>
            <a:r>
              <a:rPr lang="en-US" kern="0" dirty="0"/>
              <a:t>Higher capacity/area in small “hotspots”</a:t>
            </a:r>
            <a:endParaRPr lang="en-US" dirty="0"/>
          </a:p>
          <a:p>
            <a:pPr marL="719455" lvl="1" indent="-359410">
              <a:buClrTx/>
              <a:buFont typeface="Symbol" panose="05050102010706020507" pitchFamily="18" charset="2"/>
              <a:buChar char="-"/>
            </a:pPr>
            <a:r>
              <a:rPr lang="en-US" kern="0" dirty="0"/>
              <a:t>1…10 Mbps/m² (RF)</a:t>
            </a:r>
          </a:p>
          <a:p>
            <a:pPr marL="719455" lvl="1" indent="-359410">
              <a:buClrTx/>
              <a:buFont typeface="Symbol" panose="05050102010706020507" pitchFamily="18" charset="2"/>
              <a:buChar char="-"/>
            </a:pPr>
            <a:r>
              <a:rPr lang="en-US" kern="0" dirty="0">
                <a:sym typeface="Wingdings" panose="05000000000000000000" pitchFamily="2" charset="2"/>
              </a:rPr>
              <a:t>100+ Mbps/m² (LC)</a:t>
            </a:r>
            <a:endParaRPr lang="en-US" kern="0" dirty="0"/>
          </a:p>
          <a:p>
            <a:pPr marL="359410" indent="-359410"/>
            <a:r>
              <a:rPr lang="en-US" kern="0" dirty="0">
                <a:sym typeface="Wingdings" panose="05000000000000000000" pitchFamily="2" charset="2"/>
              </a:rPr>
              <a:t>Higher </a:t>
            </a:r>
            <a:r>
              <a:rPr lang="en-US" kern="0" dirty="0" err="1">
                <a:sym typeface="Wingdings" panose="05000000000000000000" pitchFamily="2" charset="2"/>
              </a:rPr>
              <a:t>QoS</a:t>
            </a:r>
            <a:r>
              <a:rPr lang="en-US" kern="0" dirty="0">
                <a:sym typeface="Wingdings" panose="05000000000000000000" pitchFamily="2" charset="2"/>
              </a:rPr>
              <a:t>: guaranteed delivery at low latency</a:t>
            </a:r>
            <a:endParaRPr lang="en-US" kern="0" dirty="0"/>
          </a:p>
          <a:p>
            <a:pPr marL="359410" indent="-359410"/>
            <a:r>
              <a:rPr lang="en-US" kern="0" dirty="0"/>
              <a:t>Robust against jamming, enhanced privacy</a:t>
            </a:r>
          </a:p>
          <a:p>
            <a:pPr marL="359410" indent="-359410"/>
            <a:endParaRPr lang="en-US" kern="0" dirty="0"/>
          </a:p>
          <a:p>
            <a:pPr marL="359410" indent="-359410"/>
            <a:endParaRPr lang="en-US" sz="1500" kern="0" dirty="0">
              <a:latin typeface="Frutiger LT Com 45 Light" panose="020B0303030504020204" pitchFamily="34" charset="0"/>
            </a:endParaRPr>
          </a:p>
          <a:p>
            <a:pPr marL="359410" indent="-359410"/>
            <a:r>
              <a:rPr lang="en-US" kern="0" dirty="0"/>
              <a:t>RF is already mature and established in the market</a:t>
            </a:r>
          </a:p>
          <a:p>
            <a:pPr marL="359410" indent="-359410"/>
            <a:r>
              <a:rPr lang="en-US" kern="0" dirty="0"/>
              <a:t>LC to add new value to RF</a:t>
            </a:r>
            <a:endParaRPr lang="en-US" dirty="0">
              <a:cs typeface="Calibri" panose="020F0502020204030204"/>
            </a:endParaRPr>
          </a:p>
          <a:p>
            <a:pPr marL="359410" indent="-359410"/>
            <a:r>
              <a:rPr lang="en-US" kern="0" dirty="0"/>
              <a:t>Important synergies, both indoors and outdoors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kern="0" dirty="0"/>
              <a:t>offloading, resilience against weather effects</a:t>
            </a:r>
          </a:p>
          <a:p>
            <a:pPr marL="359410" indent="-359410"/>
            <a:r>
              <a:rPr lang="en-US" kern="0" dirty="0"/>
              <a:t>RF systems take new opportunities by adding LC</a:t>
            </a:r>
          </a:p>
          <a:p>
            <a:pPr marL="359410" indent="-359410">
              <a:buFont typeface="Arial" panose="020B0604020202020204" pitchFamily="34" charset="0"/>
              <a:buChar char="•"/>
            </a:pPr>
            <a:endParaRPr lang="en-US" sz="1500" kern="0" dirty="0">
              <a:latin typeface="Frutiger LT Com 45 Light" panose="020B0303030504020204" pitchFamily="34" charset="0"/>
            </a:endParaRP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CE432D85-BB89-6A94-D53B-E720A3C4C9A2}"/>
              </a:ext>
            </a:extLst>
          </p:cNvPr>
          <p:cNvSpPr txBox="1">
            <a:spLocks/>
          </p:cNvSpPr>
          <p:nvPr/>
        </p:nvSpPr>
        <p:spPr bwMode="auto">
          <a:xfrm>
            <a:off x="1880520" y="1628800"/>
            <a:ext cx="7520959" cy="32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2200" dirty="0"/>
              <a:t>Key facts</a:t>
            </a:r>
            <a:endParaRPr lang="en-US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6C51557A-5E50-F9BF-88E9-3194AE8B61D1}"/>
              </a:ext>
            </a:extLst>
          </p:cNvPr>
          <p:cNvSpPr txBox="1">
            <a:spLocks/>
          </p:cNvSpPr>
          <p:nvPr/>
        </p:nvSpPr>
        <p:spPr bwMode="auto">
          <a:xfrm>
            <a:off x="5591944" y="1628800"/>
            <a:ext cx="3452402" cy="3289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None/>
              <a:defRPr sz="20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 marL="720000" indent="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080000" indent="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440000" indent="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18875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kern="0" dirty="0">
                <a:solidFill>
                  <a:schemeClr val="tx1"/>
                </a:solidFill>
              </a:rPr>
              <a:t>Unique </a:t>
            </a:r>
            <a:r>
              <a:rPr lang="de-DE" b="1" kern="0" dirty="0" err="1">
                <a:solidFill>
                  <a:schemeClr val="tx1"/>
                </a:solidFill>
              </a:rPr>
              <a:t>Selling</a:t>
            </a:r>
            <a:r>
              <a:rPr lang="de-DE" b="1" kern="0" dirty="0">
                <a:solidFill>
                  <a:schemeClr val="tx1"/>
                </a:solidFill>
              </a:rPr>
              <a:t> Points</a:t>
            </a:r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9935C046-E314-DF19-0D07-FFE6F16D2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520" y="1988842"/>
            <a:ext cx="3610057" cy="89438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b="0" noProof="0" dirty="0"/>
              <a:t>Mobile communication by using light</a:t>
            </a:r>
          </a:p>
          <a:p>
            <a:pPr>
              <a:spcBef>
                <a:spcPts val="600"/>
              </a:spcBef>
            </a:pPr>
            <a:r>
              <a:rPr lang="en-US" sz="1600" b="0" dirty="0"/>
              <a:t>Bidirectional, high-speed</a:t>
            </a:r>
          </a:p>
          <a:p>
            <a:pPr>
              <a:spcBef>
                <a:spcPts val="600"/>
              </a:spcBef>
            </a:pPr>
            <a:r>
              <a:rPr lang="en-US" sz="1600" b="0" dirty="0"/>
              <a:t>Useful complement to RF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FAAE52-956F-3C93-148C-96AB3A408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97" y="3140968"/>
            <a:ext cx="3097268" cy="3168352"/>
          </a:xfrm>
          <a:prstGeom prst="rect">
            <a:avLst/>
          </a:prstGeom>
        </p:spPr>
      </p:pic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10C54541-C67A-3FE2-3239-46B1C05745FC}"/>
              </a:ext>
            </a:extLst>
          </p:cNvPr>
          <p:cNvSpPr txBox="1">
            <a:spLocks/>
          </p:cNvSpPr>
          <p:nvPr/>
        </p:nvSpPr>
        <p:spPr bwMode="auto">
          <a:xfrm>
            <a:off x="5490577" y="4077072"/>
            <a:ext cx="3452402" cy="3289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None/>
              <a:defRPr sz="20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 marL="720000" indent="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080000" indent="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440000" indent="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18875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kern="0" dirty="0" err="1">
                <a:solidFill>
                  <a:schemeClr val="tx1"/>
                </a:solidFill>
              </a:rPr>
              <a:t>Complement</a:t>
            </a:r>
            <a:r>
              <a:rPr lang="de-DE" b="1" kern="0" dirty="0">
                <a:solidFill>
                  <a:schemeClr val="tx1"/>
                </a:solidFill>
              </a:rPr>
              <a:t> RF </a:t>
            </a:r>
            <a:r>
              <a:rPr lang="de-DE" b="1" kern="0" dirty="0" err="1">
                <a:solidFill>
                  <a:schemeClr val="tx1"/>
                </a:solidFill>
              </a:rPr>
              <a:t>by</a:t>
            </a:r>
            <a:r>
              <a:rPr lang="de-DE" b="1" kern="0" dirty="0">
                <a:solidFill>
                  <a:schemeClr val="tx1"/>
                </a:solidFill>
              </a:rPr>
              <a:t> LC</a:t>
            </a:r>
            <a:endParaRPr lang="de-DE" b="1" kern="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40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815D-3541-F76A-8CFD-EE1B2AE9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836712"/>
            <a:ext cx="10361084" cy="702545"/>
          </a:xfrm>
        </p:spPr>
        <p:txBody>
          <a:bodyPr/>
          <a:lstStyle/>
          <a:p>
            <a:r>
              <a:rPr lang="en-US" sz="3200" dirty="0"/>
              <a:t>LC Use Cases in Future IoT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08FD8-EB73-42BD-E2E6-09C06C91EE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26F0C-5C74-A56C-5462-0D6DDCA7035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67DD80-E4AC-EA58-7EF8-62BB6CBB27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sp>
        <p:nvSpPr>
          <p:cNvPr id="18" name="Textfeld 8">
            <a:extLst>
              <a:ext uri="{FF2B5EF4-FFF2-40B4-BE49-F238E27FC236}">
                <a16:creationId xmlns:a16="http://schemas.microsoft.com/office/drawing/2014/main" id="{245A9191-E0ED-075D-3FD2-080EA2CF0826}"/>
              </a:ext>
            </a:extLst>
          </p:cNvPr>
          <p:cNvSpPr txBox="1"/>
          <p:nvPr/>
        </p:nvSpPr>
        <p:spPr>
          <a:xfrm>
            <a:off x="999002" y="1769544"/>
            <a:ext cx="360040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de-DE" sz="1800" b="1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Future </a:t>
            </a:r>
            <a:r>
              <a:rPr lang="de-DE" sz="1800" b="1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IoT</a:t>
            </a:r>
            <a:endParaRPr lang="de-DE" sz="1800" b="1" dirty="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  <a:p>
            <a:pPr marL="285750" indent="-285750" defTabSz="914400" eaLnBrk="1" hangingPunct="1">
              <a:spcBef>
                <a:spcPts val="600"/>
              </a:spcBef>
              <a:buClrTx/>
              <a:buSzTx/>
              <a:buFont typeface="Symbol" panose="05050102010706020507" pitchFamily="18" charset="2"/>
              <a:buChar char="-"/>
            </a:pPr>
            <a:r>
              <a:rPr lang="de-DE" sz="1600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imaging</a:t>
            </a:r>
            <a:r>
              <a:rPr lang="de-DE" sz="160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sensors</a:t>
            </a:r>
            <a:r>
              <a:rPr lang="de-DE" sz="160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, </a:t>
            </a:r>
            <a:r>
              <a:rPr lang="de-DE" sz="1600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video</a:t>
            </a:r>
            <a:r>
              <a:rPr lang="de-DE" sz="160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 </a:t>
            </a:r>
          </a:p>
          <a:p>
            <a:pPr marL="285750" indent="-285750" defTabSz="914400" eaLnBrk="1" hangingPunct="1">
              <a:spcBef>
                <a:spcPts val="600"/>
              </a:spcBef>
              <a:buClrTx/>
              <a:buSzTx/>
              <a:buFont typeface="Symbol" panose="05050102010706020507" pitchFamily="18" charset="2"/>
              <a:buChar char="-"/>
            </a:pPr>
            <a:r>
              <a:rPr lang="de-DE" sz="1600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reliable</a:t>
            </a:r>
            <a:r>
              <a:rPr lang="de-DE" sz="160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transmission</a:t>
            </a:r>
            <a:r>
              <a:rPr lang="de-DE" sz="160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  at 100 Mbit/s/</a:t>
            </a:r>
            <a:r>
              <a:rPr lang="de-DE" sz="1600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device</a:t>
            </a:r>
            <a:endParaRPr lang="de-DE" sz="1600" dirty="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  <a:p>
            <a:pPr marL="285750" indent="-285750" defTabSz="914400" eaLnBrk="1" hangingPunct="1">
              <a:spcBef>
                <a:spcPts val="600"/>
              </a:spcBef>
              <a:buClrTx/>
              <a:buSzTx/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high </a:t>
            </a:r>
            <a:r>
              <a:rPr lang="de-DE" sz="1600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density</a:t>
            </a:r>
            <a:r>
              <a:rPr lang="de-DE" sz="160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of</a:t>
            </a:r>
            <a:r>
              <a:rPr lang="de-DE" sz="160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devices</a:t>
            </a:r>
            <a:endParaRPr lang="de-DE" sz="1600" dirty="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  <a:p>
            <a:pPr marL="285750" indent="-285750" defTabSz="914400" eaLnBrk="1" hangingPunct="1">
              <a:spcBef>
                <a:spcPts val="600"/>
              </a:spcBef>
              <a:buClrTx/>
              <a:buSzTx/>
              <a:buFont typeface="Symbol" panose="05050102010706020507" pitchFamily="18" charset="2"/>
              <a:buChar char="-"/>
            </a:pPr>
            <a:r>
              <a:rPr lang="de-DE" sz="1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latency</a:t>
            </a:r>
            <a:r>
              <a:rPr lang="de-DE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/</a:t>
            </a:r>
            <a:r>
              <a:rPr lang="de-DE" sz="1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jitter</a:t>
            </a:r>
            <a:r>
              <a:rPr lang="de-DE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constraints</a:t>
            </a:r>
            <a:endParaRPr lang="de-DE" sz="16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  <a:p>
            <a:pPr defTabSz="914400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de-DE" sz="1800" b="1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Great </a:t>
            </a:r>
            <a:r>
              <a:rPr lang="de-DE" sz="1800" b="1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variety</a:t>
            </a:r>
            <a:r>
              <a:rPr lang="de-DE" sz="1800" b="1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of</a:t>
            </a:r>
            <a:r>
              <a:rPr lang="de-DE" sz="1800" b="1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use</a:t>
            </a:r>
            <a:r>
              <a:rPr lang="de-DE" sz="1800" b="1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cases</a:t>
            </a:r>
            <a:r>
              <a:rPr lang="de-DE" sz="1800" b="1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 </a:t>
            </a:r>
          </a:p>
          <a:p>
            <a:pPr marL="285750" indent="-285750" defTabSz="914400" eaLnBrk="1" hangingPunct="1">
              <a:spcBef>
                <a:spcPts val="600"/>
              </a:spcBef>
              <a:buClrTx/>
              <a:buSzTx/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EU H2020 IA ELIOT (</a:t>
            </a:r>
            <a:r>
              <a:rPr lang="de-DE" sz="1600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Enhance</a:t>
            </a:r>
            <a:r>
              <a:rPr lang="de-DE" sz="160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Lighting</a:t>
            </a:r>
            <a:r>
              <a:rPr lang="de-DE" sz="160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for</a:t>
            </a:r>
            <a:r>
              <a:rPr lang="de-DE" sz="160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the</a:t>
            </a:r>
            <a:r>
              <a:rPr lang="de-DE" sz="160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 Internet </a:t>
            </a:r>
            <a:r>
              <a:rPr lang="de-DE" sz="1600" dirty="0" err="1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of</a:t>
            </a:r>
            <a:r>
              <a:rPr lang="de-DE" sz="160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 Things, 2019-2022, </a:t>
            </a:r>
            <a:r>
              <a:rPr lang="de-DE" sz="160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  <a:hlinkClick r:id="rId2"/>
              </a:rPr>
              <a:t>www.eliot-h2020.eu/</a:t>
            </a:r>
            <a:r>
              <a:rPr lang="de-DE" sz="160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)</a:t>
            </a:r>
          </a:p>
          <a:p>
            <a:pPr defTabSz="914400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Create a </a:t>
            </a:r>
            <a:r>
              <a:rPr lang="de-DE" sz="1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new</a:t>
            </a: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de-DE" sz="1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mass</a:t>
            </a: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de-DE" sz="1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market</a:t>
            </a:r>
            <a:endParaRPr lang="de-DE" sz="1600" b="1" dirty="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  <a:p>
            <a:pPr marL="285750" indent="-285750" defTabSz="914400" eaLnBrk="1" hangingPunct="1">
              <a:spcBef>
                <a:spcPts val="600"/>
              </a:spcBef>
              <a:buClrTx/>
              <a:buSzTx/>
              <a:buFont typeface="Symbol" panose="05050102010706020507" pitchFamily="18" charset="2"/>
              <a:buChar char="-"/>
            </a:pPr>
            <a:r>
              <a:rPr lang="de-DE" sz="1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Use</a:t>
            </a:r>
            <a:r>
              <a:rPr lang="de-DE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cases</a:t>
            </a:r>
            <a:r>
              <a:rPr lang="de-DE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actually</a:t>
            </a:r>
            <a:r>
              <a:rPr lang="de-DE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need</a:t>
            </a:r>
            <a:r>
              <a:rPr lang="de-DE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networked</a:t>
            </a:r>
            <a:r>
              <a:rPr lang="de-DE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LC, aka </a:t>
            </a:r>
            <a:r>
              <a:rPr lang="de-DE" sz="1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LiFi</a:t>
            </a:r>
            <a:endParaRPr lang="de-DE" sz="16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9" name="Grafik 3">
            <a:extLst>
              <a:ext uri="{FF2B5EF4-FFF2-40B4-BE49-F238E27FC236}">
                <a16:creationId xmlns:a16="http://schemas.microsoft.com/office/drawing/2014/main" id="{C7B41F38-D31F-4BA6-036E-7E2BBEF3A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2287159"/>
            <a:ext cx="4261473" cy="3139712"/>
          </a:xfrm>
          <a:prstGeom prst="rect">
            <a:avLst/>
          </a:prstGeom>
        </p:spPr>
      </p:pic>
      <p:pic>
        <p:nvPicPr>
          <p:cNvPr id="20" name="Grafik 9">
            <a:extLst>
              <a:ext uri="{FF2B5EF4-FFF2-40B4-BE49-F238E27FC236}">
                <a16:creationId xmlns:a16="http://schemas.microsoft.com/office/drawing/2014/main" id="{8E694092-5BF1-5B18-AA19-69D9F7D7F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270" y="2334291"/>
            <a:ext cx="1767993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0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C5080-6252-47AE-9A82-20A4E873BE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FE376-4E12-4535-825F-B0E7548B18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1EE4A2-B7A2-4C89-9A27-9B3D1CB011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89F126-09CC-4AC9-86E0-C9041069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pPr algn="l">
              <a:buFontTx/>
              <a:buNone/>
            </a:pPr>
            <a:r>
              <a:rPr lang="en-GB" altLang="en-US" dirty="0"/>
              <a:t>IEEE 802 has 3 standards using the light medium</a:t>
            </a:r>
            <a:endParaRPr lang="en-US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10D6A6-0223-40CC-AA70-EECF4E465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00808"/>
            <a:ext cx="10361084" cy="4113213"/>
          </a:xfrm>
        </p:spPr>
        <p:txBody>
          <a:bodyPr/>
          <a:lstStyle/>
          <a:p>
            <a:pPr marL="0" lvl="0" indent="0">
              <a:tabLst>
                <a:tab pos="457200" algn="l"/>
              </a:tabLst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IEEE 802.15.7-2019</a:t>
            </a:r>
          </a:p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Optical Camera Communications </a:t>
            </a:r>
            <a:endParaRPr lang="en-GB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tabLst>
                <a:tab pos="457200" algn="l"/>
              </a:tabLst>
            </a:pPr>
            <a:r>
              <a:rPr lang="en-GB" altLang="en-US" sz="2000" dirty="0">
                <a:latin typeface="Times New Roman" panose="02020603050405020304" pitchFamily="18" charset="0"/>
              </a:rPr>
              <a:t>IEEE 802.15.13</a:t>
            </a:r>
          </a:p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Speciality networks including backhaul (FSO) communications </a:t>
            </a:r>
            <a:endParaRPr lang="en-GB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tabLst>
                <a:tab pos="457200" algn="l"/>
              </a:tabLst>
            </a:pPr>
            <a:r>
              <a:rPr lang="en-GB" altLang="en-US" sz="2000" dirty="0">
                <a:latin typeface="Times New Roman" panose="02020603050405020304" pitchFamily="18" charset="0"/>
              </a:rPr>
              <a:t>IEEE 802.11bb</a:t>
            </a:r>
          </a:p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Mass-market focused </a:t>
            </a:r>
            <a:r>
              <a:rPr lang="en-GB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complementing </a:t>
            </a:r>
            <a:r>
              <a:rPr lang="en-GB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WiFi</a:t>
            </a:r>
            <a:endParaRPr lang="en-GB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tabLst>
                <a:tab pos="457200" algn="l"/>
              </a:tabLst>
            </a:pPr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3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C5080-6252-47AE-9A82-20A4E873BE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FE376-4E12-4535-825F-B0E7548B18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1EE4A2-B7A2-4C89-9A27-9B3D1CB011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89F126-09CC-4AC9-86E0-C9041069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pPr algn="l">
              <a:buFontTx/>
              <a:buNone/>
            </a:pPr>
            <a:r>
              <a:rPr lang="en-GB" altLang="en-US" dirty="0"/>
              <a:t>IEEE 802.11 offers the best path to mass market success</a:t>
            </a:r>
            <a:endParaRPr lang="en-US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10D6A6-0223-40CC-AA70-EECF4E465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00808"/>
            <a:ext cx="10361084" cy="4113213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IEEE 802.11 is the world’s most common communications standard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Over 3.8 billion Wi-Fi chipsets were shipped globally in 2021 in everything from smartphones, TVs, CCTV cameras, baby monitors, etc.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large established market and open standards have created a highly competitive, vibrant ecosystem of devices, testing facilities, etc.</a:t>
            </a:r>
          </a:p>
          <a:p>
            <a:pPr marL="0" lvl="0" indent="0">
              <a:tabLst>
                <a:tab pos="457200" algn="l"/>
              </a:tabLst>
            </a:pP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Deploying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LiFi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on a global scale requires reducing the barrier to entry for anyone looking to produce interoperable systems</a:t>
            </a:r>
          </a:p>
          <a:p>
            <a:pPr marL="0" lvl="0" indent="0">
              <a:tabLst>
                <a:tab pos="457200" algn="l"/>
              </a:tabLst>
            </a:pP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IEEE 802.11 offers the simplest integration route with the highest number of possible device integration options</a:t>
            </a:r>
          </a:p>
        </p:txBody>
      </p:sp>
    </p:spTree>
    <p:extLst>
      <p:ext uri="{BB962C8B-B14F-4D97-AF65-F5344CB8AC3E}">
        <p14:creationId xmlns:p14="http://schemas.microsoft.com/office/powerpoint/2010/main" val="262130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C5080-6252-47AE-9A82-20A4E873BE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FE376-4E12-4535-825F-B0E7548B18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1EE4A2-B7A2-4C89-9A27-9B3D1CB011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89F126-09CC-4AC9-86E0-C9041069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510951"/>
          </a:xfrm>
        </p:spPr>
        <p:txBody>
          <a:bodyPr/>
          <a:lstStyle/>
          <a:p>
            <a:pPr algn="l">
              <a:buFontTx/>
              <a:buNone/>
            </a:pPr>
            <a:r>
              <a:rPr lang="en-GB" altLang="en-US" dirty="0"/>
              <a:t>Operational Concept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397B3F-5B57-E865-D0A3-B482B7E642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5388" y="1230714"/>
            <a:ext cx="6641224" cy="51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35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777</TotalTime>
  <Words>830</Words>
  <Application>Microsoft Office PowerPoint</Application>
  <PresentationFormat>Widescreen</PresentationFormat>
  <Paragraphs>189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Frutiger LT Com 45 Light</vt:lpstr>
      <vt:lpstr>Roboto</vt:lpstr>
      <vt:lpstr>Symbol</vt:lpstr>
      <vt:lpstr>Times New Roman</vt:lpstr>
      <vt:lpstr>Wingdings</vt:lpstr>
      <vt:lpstr>Office Theme</vt:lpstr>
      <vt:lpstr>Document</vt:lpstr>
      <vt:lpstr>Light Communications in 802 Tutorial</vt:lpstr>
      <vt:lpstr>Abstract</vt:lpstr>
      <vt:lpstr>The Taxonomy of Light Communications</vt:lpstr>
      <vt:lpstr>Various use-cases drive requirements where RF solutions have limitation </vt:lpstr>
      <vt:lpstr>Light Communication</vt:lpstr>
      <vt:lpstr>LC Use Cases in Future IoT</vt:lpstr>
      <vt:lpstr>IEEE 802 has 3 standards using the light medium</vt:lpstr>
      <vt:lpstr>IEEE 802.11 offers the best path to mass market success</vt:lpstr>
      <vt:lpstr>Operational Concept</vt:lpstr>
      <vt:lpstr>Implementation Options </vt:lpstr>
      <vt:lpstr>CCA and LC repetition </vt:lpstr>
      <vt:lpstr>Spatial Multiplexing and WDM supported</vt:lpstr>
      <vt:lpstr>Timings</vt:lpstr>
      <vt:lpstr>PowerPoint Presentation</vt:lpstr>
      <vt:lpstr>Next Steps</vt:lpstr>
      <vt:lpstr>References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11-19-1413-00-00bb-september-2019-meeting-agenda</dc:title>
  <dc:creator>Serafimovski, Nikola</dc:creator>
  <cp:lastModifiedBy>Nikola Serafimovski</cp:lastModifiedBy>
  <cp:revision>96</cp:revision>
  <cp:lastPrinted>1601-01-01T00:00:00Z</cp:lastPrinted>
  <dcterms:created xsi:type="dcterms:W3CDTF">2019-08-08T09:50:31Z</dcterms:created>
  <dcterms:modified xsi:type="dcterms:W3CDTF">2023-03-15T15:31:51Z</dcterms:modified>
</cp:coreProperties>
</file>