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70" r:id="rId3"/>
    <p:sldId id="984" r:id="rId4"/>
    <p:sldId id="985" r:id="rId5"/>
    <p:sldId id="974" r:id="rId6"/>
    <p:sldId id="977" r:id="rId7"/>
    <p:sldId id="978" r:id="rId8"/>
    <p:sldId id="975" r:id="rId9"/>
    <p:sldId id="979" r:id="rId10"/>
    <p:sldId id="980" r:id="rId11"/>
    <p:sldId id="971" r:id="rId12"/>
    <p:sldId id="990" r:id="rId13"/>
    <p:sldId id="989" r:id="rId14"/>
    <p:sldId id="995" r:id="rId15"/>
    <p:sldId id="982" r:id="rId16"/>
    <p:sldId id="983" r:id="rId17"/>
    <p:sldId id="976" r:id="rId18"/>
    <p:sldId id="972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802.11-23/0281r0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on RU / MRU Designs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for UHR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2023-03-12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458451"/>
              </p:ext>
            </p:extLst>
          </p:nvPr>
        </p:nvGraphicFramePr>
        <p:xfrm>
          <a:off x="762000" y="2895605"/>
          <a:ext cx="7620000" cy="251459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905182"/>
                  </a:ext>
                </a:extLst>
              </a:tr>
              <a:tr h="339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Multi-layer Transmission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</a:t>
            </a:r>
          </a:p>
          <a:p>
            <a:pPr lvl="1"/>
            <a:r>
              <a:rPr lang="en-US" altLang="ko-KR" sz="1800" dirty="0" smtClean="0"/>
              <a:t>Since a certain MRU is utilized for a multi-layer transmission, STAs do not have to decode several User fields</a:t>
            </a:r>
          </a:p>
          <a:p>
            <a:pPr lvl="2"/>
            <a:r>
              <a:rPr lang="en-US" altLang="ko-KR" sz="1600" dirty="0" smtClean="0"/>
              <a:t>Each User field has a different value in the STA-ID field</a:t>
            </a:r>
          </a:p>
          <a:p>
            <a:pPr lvl="2"/>
            <a:r>
              <a:rPr lang="en-US" altLang="ko-KR" sz="1600" dirty="0" smtClean="0"/>
              <a:t>This is better in terms of STA’s power saving</a:t>
            </a:r>
          </a:p>
          <a:p>
            <a:pPr lvl="1"/>
            <a:r>
              <a:rPr lang="en-US" altLang="ko-KR" sz="1800" dirty="0" smtClean="0"/>
              <a:t>However, available RUs / MRUs may be limited compared to option 1</a:t>
            </a:r>
          </a:p>
          <a:p>
            <a:pPr lvl="1"/>
            <a:r>
              <a:rPr lang="en-US" altLang="ko-KR" sz="1800" dirty="0" smtClean="0"/>
              <a:t>Also, several new fields </a:t>
            </a:r>
            <a:r>
              <a:rPr lang="en-US" altLang="ko-KR" sz="1800" dirty="0"/>
              <a:t>are </a:t>
            </a:r>
            <a:r>
              <a:rPr lang="en-US" altLang="ko-KR" sz="1800" dirty="0" smtClean="0"/>
              <a:t>required</a:t>
            </a:r>
          </a:p>
          <a:p>
            <a:pPr lvl="2"/>
            <a:r>
              <a:rPr lang="en-US" altLang="ko-KR" sz="1600" dirty="0" smtClean="0"/>
              <a:t>E.g., indication for multi-layer transmission, format of the component RUs / MRUs and MCS /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 / Coding applied to each component RU / MRU</a:t>
            </a:r>
          </a:p>
          <a:p>
            <a:pPr lvl="1"/>
            <a:r>
              <a:rPr lang="en-US" altLang="ko-KR" sz="1800" dirty="0" smtClean="0"/>
              <a:t>For signaling overhead reduction, we can define a fixed format of the component RUs / MRUs used for a multi-layer transmission in each MRU, as </a:t>
            </a:r>
            <a:r>
              <a:rPr lang="en-US" altLang="ko-KR" sz="1800" dirty="0"/>
              <a:t>a result, no </a:t>
            </a:r>
            <a:r>
              <a:rPr lang="en-US" altLang="ko-KR" sz="1800" dirty="0" smtClean="0"/>
              <a:t>format </a:t>
            </a:r>
            <a:r>
              <a:rPr lang="en-US" altLang="ko-KR" sz="1800" dirty="0"/>
              <a:t>indication is needed</a:t>
            </a:r>
          </a:p>
          <a:p>
            <a:pPr lvl="2"/>
            <a:r>
              <a:rPr lang="en-US" altLang="ko-KR" sz="1600" dirty="0" smtClean="0"/>
              <a:t>For example, when a certain STA is assigned to 996+484+242-tone MRU for a multi-layer transmission, only 996-tone RU and 484+242-tone MRU can be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4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Distributed-tone </a:t>
            </a:r>
            <a:r>
              <a:rPr lang="en-US" altLang="ko-KR" dirty="0" smtClean="0"/>
              <a:t>RU (1/6)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900" dirty="0" smtClean="0"/>
              <a:t>Since the most important thing is how to design </a:t>
            </a:r>
            <a:r>
              <a:rPr lang="en-US" altLang="ko-KR" sz="1900" dirty="0"/>
              <a:t>distributed-tone RU (</a:t>
            </a:r>
            <a:r>
              <a:rPr lang="en-US" altLang="ko-KR" sz="1900" dirty="0" err="1"/>
              <a:t>dRU</a:t>
            </a:r>
            <a:r>
              <a:rPr lang="en-US" altLang="ko-KR" sz="1900" dirty="0" smtClean="0"/>
              <a:t>), first of all, </a:t>
            </a:r>
            <a:r>
              <a:rPr lang="en-US" altLang="ko-KR" sz="1900" dirty="0"/>
              <a:t>we provide our view on design </a:t>
            </a:r>
            <a:r>
              <a:rPr lang="en-US" altLang="ko-KR" sz="1900" dirty="0" smtClean="0"/>
              <a:t>ways, and then, discuss the reasons behind our view</a:t>
            </a:r>
          </a:p>
          <a:p>
            <a:r>
              <a:rPr lang="en-US" altLang="ko-KR" sz="1900" dirty="0" smtClean="0"/>
              <a:t>Also, several additional issues such as STF / LTF tones and pilot designs are handled briefly</a:t>
            </a:r>
          </a:p>
          <a:p>
            <a:r>
              <a:rPr lang="en-US" altLang="ko-KR" sz="1900" dirty="0" smtClean="0"/>
              <a:t>Our </a:t>
            </a:r>
            <a:r>
              <a:rPr lang="en-US" altLang="ko-KR" sz="1900" dirty="0"/>
              <a:t>view on </a:t>
            </a:r>
            <a:r>
              <a:rPr lang="en-US" altLang="ko-KR" sz="1900" dirty="0" smtClean="0"/>
              <a:t>design ways for </a:t>
            </a:r>
            <a:r>
              <a:rPr lang="en-US" altLang="ko-KR" sz="1900" dirty="0" err="1" smtClean="0"/>
              <a:t>dRU</a:t>
            </a:r>
            <a:endParaRPr lang="en-US" altLang="ko-KR" sz="1900" dirty="0">
              <a:solidFill>
                <a:srgbClr val="FF0000"/>
              </a:solidFill>
            </a:endParaRPr>
          </a:p>
          <a:p>
            <a:pPr lvl="1"/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tone plans are defined </a:t>
            </a:r>
            <a:r>
              <a:rPr lang="en-US" altLang="ko-KR" sz="1600" dirty="0"/>
              <a:t>in 20 / 40 / 80 MHz channels</a:t>
            </a:r>
          </a:p>
          <a:p>
            <a:pPr lvl="1"/>
            <a:r>
              <a:rPr lang="en-US" altLang="ko-KR" sz="1600" dirty="0"/>
              <a:t>The existing RU Allocation subfield is reused for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allocation</a:t>
            </a:r>
            <a:endParaRPr lang="en-US" altLang="ko-KR" sz="1600" dirty="0"/>
          </a:p>
          <a:p>
            <a:pPr lvl="1"/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regular RUs (</a:t>
            </a:r>
            <a:r>
              <a:rPr lang="en-US" altLang="ko-KR" sz="1600" dirty="0" err="1"/>
              <a:t>rRUs</a:t>
            </a:r>
            <a:r>
              <a:rPr lang="en-US" altLang="ko-KR" sz="1600" dirty="0"/>
              <a:t>) </a:t>
            </a:r>
            <a:r>
              <a:rPr lang="en-US" altLang="ko-KR" sz="1600" dirty="0" smtClean="0"/>
              <a:t>are not used at the same time within </a:t>
            </a:r>
            <a:r>
              <a:rPr lang="en-US" altLang="ko-KR" sz="1600" dirty="0"/>
              <a:t>20 MHz</a:t>
            </a:r>
          </a:p>
          <a:p>
            <a:pPr lvl="1"/>
            <a:r>
              <a:rPr lang="en-US" altLang="ko-KR" sz="1600" dirty="0" smtClean="0"/>
              <a:t>For a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tone plan, </a:t>
            </a:r>
            <a:r>
              <a:rPr lang="en-US" altLang="ko-KR" sz="1600" dirty="0" smtClean="0"/>
              <a:t>the basic </a:t>
            </a:r>
            <a:r>
              <a:rPr lang="en-US" altLang="ko-KR" sz="1600" dirty="0"/>
              <a:t>tone size </a:t>
            </a:r>
            <a:r>
              <a:rPr lang="en-US" altLang="ko-KR" sz="1600" dirty="0" smtClean="0"/>
              <a:t>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and </a:t>
            </a:r>
            <a:r>
              <a:rPr lang="en-US" altLang="ko-KR" sz="1600" dirty="0" smtClean="0"/>
              <a:t>the configuration </a:t>
            </a:r>
            <a:r>
              <a:rPr lang="en-US" altLang="ko-KR" sz="1600" dirty="0"/>
              <a:t>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in each </a:t>
            </a:r>
            <a:r>
              <a:rPr lang="en-US" altLang="ko-KR" sz="1600" dirty="0" smtClean="0"/>
              <a:t>channel (i.e., combination </a:t>
            </a:r>
            <a:r>
              <a:rPr lang="en-US" altLang="ko-KR" sz="1600" dirty="0"/>
              <a:t>of different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in each channel) are defined </a:t>
            </a:r>
            <a:r>
              <a:rPr lang="en-US" altLang="ko-KR" sz="1600" dirty="0" smtClean="0"/>
              <a:t>the same </a:t>
            </a:r>
            <a:r>
              <a:rPr lang="en-US" altLang="ko-KR" sz="1600" dirty="0"/>
              <a:t>as the conventional </a:t>
            </a:r>
            <a:r>
              <a:rPr lang="en-US" altLang="ko-KR" sz="1600" dirty="0" err="1"/>
              <a:t>rRU</a:t>
            </a:r>
            <a:r>
              <a:rPr lang="en-US" altLang="ko-KR" sz="1600" dirty="0"/>
              <a:t> tone </a:t>
            </a:r>
            <a:r>
              <a:rPr lang="en-US" altLang="ko-KR" sz="1600" dirty="0" smtClean="0"/>
              <a:t>plan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Large </a:t>
            </a:r>
            <a:r>
              <a:rPr lang="en-US" altLang="ko-KR" sz="1600" dirty="0"/>
              <a:t>size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built by combining small size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(and null tones depending on the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size)</a:t>
            </a:r>
            <a:endParaRPr lang="en-US" altLang="ko-KR" sz="1600" dirty="0"/>
          </a:p>
          <a:p>
            <a:pPr lvl="1"/>
            <a:r>
              <a:rPr lang="en-US" altLang="ko-KR" sz="1600" dirty="0"/>
              <a:t>An additional subfield for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indication (e.g., </a:t>
            </a:r>
            <a:r>
              <a:rPr lang="en-US" altLang="ko-KR" sz="1600" dirty="0"/>
              <a:t>whether it is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or </a:t>
            </a:r>
            <a:r>
              <a:rPr lang="en-US" altLang="ko-KR" sz="1600" dirty="0" err="1"/>
              <a:t>rRU</a:t>
            </a:r>
            <a:r>
              <a:rPr lang="en-US" altLang="ko-KR" sz="1600" dirty="0"/>
              <a:t> for each 20MHz channel) </a:t>
            </a:r>
            <a:r>
              <a:rPr lang="en-US" altLang="ko-KR" sz="1600" dirty="0" smtClean="0"/>
              <a:t>is defined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Distributed-tone RU </a:t>
            </a:r>
            <a:r>
              <a:rPr lang="en-US" altLang="ko-KR" dirty="0" smtClean="0"/>
              <a:t>(2/6)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Reasons behind our view</a:t>
            </a:r>
          </a:p>
          <a:p>
            <a:pPr lvl="1"/>
            <a:r>
              <a:rPr lang="en-US" altLang="ko-KR" sz="1800" dirty="0" smtClean="0"/>
              <a:t>When we design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, we need to balance between performance and complexity and consider the capability of non-AP STAs as well</a:t>
            </a:r>
          </a:p>
          <a:p>
            <a:pPr lvl="1"/>
            <a:r>
              <a:rPr lang="en-US" altLang="ko-KR" sz="1800" dirty="0" smtClean="0"/>
              <a:t>To get a higher power gain, tone spacing of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should be maximized, i.e., the wider channel, the better performance</a:t>
            </a:r>
          </a:p>
          <a:p>
            <a:pPr lvl="2"/>
            <a:r>
              <a:rPr lang="en-US" altLang="ko-KR" sz="1600" dirty="0" smtClean="0"/>
              <a:t>As shown in [3], 20 / 40 / 80 MHz provide a sufficient gain especially for small </a:t>
            </a:r>
            <a:r>
              <a:rPr lang="en-US" altLang="ko-KR" sz="1600" dirty="0" err="1" smtClean="0"/>
              <a:t>dRUs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In channels less than 20 MHz, an enough power boosting gain cannot be guaranteed and large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are not even available</a:t>
            </a:r>
          </a:p>
          <a:p>
            <a:pPr lvl="1"/>
            <a:r>
              <a:rPr lang="en-US" altLang="ko-KR" sz="1800" dirty="0" smtClean="0"/>
              <a:t>When it comes to the complexity, it would be better to limit the channel size where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are applied</a:t>
            </a:r>
          </a:p>
          <a:p>
            <a:pPr lvl="2"/>
            <a:r>
              <a:rPr lang="en-US" altLang="ko-KR" sz="1600" dirty="0" smtClean="0"/>
              <a:t>Considering </a:t>
            </a:r>
            <a:r>
              <a:rPr lang="en-US" altLang="ko-KR" sz="1600" dirty="0"/>
              <a:t>the capability of non-AP </a:t>
            </a:r>
            <a:r>
              <a:rPr lang="en-US" altLang="ko-KR" sz="1600" dirty="0" smtClean="0"/>
              <a:t>STAs, applying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within 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may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reasonable</a:t>
            </a:r>
          </a:p>
          <a:p>
            <a:pPr lvl="1"/>
            <a:r>
              <a:rPr lang="en-US" altLang="ko-KR" sz="1800" dirty="0"/>
              <a:t>On balance, a promising approach is to </a:t>
            </a:r>
            <a:r>
              <a:rPr lang="en-US" altLang="ko-KR" sz="1800" u="sng" dirty="0"/>
              <a:t>define a </a:t>
            </a:r>
            <a:r>
              <a:rPr lang="en-US" altLang="ko-KR" sz="1800" u="sng" dirty="0" err="1"/>
              <a:t>dRU</a:t>
            </a:r>
            <a:r>
              <a:rPr lang="en-US" altLang="ko-KR" sz="1800" u="sng" dirty="0"/>
              <a:t> tone plan in each channel up to 80 </a:t>
            </a:r>
            <a:r>
              <a:rPr lang="en-US" altLang="ko-KR" sz="1800" u="sng" dirty="0" smtClean="0"/>
              <a:t>MHz, i.e., 20 / 40 / 80 MHz </a:t>
            </a:r>
            <a:r>
              <a:rPr lang="en-US" altLang="ko-KR" sz="1800" u="sng" dirty="0" err="1" smtClean="0"/>
              <a:t>dRU</a:t>
            </a:r>
            <a:r>
              <a:rPr lang="en-US" altLang="ko-KR" sz="1800" u="sng" dirty="0" smtClean="0"/>
              <a:t> tone plan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7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Distributed-tone RU </a:t>
            </a:r>
            <a:r>
              <a:rPr lang="en-US" altLang="ko-KR" dirty="0" smtClean="0"/>
              <a:t>(3/6)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Reasons behind our view (contd.)</a:t>
            </a:r>
          </a:p>
          <a:p>
            <a:pPr lvl="1"/>
            <a:r>
              <a:rPr lang="en-US" altLang="ko-KR" sz="1800" dirty="0" smtClean="0"/>
              <a:t>In addition, to minimize the signaling burden for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allocation and indication</a:t>
            </a:r>
            <a:r>
              <a:rPr lang="en-US" altLang="ko-KR" sz="1800" dirty="0"/>
              <a:t>, it would be better to </a:t>
            </a:r>
            <a:r>
              <a:rPr lang="en-US" altLang="ko-KR" sz="1800" u="sng" dirty="0"/>
              <a:t>reuse the existing RU Allocation subfield</a:t>
            </a:r>
            <a:r>
              <a:rPr lang="en-US" altLang="ko-KR" sz="1800" dirty="0"/>
              <a:t> defined in MU PPDU and Trigger </a:t>
            </a:r>
            <a:r>
              <a:rPr lang="en-US" altLang="ko-KR" sz="1800" dirty="0" smtClean="0"/>
              <a:t>frame</a:t>
            </a:r>
          </a:p>
          <a:p>
            <a:pPr lvl="1"/>
            <a:r>
              <a:rPr lang="en-US" altLang="ko-KR" sz="1800" dirty="0" smtClean="0"/>
              <a:t>Since RU Allocation subfield in MU PPDU is based on a 20 MHz channel, to avoid complex signaling, we had better </a:t>
            </a:r>
            <a:r>
              <a:rPr lang="en-US" altLang="ko-KR" sz="1800" u="sng" dirty="0" smtClean="0"/>
              <a:t>not use </a:t>
            </a:r>
            <a:r>
              <a:rPr lang="en-US" altLang="ko-KR" sz="1800" u="sng" dirty="0" err="1" smtClean="0"/>
              <a:t>dRUs</a:t>
            </a:r>
            <a:r>
              <a:rPr lang="en-US" altLang="ko-KR" sz="1800" u="sng" dirty="0" smtClean="0"/>
              <a:t> </a:t>
            </a:r>
            <a:r>
              <a:rPr lang="en-US" altLang="ko-KR" sz="1800" u="sng" dirty="0"/>
              <a:t>and </a:t>
            </a:r>
            <a:r>
              <a:rPr lang="en-US" altLang="ko-KR" sz="1800" u="sng" dirty="0" err="1"/>
              <a:t>rRUs</a:t>
            </a:r>
            <a:r>
              <a:rPr lang="en-US" altLang="ko-KR" sz="1800" u="sng" dirty="0"/>
              <a:t> </a:t>
            </a:r>
            <a:r>
              <a:rPr lang="en-US" altLang="ko-KR" sz="1800" u="sng" dirty="0" smtClean="0"/>
              <a:t>simultaneously </a:t>
            </a:r>
            <a:r>
              <a:rPr lang="en-US" altLang="ko-KR" sz="1800" u="sng" dirty="0"/>
              <a:t>within </a:t>
            </a:r>
            <a:r>
              <a:rPr lang="en-US" altLang="ko-KR" sz="1800" u="sng" dirty="0" smtClean="0"/>
              <a:t>any 20 MHz channel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To enable the signaling with the existing RU Allocation subfield,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plans need to be defined just like the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tone plans which means it is required that </a:t>
            </a:r>
            <a:r>
              <a:rPr lang="en-US" altLang="ko-KR" sz="1800" u="sng" dirty="0" smtClean="0"/>
              <a:t>for a </a:t>
            </a:r>
            <a:r>
              <a:rPr lang="en-US" altLang="ko-KR" sz="1800" u="sng" dirty="0" err="1" smtClean="0"/>
              <a:t>dRU</a:t>
            </a:r>
            <a:r>
              <a:rPr lang="en-US" altLang="ko-KR" sz="1800" u="sng" dirty="0" smtClean="0"/>
              <a:t> tone plan in each channel </a:t>
            </a:r>
            <a:r>
              <a:rPr lang="en-US" altLang="ko-KR" sz="1800" u="sng" dirty="0"/>
              <a:t>the basic tone size </a:t>
            </a:r>
            <a:r>
              <a:rPr lang="en-US" altLang="ko-KR" sz="1800" u="sng" dirty="0" smtClean="0"/>
              <a:t>and the configuration </a:t>
            </a:r>
            <a:r>
              <a:rPr lang="en-US" altLang="ko-KR" sz="1800" u="sng" dirty="0"/>
              <a:t>of </a:t>
            </a:r>
            <a:r>
              <a:rPr lang="en-US" altLang="ko-KR" sz="1800" u="sng" dirty="0" err="1"/>
              <a:t>dRUs</a:t>
            </a:r>
            <a:r>
              <a:rPr lang="en-US" altLang="ko-KR" sz="1800" u="sng" dirty="0"/>
              <a:t> in each channel </a:t>
            </a:r>
            <a:r>
              <a:rPr lang="en-US" altLang="ko-KR" sz="1800" u="sng" dirty="0" smtClean="0"/>
              <a:t>are </a:t>
            </a:r>
            <a:r>
              <a:rPr lang="en-US" altLang="ko-KR" sz="1800" u="sng" dirty="0"/>
              <a:t>defined the same as the conventional </a:t>
            </a:r>
            <a:r>
              <a:rPr lang="en-US" altLang="ko-KR" sz="1800" u="sng" dirty="0" err="1"/>
              <a:t>rRU</a:t>
            </a:r>
            <a:r>
              <a:rPr lang="en-US" altLang="ko-KR" sz="1800" u="sng" dirty="0"/>
              <a:t> tone </a:t>
            </a:r>
            <a:r>
              <a:rPr lang="en-US" altLang="ko-KR" sz="1800" u="sng" dirty="0" smtClean="0"/>
              <a:t>plan,</a:t>
            </a:r>
            <a:r>
              <a:rPr lang="en-US" altLang="ko-KR" sz="1800" dirty="0" smtClean="0"/>
              <a:t> and </a:t>
            </a:r>
            <a:r>
              <a:rPr lang="en-US" altLang="ko-KR" sz="1800" u="sng" dirty="0" smtClean="0"/>
              <a:t>large size </a:t>
            </a:r>
            <a:r>
              <a:rPr lang="en-US" altLang="ko-KR" sz="1800" u="sng" dirty="0" err="1" smtClean="0"/>
              <a:t>dRUs</a:t>
            </a:r>
            <a:r>
              <a:rPr lang="en-US" altLang="ko-KR" sz="1800" u="sng" dirty="0" smtClean="0"/>
              <a:t> are built by combining small size </a:t>
            </a:r>
            <a:r>
              <a:rPr lang="en-US" altLang="ko-KR" sz="1800" u="sng" dirty="0" err="1" smtClean="0"/>
              <a:t>dRUs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800" dirty="0" smtClean="0"/>
              <a:t>Furthermore, </a:t>
            </a:r>
            <a:r>
              <a:rPr lang="en-US" altLang="ko-KR" sz="1800" u="sng" dirty="0" smtClean="0"/>
              <a:t>an </a:t>
            </a:r>
            <a:r>
              <a:rPr lang="en-US" altLang="ko-KR" sz="1800" u="sng" dirty="0"/>
              <a:t>additional subfield for </a:t>
            </a:r>
            <a:r>
              <a:rPr lang="en-US" altLang="ko-KR" sz="1800" u="sng" dirty="0" err="1"/>
              <a:t>dRU</a:t>
            </a:r>
            <a:r>
              <a:rPr lang="en-US" altLang="ko-KR" sz="1800" u="sng" dirty="0"/>
              <a:t> </a:t>
            </a:r>
            <a:r>
              <a:rPr lang="en-US" altLang="ko-KR" sz="1800" u="sng" dirty="0" smtClean="0"/>
              <a:t>indication is needed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83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Distributed-tone RU </a:t>
            </a:r>
            <a:r>
              <a:rPr lang="en-US" altLang="ko-KR" dirty="0" smtClean="0"/>
              <a:t>(4/6)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*20 MHz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transmission in a 40 MHz TB PPDU as an example</a:t>
            </a:r>
          </a:p>
          <a:p>
            <a:pPr lvl="1"/>
            <a:r>
              <a:rPr lang="en-US" altLang="ko-KR" sz="1800" dirty="0" smtClean="0"/>
              <a:t>In a Trigger frame, several information such as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indication information, RU Allocation subfield, etc. can be contained</a:t>
            </a:r>
          </a:p>
          <a:p>
            <a:pPr lvl="2"/>
            <a:r>
              <a:rPr lang="en-US" altLang="ko-KR" sz="1600" dirty="0" smtClean="0"/>
              <a:t>20 MHz-1 and 20 MHz-2 are indicated to use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 and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, respectively</a:t>
            </a:r>
          </a:p>
          <a:p>
            <a:pPr lvl="2"/>
            <a:r>
              <a:rPr lang="en-US" altLang="ko-KR" sz="1600" dirty="0"/>
              <a:t>STAs are assigned to each RU by the </a:t>
            </a:r>
            <a:r>
              <a:rPr lang="en-US" altLang="ko-KR" sz="1600" dirty="0" smtClean="0"/>
              <a:t>RU Allocation </a:t>
            </a:r>
            <a:r>
              <a:rPr lang="en-US" altLang="ko-KR" sz="1600" dirty="0"/>
              <a:t>subfield in User fields</a:t>
            </a:r>
          </a:p>
          <a:p>
            <a:pPr lvl="2"/>
            <a:r>
              <a:rPr lang="en-US" altLang="ko-KR" sz="1600" dirty="0" smtClean="0"/>
              <a:t>Based on RU Allocation subfields in all User fields, we assume that RU formats for 20 MHz-1 and 20 MHz-2 are configured as follows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In this case, data part can be configured as follow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2133600" y="3862441"/>
            <a:ext cx="5047551" cy="676003"/>
            <a:chOff x="2133600" y="3581672"/>
            <a:chExt cx="5047551" cy="676003"/>
          </a:xfrm>
        </p:grpSpPr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71800" y="3587427"/>
              <a:ext cx="4191000" cy="290835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2133600" y="3937505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20 MHz-2</a:t>
              </a:r>
              <a:endParaRPr lang="ko-KR" altLang="en-US" dirty="0"/>
            </a:p>
          </p:txBody>
        </p:sp>
        <p:pic>
          <p:nvPicPr>
            <p:cNvPr id="27" name="그림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71101" y="3943350"/>
              <a:ext cx="4210050" cy="314325"/>
            </a:xfrm>
            <a:prstGeom prst="rect">
              <a:avLst/>
            </a:prstGeom>
          </p:spPr>
        </p:pic>
        <p:sp>
          <p:nvSpPr>
            <p:cNvPr id="144" name="TextBox 143"/>
            <p:cNvSpPr txBox="1"/>
            <p:nvPr/>
          </p:nvSpPr>
          <p:spPr>
            <a:xfrm>
              <a:off x="2133600" y="3581672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20 MHz-1</a:t>
              </a:r>
              <a:endParaRPr lang="ko-KR" altLang="en-US" dirty="0"/>
            </a:p>
          </p:txBody>
        </p:sp>
      </p:grpSp>
      <p:grpSp>
        <p:nvGrpSpPr>
          <p:cNvPr id="158" name="그룹 157"/>
          <p:cNvGrpSpPr/>
          <p:nvPr/>
        </p:nvGrpSpPr>
        <p:grpSpPr>
          <a:xfrm>
            <a:off x="4114800" y="5754973"/>
            <a:ext cx="4526741" cy="645827"/>
            <a:chOff x="1424786" y="5729444"/>
            <a:chExt cx="4526741" cy="645827"/>
          </a:xfrm>
        </p:grpSpPr>
        <p:grpSp>
          <p:nvGrpSpPr>
            <p:cNvPr id="148" name="그룹 147"/>
            <p:cNvGrpSpPr/>
            <p:nvPr/>
          </p:nvGrpSpPr>
          <p:grpSpPr>
            <a:xfrm>
              <a:off x="1424786" y="5729444"/>
              <a:ext cx="2408227" cy="276999"/>
              <a:chOff x="3505200" y="5710123"/>
              <a:chExt cx="2408227" cy="276999"/>
            </a:xfrm>
          </p:grpSpPr>
          <p:sp>
            <p:nvSpPr>
              <p:cNvPr id="38" name="직사각형 37"/>
              <p:cNvSpPr/>
              <p:nvPr/>
            </p:nvSpPr>
            <p:spPr bwMode="auto">
              <a:xfrm>
                <a:off x="3505200" y="5726077"/>
                <a:ext cx="45719" cy="228815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3542601" y="5710123"/>
                <a:ext cx="23708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106 </a:t>
                </a:r>
                <a:r>
                  <a:rPr lang="en-US" altLang="ko-KR" dirty="0" err="1" smtClean="0"/>
                  <a:t>dRU</a:t>
                </a:r>
                <a:r>
                  <a:rPr lang="en-US" altLang="ko-KR" dirty="0" smtClean="0"/>
                  <a:t> mapped to 106 </a:t>
                </a:r>
                <a:r>
                  <a:rPr lang="en-US" altLang="ko-KR" dirty="0" err="1" smtClean="0"/>
                  <a:t>rRU</a:t>
                </a:r>
                <a:endParaRPr lang="ko-KR" altLang="en-US" dirty="0"/>
              </a:p>
            </p:txBody>
          </p:sp>
        </p:grpSp>
        <p:grpSp>
          <p:nvGrpSpPr>
            <p:cNvPr id="149" name="그룹 148"/>
            <p:cNvGrpSpPr/>
            <p:nvPr/>
          </p:nvGrpSpPr>
          <p:grpSpPr>
            <a:xfrm>
              <a:off x="3543300" y="5743083"/>
              <a:ext cx="2408227" cy="276999"/>
              <a:chOff x="3505200" y="5710123"/>
              <a:chExt cx="2408227" cy="276999"/>
            </a:xfrm>
          </p:grpSpPr>
          <p:sp>
            <p:nvSpPr>
              <p:cNvPr id="150" name="직사각형 149"/>
              <p:cNvSpPr/>
              <p:nvPr/>
            </p:nvSpPr>
            <p:spPr bwMode="auto">
              <a:xfrm>
                <a:off x="3505200" y="5726077"/>
                <a:ext cx="45719" cy="228815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3542601" y="5710123"/>
                <a:ext cx="23708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52 </a:t>
                </a:r>
                <a:r>
                  <a:rPr lang="en-US" altLang="ko-KR" dirty="0" err="1" smtClean="0"/>
                  <a:t>dRU</a:t>
                </a:r>
                <a:r>
                  <a:rPr lang="en-US" altLang="ko-KR" dirty="0" smtClean="0"/>
                  <a:t> mapped to first 52 </a:t>
                </a:r>
                <a:r>
                  <a:rPr lang="en-US" altLang="ko-KR" dirty="0" err="1" smtClean="0"/>
                  <a:t>rRU</a:t>
                </a:r>
                <a:endParaRPr lang="ko-KR" altLang="en-US" dirty="0"/>
              </a:p>
            </p:txBody>
          </p:sp>
        </p:grpSp>
        <p:grpSp>
          <p:nvGrpSpPr>
            <p:cNvPr id="152" name="그룹 151"/>
            <p:cNvGrpSpPr/>
            <p:nvPr/>
          </p:nvGrpSpPr>
          <p:grpSpPr>
            <a:xfrm>
              <a:off x="3537584" y="6098272"/>
              <a:ext cx="2408227" cy="276999"/>
              <a:chOff x="3505200" y="5710123"/>
              <a:chExt cx="2408227" cy="276999"/>
            </a:xfrm>
          </p:grpSpPr>
          <p:sp>
            <p:nvSpPr>
              <p:cNvPr id="153" name="직사각형 152"/>
              <p:cNvSpPr/>
              <p:nvPr/>
            </p:nvSpPr>
            <p:spPr bwMode="auto">
              <a:xfrm>
                <a:off x="3505200" y="5726077"/>
                <a:ext cx="45719" cy="228815"/>
              </a:xfrm>
              <a:prstGeom prst="rect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542601" y="5710123"/>
                <a:ext cx="23708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52 </a:t>
                </a:r>
                <a:r>
                  <a:rPr lang="en-US" altLang="ko-KR" dirty="0" err="1" smtClean="0"/>
                  <a:t>dRU</a:t>
                </a:r>
                <a:r>
                  <a:rPr lang="en-US" altLang="ko-KR" dirty="0" smtClean="0"/>
                  <a:t> mapped to second 52 </a:t>
                </a:r>
                <a:r>
                  <a:rPr lang="en-US" altLang="ko-KR" dirty="0" err="1" smtClean="0"/>
                  <a:t>rRU</a:t>
                </a:r>
                <a:endParaRPr lang="ko-KR" altLang="en-US" dirty="0"/>
              </a:p>
            </p:txBody>
          </p:sp>
        </p:grpSp>
        <p:grpSp>
          <p:nvGrpSpPr>
            <p:cNvPr id="155" name="그룹 154"/>
            <p:cNvGrpSpPr/>
            <p:nvPr/>
          </p:nvGrpSpPr>
          <p:grpSpPr>
            <a:xfrm>
              <a:off x="1424786" y="6093067"/>
              <a:ext cx="2408227" cy="276999"/>
              <a:chOff x="3505200" y="5710123"/>
              <a:chExt cx="2408227" cy="276999"/>
            </a:xfrm>
          </p:grpSpPr>
          <p:sp>
            <p:nvSpPr>
              <p:cNvPr id="156" name="직사각형 155"/>
              <p:cNvSpPr/>
              <p:nvPr/>
            </p:nvSpPr>
            <p:spPr bwMode="auto">
              <a:xfrm>
                <a:off x="3505200" y="5726077"/>
                <a:ext cx="45719" cy="228815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3542601" y="5710123"/>
                <a:ext cx="237082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26 </a:t>
                </a:r>
                <a:r>
                  <a:rPr lang="en-US" altLang="ko-KR" dirty="0" err="1" smtClean="0"/>
                  <a:t>dRU</a:t>
                </a:r>
                <a:r>
                  <a:rPr lang="en-US" altLang="ko-KR" dirty="0" smtClean="0"/>
                  <a:t> mapped to 26 </a:t>
                </a:r>
                <a:r>
                  <a:rPr lang="en-US" altLang="ko-KR" dirty="0" err="1" smtClean="0"/>
                  <a:t>rRU</a:t>
                </a:r>
                <a:endParaRPr lang="ko-KR" altLang="en-US" dirty="0"/>
              </a:p>
            </p:txBody>
          </p:sp>
        </p:grpSp>
      </p:grpSp>
      <p:grpSp>
        <p:nvGrpSpPr>
          <p:cNvPr id="160" name="그룹 159"/>
          <p:cNvGrpSpPr/>
          <p:nvPr/>
        </p:nvGrpSpPr>
        <p:grpSpPr>
          <a:xfrm>
            <a:off x="983580" y="4817378"/>
            <a:ext cx="7000643" cy="862238"/>
            <a:chOff x="983580" y="4571784"/>
            <a:chExt cx="7000643" cy="862238"/>
          </a:xfrm>
        </p:grpSpPr>
        <p:grpSp>
          <p:nvGrpSpPr>
            <p:cNvPr id="146" name="그룹 145"/>
            <p:cNvGrpSpPr/>
            <p:nvPr/>
          </p:nvGrpSpPr>
          <p:grpSpPr>
            <a:xfrm>
              <a:off x="1892538" y="4571784"/>
              <a:ext cx="6091685" cy="815321"/>
              <a:chOff x="2290316" y="4495584"/>
              <a:chExt cx="6091685" cy="815321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290316" y="4495584"/>
                <a:ext cx="2054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20 MHz-1 w/ </a:t>
                </a:r>
                <a:r>
                  <a:rPr lang="en-US" altLang="ko-KR" dirty="0" err="1" smtClean="0"/>
                  <a:t>rRU</a:t>
                </a:r>
                <a:r>
                  <a:rPr lang="en-US" altLang="ko-KR" dirty="0" smtClean="0"/>
                  <a:t> tone plan</a:t>
                </a:r>
                <a:endParaRPr lang="ko-KR" altLang="en-US" dirty="0"/>
              </a:p>
            </p:txBody>
          </p:sp>
          <p:grpSp>
            <p:nvGrpSpPr>
              <p:cNvPr id="143" name="그룹 142"/>
              <p:cNvGrpSpPr/>
              <p:nvPr/>
            </p:nvGrpSpPr>
            <p:grpSpPr>
              <a:xfrm>
                <a:off x="4969778" y="4837384"/>
                <a:ext cx="3412223" cy="473521"/>
                <a:chOff x="4267200" y="4680870"/>
                <a:chExt cx="3412223" cy="473521"/>
              </a:xfrm>
            </p:grpSpPr>
            <p:sp>
              <p:nvSpPr>
                <p:cNvPr id="24" name="직사각형 23"/>
                <p:cNvSpPr/>
                <p:nvPr/>
              </p:nvSpPr>
              <p:spPr bwMode="auto">
                <a:xfrm>
                  <a:off x="7556583" y="4681756"/>
                  <a:ext cx="122840" cy="457630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60" name="그룹 59"/>
                <p:cNvGrpSpPr/>
                <p:nvPr/>
              </p:nvGrpSpPr>
              <p:grpSpPr>
                <a:xfrm>
                  <a:off x="4267200" y="4680870"/>
                  <a:ext cx="883447" cy="465876"/>
                  <a:chOff x="3884665" y="5649231"/>
                  <a:chExt cx="883447" cy="465876"/>
                </a:xfrm>
              </p:grpSpPr>
              <p:grpSp>
                <p:nvGrpSpPr>
                  <p:cNvPr id="47" name="그룹 46"/>
                  <p:cNvGrpSpPr/>
                  <p:nvPr/>
                </p:nvGrpSpPr>
                <p:grpSpPr>
                  <a:xfrm>
                    <a:off x="3884665" y="5650125"/>
                    <a:ext cx="439305" cy="463014"/>
                    <a:chOff x="3884665" y="5650125"/>
                    <a:chExt cx="439305" cy="463014"/>
                  </a:xfrm>
                </p:grpSpPr>
                <p:grpSp>
                  <p:nvGrpSpPr>
                    <p:cNvPr id="41" name="그룹 40"/>
                    <p:cNvGrpSpPr/>
                    <p:nvPr/>
                  </p:nvGrpSpPr>
                  <p:grpSpPr>
                    <a:xfrm>
                      <a:off x="3884665" y="5650125"/>
                      <a:ext cx="193362" cy="460000"/>
                      <a:chOff x="3884665" y="5650125"/>
                      <a:chExt cx="193362" cy="460000"/>
                    </a:xfrm>
                  </p:grpSpPr>
                  <p:sp>
                    <p:nvSpPr>
                      <p:cNvPr id="28" name="직사각형 27"/>
                      <p:cNvSpPr/>
                      <p:nvPr/>
                    </p:nvSpPr>
                    <p:spPr bwMode="auto">
                      <a:xfrm>
                        <a:off x="3884665" y="5650125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29" name="직사각형 28"/>
                      <p:cNvSpPr/>
                      <p:nvPr/>
                    </p:nvSpPr>
                    <p:spPr bwMode="auto">
                      <a:xfrm>
                        <a:off x="3938004" y="5652025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30" name="직사각형 29"/>
                      <p:cNvSpPr/>
                      <p:nvPr/>
                    </p:nvSpPr>
                    <p:spPr bwMode="auto">
                      <a:xfrm>
                        <a:off x="3991343" y="5651214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31" name="직사각형 30"/>
                      <p:cNvSpPr/>
                      <p:nvPr/>
                    </p:nvSpPr>
                    <p:spPr bwMode="auto">
                      <a:xfrm>
                        <a:off x="4032308" y="5652495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32" name="직사각형 31"/>
                    <p:cNvSpPr/>
                    <p:nvPr/>
                  </p:nvSpPr>
                  <p:spPr bwMode="auto">
                    <a:xfrm>
                      <a:off x="4083060" y="5652637"/>
                      <a:ext cx="45719" cy="457630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grpSp>
                  <p:nvGrpSpPr>
                    <p:cNvPr id="42" name="그룹 41"/>
                    <p:cNvGrpSpPr/>
                    <p:nvPr/>
                  </p:nvGrpSpPr>
                  <p:grpSpPr>
                    <a:xfrm>
                      <a:off x="4130608" y="5653598"/>
                      <a:ext cx="193362" cy="459541"/>
                      <a:chOff x="3869815" y="5647733"/>
                      <a:chExt cx="193362" cy="459541"/>
                    </a:xfrm>
                  </p:grpSpPr>
                  <p:sp>
                    <p:nvSpPr>
                      <p:cNvPr id="43" name="직사각형 42"/>
                      <p:cNvSpPr/>
                      <p:nvPr/>
                    </p:nvSpPr>
                    <p:spPr bwMode="auto">
                      <a:xfrm>
                        <a:off x="3869815" y="5647744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44" name="직사각형 43"/>
                      <p:cNvSpPr/>
                      <p:nvPr/>
                    </p:nvSpPr>
                    <p:spPr bwMode="auto">
                      <a:xfrm>
                        <a:off x="3923154" y="5649644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45" name="직사각형 44"/>
                      <p:cNvSpPr/>
                      <p:nvPr/>
                    </p:nvSpPr>
                    <p:spPr bwMode="auto">
                      <a:xfrm>
                        <a:off x="3976493" y="5648833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46" name="직사각형 45"/>
                      <p:cNvSpPr/>
                      <p:nvPr/>
                    </p:nvSpPr>
                    <p:spPr bwMode="auto">
                      <a:xfrm>
                        <a:off x="4017458" y="5647733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48" name="그룹 47"/>
                  <p:cNvGrpSpPr/>
                  <p:nvPr/>
                </p:nvGrpSpPr>
                <p:grpSpPr>
                  <a:xfrm>
                    <a:off x="4323970" y="5649231"/>
                    <a:ext cx="444142" cy="465876"/>
                    <a:chOff x="3869815" y="5648833"/>
                    <a:chExt cx="444142" cy="465876"/>
                  </a:xfrm>
                </p:grpSpPr>
                <p:grpSp>
                  <p:nvGrpSpPr>
                    <p:cNvPr id="49" name="그룹 48"/>
                    <p:cNvGrpSpPr/>
                    <p:nvPr/>
                  </p:nvGrpSpPr>
                  <p:grpSpPr>
                    <a:xfrm>
                      <a:off x="3869815" y="5648833"/>
                      <a:ext cx="193362" cy="463203"/>
                      <a:chOff x="3869815" y="5648833"/>
                      <a:chExt cx="193362" cy="463203"/>
                    </a:xfrm>
                  </p:grpSpPr>
                  <p:sp>
                    <p:nvSpPr>
                      <p:cNvPr id="56" name="직사각형 55"/>
                      <p:cNvSpPr/>
                      <p:nvPr/>
                    </p:nvSpPr>
                    <p:spPr bwMode="auto">
                      <a:xfrm>
                        <a:off x="3869815" y="5652506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7" name="직사각형 56"/>
                      <p:cNvSpPr/>
                      <p:nvPr/>
                    </p:nvSpPr>
                    <p:spPr bwMode="auto">
                      <a:xfrm>
                        <a:off x="3923154" y="5654406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8" name="직사각형 57"/>
                      <p:cNvSpPr/>
                      <p:nvPr/>
                    </p:nvSpPr>
                    <p:spPr bwMode="auto">
                      <a:xfrm>
                        <a:off x="3976493" y="5648833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9" name="직사각형 58"/>
                      <p:cNvSpPr/>
                      <p:nvPr/>
                    </p:nvSpPr>
                    <p:spPr bwMode="auto">
                      <a:xfrm>
                        <a:off x="4017458" y="5650114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50" name="직사각형 49"/>
                    <p:cNvSpPr/>
                    <p:nvPr/>
                  </p:nvSpPr>
                  <p:spPr bwMode="auto">
                    <a:xfrm>
                      <a:off x="4068210" y="5650256"/>
                      <a:ext cx="45719" cy="457630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grpSp>
                  <p:nvGrpSpPr>
                    <p:cNvPr id="51" name="그룹 50"/>
                    <p:cNvGrpSpPr/>
                    <p:nvPr/>
                  </p:nvGrpSpPr>
                  <p:grpSpPr>
                    <a:xfrm>
                      <a:off x="4119267" y="5651228"/>
                      <a:ext cx="194690" cy="463481"/>
                      <a:chOff x="3858474" y="5645363"/>
                      <a:chExt cx="194690" cy="463481"/>
                    </a:xfrm>
                  </p:grpSpPr>
                  <p:sp>
                    <p:nvSpPr>
                      <p:cNvPr id="52" name="직사각형 51"/>
                      <p:cNvSpPr/>
                      <p:nvPr/>
                    </p:nvSpPr>
                    <p:spPr bwMode="auto">
                      <a:xfrm>
                        <a:off x="3858474" y="5645363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3" name="직사각형 52"/>
                      <p:cNvSpPr/>
                      <p:nvPr/>
                    </p:nvSpPr>
                    <p:spPr bwMode="auto">
                      <a:xfrm>
                        <a:off x="3913141" y="5649644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4" name="직사각형 53"/>
                      <p:cNvSpPr/>
                      <p:nvPr/>
                    </p:nvSpPr>
                    <p:spPr bwMode="auto">
                      <a:xfrm>
                        <a:off x="3966480" y="5651214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5" name="직사각형 54"/>
                      <p:cNvSpPr/>
                      <p:nvPr/>
                    </p:nvSpPr>
                    <p:spPr bwMode="auto">
                      <a:xfrm>
                        <a:off x="4007445" y="5650114"/>
                        <a:ext cx="45719" cy="457630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</p:grpSp>
            <p:sp>
              <p:nvSpPr>
                <p:cNvPr id="69" name="직사각형 68"/>
                <p:cNvSpPr/>
                <p:nvPr/>
              </p:nvSpPr>
              <p:spPr bwMode="auto">
                <a:xfrm>
                  <a:off x="5157510" y="4686443"/>
                  <a:ext cx="45719" cy="45763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0" name="직사각형 69"/>
                <p:cNvSpPr/>
                <p:nvPr/>
              </p:nvSpPr>
              <p:spPr bwMode="auto">
                <a:xfrm>
                  <a:off x="5210849" y="4688343"/>
                  <a:ext cx="45719" cy="457630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1" name="직사각형 70"/>
                <p:cNvSpPr/>
                <p:nvPr/>
              </p:nvSpPr>
              <p:spPr bwMode="auto">
                <a:xfrm>
                  <a:off x="5264188" y="4687532"/>
                  <a:ext cx="45719" cy="45763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2" name="직사각형 71"/>
                <p:cNvSpPr/>
                <p:nvPr/>
              </p:nvSpPr>
              <p:spPr bwMode="auto">
                <a:xfrm>
                  <a:off x="5305153" y="4688813"/>
                  <a:ext cx="45719" cy="457630"/>
                </a:xfrm>
                <a:prstGeom prst="rect">
                  <a:avLst/>
                </a:prstGeom>
                <a:solidFill>
                  <a:srgbClr val="00B0F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3" name="직사각형 72"/>
                <p:cNvSpPr/>
                <p:nvPr/>
              </p:nvSpPr>
              <p:spPr bwMode="auto">
                <a:xfrm>
                  <a:off x="5355905" y="4688955"/>
                  <a:ext cx="45719" cy="457630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4" name="직사각형 73"/>
                <p:cNvSpPr/>
                <p:nvPr/>
              </p:nvSpPr>
              <p:spPr bwMode="auto">
                <a:xfrm>
                  <a:off x="5403453" y="4689927"/>
                  <a:ext cx="45719" cy="45763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5" name="직사각형 74"/>
                <p:cNvSpPr/>
                <p:nvPr/>
              </p:nvSpPr>
              <p:spPr bwMode="auto">
                <a:xfrm>
                  <a:off x="5456792" y="4691827"/>
                  <a:ext cx="45719" cy="457630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6" name="직사각형 75"/>
                <p:cNvSpPr/>
                <p:nvPr/>
              </p:nvSpPr>
              <p:spPr bwMode="auto">
                <a:xfrm>
                  <a:off x="5510131" y="4691016"/>
                  <a:ext cx="45719" cy="45763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7" name="직사각형 76"/>
                <p:cNvSpPr/>
                <p:nvPr/>
              </p:nvSpPr>
              <p:spPr bwMode="auto">
                <a:xfrm>
                  <a:off x="5551096" y="4689916"/>
                  <a:ext cx="45719" cy="457630"/>
                </a:xfrm>
                <a:prstGeom prst="rect">
                  <a:avLst/>
                </a:prstGeom>
                <a:solidFill>
                  <a:srgbClr val="00B0F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4" name="TextBox 113"/>
                <p:cNvSpPr txBox="1"/>
                <p:nvPr/>
              </p:nvSpPr>
              <p:spPr>
                <a:xfrm>
                  <a:off x="5622706" y="4723735"/>
                  <a:ext cx="69056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……</a:t>
                  </a:r>
                  <a:endParaRPr lang="ko-KR" altLang="en-US" dirty="0"/>
                </a:p>
              </p:txBody>
            </p:sp>
            <p:sp>
              <p:nvSpPr>
                <p:cNvPr id="115" name="직사각형 114"/>
                <p:cNvSpPr/>
                <p:nvPr/>
              </p:nvSpPr>
              <p:spPr bwMode="auto">
                <a:xfrm>
                  <a:off x="6171799" y="4691377"/>
                  <a:ext cx="45719" cy="45763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6" name="직사각형 115"/>
                <p:cNvSpPr/>
                <p:nvPr/>
              </p:nvSpPr>
              <p:spPr bwMode="auto">
                <a:xfrm>
                  <a:off x="6225138" y="4693277"/>
                  <a:ext cx="45719" cy="457630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7" name="직사각형 116"/>
                <p:cNvSpPr/>
                <p:nvPr/>
              </p:nvSpPr>
              <p:spPr bwMode="auto">
                <a:xfrm>
                  <a:off x="6278477" y="4692466"/>
                  <a:ext cx="45719" cy="45763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8" name="직사각형 117"/>
                <p:cNvSpPr/>
                <p:nvPr/>
              </p:nvSpPr>
              <p:spPr bwMode="auto">
                <a:xfrm>
                  <a:off x="6319442" y="4693747"/>
                  <a:ext cx="45719" cy="457630"/>
                </a:xfrm>
                <a:prstGeom prst="rect">
                  <a:avLst/>
                </a:prstGeom>
                <a:solidFill>
                  <a:srgbClr val="00B0F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19" name="직사각형 118"/>
                <p:cNvSpPr/>
                <p:nvPr/>
              </p:nvSpPr>
              <p:spPr bwMode="auto">
                <a:xfrm>
                  <a:off x="6370194" y="4693889"/>
                  <a:ext cx="45719" cy="457630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0" name="직사각형 119"/>
                <p:cNvSpPr/>
                <p:nvPr/>
              </p:nvSpPr>
              <p:spPr bwMode="auto">
                <a:xfrm>
                  <a:off x="6417742" y="4694861"/>
                  <a:ext cx="45719" cy="45763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1" name="직사각형 120"/>
                <p:cNvSpPr/>
                <p:nvPr/>
              </p:nvSpPr>
              <p:spPr bwMode="auto">
                <a:xfrm>
                  <a:off x="6471081" y="4696761"/>
                  <a:ext cx="45719" cy="457630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2" name="직사각형 121"/>
                <p:cNvSpPr/>
                <p:nvPr/>
              </p:nvSpPr>
              <p:spPr bwMode="auto">
                <a:xfrm>
                  <a:off x="6524420" y="4695950"/>
                  <a:ext cx="45719" cy="457630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23" name="직사각형 122"/>
                <p:cNvSpPr/>
                <p:nvPr/>
              </p:nvSpPr>
              <p:spPr bwMode="auto">
                <a:xfrm>
                  <a:off x="6565385" y="4694850"/>
                  <a:ext cx="45719" cy="457630"/>
                </a:xfrm>
                <a:prstGeom prst="rect">
                  <a:avLst/>
                </a:prstGeom>
                <a:solidFill>
                  <a:srgbClr val="00B0F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2" name="TextBox 141"/>
                <p:cNvSpPr txBox="1"/>
                <p:nvPr/>
              </p:nvSpPr>
              <p:spPr>
                <a:xfrm>
                  <a:off x="6799712" y="4723735"/>
                  <a:ext cx="69056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……</a:t>
                  </a:r>
                  <a:endParaRPr lang="ko-KR" altLang="en-US" dirty="0"/>
                </a:p>
              </p:txBody>
            </p:sp>
          </p:grpSp>
          <p:sp>
            <p:nvSpPr>
              <p:cNvPr id="145" name="TextBox 144"/>
              <p:cNvSpPr txBox="1"/>
              <p:nvPr/>
            </p:nvSpPr>
            <p:spPr>
              <a:xfrm>
                <a:off x="5713202" y="4495584"/>
                <a:ext cx="20546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20 MHz-2 w/ </a:t>
                </a:r>
                <a:r>
                  <a:rPr lang="en-US" altLang="ko-KR" dirty="0" err="1" smtClean="0"/>
                  <a:t>dRU</a:t>
                </a:r>
                <a:r>
                  <a:rPr lang="en-US" altLang="ko-KR" dirty="0" smtClean="0"/>
                  <a:t> tone plan</a:t>
                </a:r>
                <a:endParaRPr lang="ko-KR" altLang="en-US" dirty="0"/>
              </a:p>
            </p:txBody>
          </p:sp>
        </p:grpSp>
        <p:pic>
          <p:nvPicPr>
            <p:cNvPr id="159" name="그림 1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3580" y="4889865"/>
              <a:ext cx="3585833" cy="544157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584095" y="5960840"/>
            <a:ext cx="3099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 err="1" smtClean="0"/>
              <a:t>dRUs</a:t>
            </a:r>
            <a:r>
              <a:rPr lang="en-US" altLang="ko-KR" dirty="0" smtClean="0"/>
              <a:t> can fully use 40 MHz without any </a:t>
            </a:r>
            <a:r>
              <a:rPr lang="en-US" altLang="ko-KR" dirty="0" err="1" smtClean="0"/>
              <a:t>rRU</a:t>
            </a:r>
            <a:r>
              <a:rPr lang="en-US" altLang="ko-KR" dirty="0" smtClean="0"/>
              <a:t> by applying a 40 MHz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tone plan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80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Distributed-tone RU </a:t>
            </a:r>
            <a:r>
              <a:rPr lang="en-US" altLang="ko-KR" dirty="0" smtClean="0"/>
              <a:t>(</a:t>
            </a:r>
            <a:r>
              <a:rPr lang="en-US" altLang="ko-KR" dirty="0"/>
              <a:t>5</a:t>
            </a:r>
            <a:r>
              <a:rPr lang="en-US" altLang="ko-KR" dirty="0" smtClean="0"/>
              <a:t>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STF / LTF tones</a:t>
            </a:r>
          </a:p>
          <a:p>
            <a:pPr lvl="1"/>
            <a:r>
              <a:rPr lang="en-US" altLang="ko-KR" sz="1800" dirty="0" smtClean="0"/>
              <a:t>STF tones are located sparsely, i.e., every 16 tones and every 8 tones for 1x and 2x STF, respectively</a:t>
            </a:r>
          </a:p>
          <a:p>
            <a:pPr lvl="2"/>
            <a:r>
              <a:rPr lang="en-US" altLang="ko-KR" sz="1600" dirty="0" smtClean="0"/>
              <a:t>Some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may not have enough STF tones especially for 26-tone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in a DL OFDMA transmission where 1x STF is used</a:t>
            </a:r>
          </a:p>
          <a:p>
            <a:pPr lvl="1"/>
            <a:r>
              <a:rPr lang="en-US" altLang="ko-KR" sz="1800" dirty="0" smtClean="0"/>
              <a:t>LTF has rather high PAPR and its sequences were optimized only considering the current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tone </a:t>
            </a:r>
            <a:r>
              <a:rPr lang="en-US" altLang="ko-KR" sz="1800" dirty="0" smtClean="0"/>
              <a:t>plans</a:t>
            </a:r>
          </a:p>
          <a:p>
            <a:pPr lvl="2"/>
            <a:r>
              <a:rPr lang="en-US" altLang="ko-KR" sz="1600" dirty="0" smtClean="0"/>
              <a:t>Some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can have too high PAPR</a:t>
            </a:r>
          </a:p>
          <a:p>
            <a:pPr lvl="1"/>
            <a:r>
              <a:rPr lang="en-US" altLang="ko-KR" sz="1800" dirty="0" smtClean="0"/>
              <a:t>We can either consider the above issues when designing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or design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by a simple tone distribution approach and disallow some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in specific cases</a:t>
            </a:r>
          </a:p>
          <a:p>
            <a:pPr lvl="2"/>
            <a:r>
              <a:rPr lang="en-US" altLang="ko-KR" sz="1600" dirty="0" smtClean="0"/>
              <a:t>The former may be complex while the latter may degrade the efficiency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Distributed-tone RU </a:t>
            </a:r>
            <a:r>
              <a:rPr lang="en-US" altLang="ko-KR" dirty="0" smtClean="0"/>
              <a:t>(</a:t>
            </a:r>
            <a:r>
              <a:rPr lang="en-US" altLang="ko-KR" dirty="0"/>
              <a:t>6</a:t>
            </a:r>
            <a:r>
              <a:rPr lang="en-US" altLang="ko-KR" dirty="0" smtClean="0"/>
              <a:t>/6)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Pilot designs</a:t>
            </a:r>
          </a:p>
          <a:p>
            <a:pPr lvl="1"/>
            <a:r>
              <a:rPr lang="en-US" altLang="ko-KR" sz="1800" dirty="0" smtClean="0"/>
              <a:t>We have two options</a:t>
            </a:r>
          </a:p>
          <a:p>
            <a:pPr lvl="2"/>
            <a:r>
              <a:rPr lang="en-US" altLang="ko-KR" sz="1600" dirty="0" smtClean="0"/>
              <a:t>Option 1: maintain the existing pilot tones</a:t>
            </a:r>
            <a:endParaRPr lang="en-US" altLang="ko-KR" sz="1600" dirty="0" smtClean="0">
              <a:solidFill>
                <a:srgbClr val="FF0000"/>
              </a:solidFill>
            </a:endParaRPr>
          </a:p>
          <a:p>
            <a:pPr lvl="2"/>
            <a:r>
              <a:rPr lang="en-US" altLang="ko-KR" sz="1600" dirty="0" smtClean="0"/>
              <a:t>Option 2: define new pilot tones</a:t>
            </a:r>
          </a:p>
          <a:p>
            <a:pPr lvl="1"/>
            <a:r>
              <a:rPr lang="en-US" altLang="ko-KR" sz="1800" dirty="0"/>
              <a:t>O</a:t>
            </a:r>
            <a:r>
              <a:rPr lang="en-US" altLang="ko-KR" sz="1800" dirty="0" smtClean="0"/>
              <a:t>ption 1 may not require additional pilot designs while how to allocate pilots to each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should be further studied</a:t>
            </a:r>
          </a:p>
          <a:p>
            <a:pPr lvl="1"/>
            <a:r>
              <a:rPr lang="en-US" altLang="ko-KR" sz="1800" dirty="0"/>
              <a:t>O</a:t>
            </a:r>
            <a:r>
              <a:rPr lang="en-US" altLang="ko-KR" sz="1800" dirty="0" smtClean="0"/>
              <a:t>ption 2 may increase the implementation complexity, and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minimize it, </a:t>
            </a:r>
            <a:r>
              <a:rPr lang="en-US" altLang="ko-KR" sz="1800" dirty="0"/>
              <a:t>pilot tones </a:t>
            </a:r>
            <a:r>
              <a:rPr lang="en-US" altLang="ko-KR" sz="1800" dirty="0" smtClean="0"/>
              <a:t>can be </a:t>
            </a:r>
            <a:r>
              <a:rPr lang="en-US" altLang="ko-KR" sz="1800" dirty="0"/>
              <a:t>designed based on that of 26-tone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similar to 11be</a:t>
            </a:r>
          </a:p>
          <a:p>
            <a:pPr lvl="2"/>
            <a:r>
              <a:rPr lang="en-US" altLang="ko-KR" sz="1600" dirty="0" smtClean="0"/>
              <a:t>In this approach it is highly probable that the pilot tones end up being located closely and there may be a problem with residual CFO tracking </a:t>
            </a:r>
          </a:p>
          <a:p>
            <a:pPr lvl="1"/>
            <a:r>
              <a:rPr lang="en-US" altLang="ko-KR" sz="1800" dirty="0" smtClean="0"/>
              <a:t>We also need to investigate whether the same number of pilots as defined in 11be is valid for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which consist of tones distributed in a wide channel</a:t>
            </a:r>
            <a:endParaRPr lang="en-US" altLang="ko-KR" sz="18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1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</a:t>
            </a:r>
            <a:r>
              <a:rPr lang="en-US" altLang="ko-KR" sz="2000" dirty="0"/>
              <a:t>RU / MRU design ways and issues for </a:t>
            </a:r>
            <a:r>
              <a:rPr lang="en-US" altLang="ko-KR" sz="2000" dirty="0" smtClean="0"/>
              <a:t>the following three features</a:t>
            </a:r>
            <a:endParaRPr lang="ko-KR" altLang="en-US" sz="2000" dirty="0"/>
          </a:p>
          <a:p>
            <a:pPr lvl="1"/>
            <a:r>
              <a:rPr lang="en-US" altLang="ko-KR" sz="1800" dirty="0"/>
              <a:t>New bandwidths such as 480, 640 </a:t>
            </a:r>
            <a:r>
              <a:rPr lang="en-US" altLang="ko-KR" sz="1800" dirty="0" smtClean="0"/>
              <a:t>MHz</a:t>
            </a:r>
            <a:endParaRPr lang="en-US" altLang="ko-KR" sz="1800" dirty="0"/>
          </a:p>
          <a:p>
            <a:pPr lvl="1"/>
            <a:r>
              <a:rPr lang="en-US" altLang="ko-KR" sz="1800" dirty="0"/>
              <a:t>Multi-layer </a:t>
            </a:r>
            <a:r>
              <a:rPr lang="en-US" altLang="ko-KR" sz="1800" dirty="0" smtClean="0"/>
              <a:t>transmission</a:t>
            </a:r>
            <a:endParaRPr lang="en-US" altLang="ko-KR" sz="1800" dirty="0"/>
          </a:p>
          <a:p>
            <a:pPr lvl="1"/>
            <a:r>
              <a:rPr lang="en-US" altLang="ko-KR" sz="1800" dirty="0"/>
              <a:t>Distributed-tone </a:t>
            </a:r>
            <a:r>
              <a:rPr lang="en-US" altLang="ko-KR" sz="1800" dirty="0" smtClean="0"/>
              <a:t>RU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For the next meeting, we will provide more detailed views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58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11-22-1466-00-0uhr-potential-phy-features-for-uhr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11-22-2049-02-0uhr-par-discussion</a:t>
            </a:r>
          </a:p>
          <a:p>
            <a:pPr marL="0" indent="0">
              <a:buNone/>
            </a:pPr>
            <a:r>
              <a:rPr lang="en-US" altLang="ko-KR" sz="2000" dirty="0"/>
              <a:t>[3] </a:t>
            </a:r>
            <a:r>
              <a:rPr lang="en-US" altLang="ko-KR" sz="2000" dirty="0" smtClean="0"/>
              <a:t>11-22-1930-00-0uhr-layered-qos-and-multi-layer-transmission</a:t>
            </a:r>
          </a:p>
          <a:p>
            <a:pPr marL="0" indent="0">
              <a:buNone/>
            </a:pPr>
            <a:r>
              <a:rPr lang="en-US" altLang="ko-KR" sz="2000" dirty="0"/>
              <a:t>[4] 11-23-0037-00-0uhr-uhr-feature-to-overcome-psd-limitations-distributed-tone-resource-units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12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Several features which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affect RU / MRU designs were introduced to meet some of the UHR objectives</a:t>
            </a:r>
          </a:p>
          <a:p>
            <a:pPr lvl="1"/>
            <a:r>
              <a:rPr lang="en-US" altLang="ko-KR" sz="1800" dirty="0" smtClean="0"/>
              <a:t>New bandwidths such as 480, 640 MHz [1][2] for throughput enhancement</a:t>
            </a:r>
          </a:p>
          <a:p>
            <a:pPr lvl="1"/>
            <a:r>
              <a:rPr lang="en-US" altLang="ko-KR" sz="1800" dirty="0" smtClean="0"/>
              <a:t>Multi-layer transmission [3] for </a:t>
            </a:r>
            <a:r>
              <a:rPr lang="en-US" altLang="ko-KR" sz="1800" dirty="0" err="1" smtClean="0"/>
              <a:t>QoS</a:t>
            </a:r>
            <a:r>
              <a:rPr lang="en-US" altLang="ko-KR" sz="1800" dirty="0" smtClean="0"/>
              <a:t> enhancement and latency reduction</a:t>
            </a:r>
          </a:p>
          <a:p>
            <a:pPr lvl="1"/>
            <a:r>
              <a:rPr lang="en-US" altLang="ko-KR" sz="1800" dirty="0" smtClean="0"/>
              <a:t>Distributed-tone RU [4] for range extension and </a:t>
            </a:r>
            <a:r>
              <a:rPr lang="en-US" altLang="ko-KR" sz="1800" dirty="0" err="1" smtClean="0"/>
              <a:t>RvR</a:t>
            </a:r>
            <a:r>
              <a:rPr lang="en-US" altLang="ko-KR" sz="1800" dirty="0" smtClean="0"/>
              <a:t> enhancement</a:t>
            </a:r>
          </a:p>
          <a:p>
            <a:r>
              <a:rPr lang="en-US" altLang="ko-KR" sz="2000" dirty="0" smtClean="0"/>
              <a:t>All of these features may be worth further studying in UHR SG since they can enhance Wi-Fi performance efficiently in different ways</a:t>
            </a:r>
          </a:p>
          <a:p>
            <a:pPr lvl="1"/>
            <a:r>
              <a:rPr lang="en-US" altLang="ko-KR" sz="1800" dirty="0" smtClean="0"/>
              <a:t>From the PHY perspective, one of the factors to consider in these features is their impact on RU / MRU designs</a:t>
            </a:r>
            <a:endParaRPr lang="en-US" altLang="ko-KR" sz="2000" dirty="0"/>
          </a:p>
          <a:p>
            <a:r>
              <a:rPr lang="en-US" altLang="ko-KR" sz="2000" dirty="0" smtClean="0"/>
              <a:t>In this contribution, we discuss RU / MRU design ways and issues for these three features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9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on RU / MRU Design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Wider bandwidth</a:t>
            </a:r>
          </a:p>
          <a:p>
            <a:pPr lvl="1"/>
            <a:r>
              <a:rPr lang="en-US" altLang="ko-KR" sz="1800" dirty="0" smtClean="0"/>
              <a:t>New channelization and wider bandwidth were introduced in [1][2]</a:t>
            </a:r>
          </a:p>
          <a:p>
            <a:pPr lvl="1"/>
            <a:r>
              <a:rPr lang="en-US" altLang="ko-KR" sz="1800" dirty="0" smtClean="0"/>
              <a:t>Higher throughput can be easily achieved and it can be helpful to various use cases</a:t>
            </a:r>
          </a:p>
          <a:p>
            <a:pPr lvl="1"/>
            <a:r>
              <a:rPr lang="en-US" altLang="ko-KR" sz="1800" dirty="0" smtClean="0"/>
              <a:t>It may be imperative to design new RUs and MRUs to support a wider bandwidth transmission efficiently</a:t>
            </a:r>
          </a:p>
          <a:p>
            <a:r>
              <a:rPr lang="en-US" altLang="ko-KR" sz="2000" dirty="0" smtClean="0"/>
              <a:t>Multi-layer transmission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Multi-layer transmission where multiple PSDUs with different MCSs are transmitted to one STA within one PPDU was introduced in [3]</a:t>
            </a:r>
          </a:p>
          <a:p>
            <a:pPr lvl="1"/>
            <a:r>
              <a:rPr lang="en-US" altLang="ko-KR" sz="1800" dirty="0" smtClean="0"/>
              <a:t>It has a better performance in terms of throughput and latency compared to the conventional SU transmission [3] </a:t>
            </a:r>
          </a:p>
          <a:p>
            <a:pPr lvl="1"/>
            <a:r>
              <a:rPr lang="en-US" altLang="ko-KR" sz="1800" dirty="0"/>
              <a:t>One of the possible ways to enable </a:t>
            </a:r>
            <a:r>
              <a:rPr lang="en-US" altLang="ko-KR" sz="1800" dirty="0" smtClean="0"/>
              <a:t>multi-layer </a:t>
            </a:r>
            <a:r>
              <a:rPr lang="en-US" altLang="ko-KR" sz="1800" dirty="0"/>
              <a:t>transmission is using a frequency domain, i.e., </a:t>
            </a:r>
            <a:r>
              <a:rPr lang="en-US" altLang="ko-KR" sz="1800" dirty="0" smtClean="0"/>
              <a:t>each PSDU is transmitted through a different RU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MRU and in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this approach how to allocate RUs / MRUs may need to be dealt with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4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Impact </a:t>
            </a:r>
            <a:r>
              <a:rPr lang="en-US" altLang="ko-KR" dirty="0"/>
              <a:t>on RU / </a:t>
            </a:r>
            <a:r>
              <a:rPr lang="en-US" altLang="ko-KR" dirty="0" smtClean="0"/>
              <a:t>MRU Design 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Distributed-tone RU</a:t>
            </a:r>
          </a:p>
          <a:p>
            <a:pPr lvl="1"/>
            <a:r>
              <a:rPr lang="en-US" altLang="ko-KR" sz="1800" dirty="0" smtClean="0"/>
              <a:t>To overcome PSD limitations which are defined per 1 MHz, a new RU concept using distributed tones was introduced in [4]</a:t>
            </a:r>
          </a:p>
          <a:p>
            <a:pPr lvl="1"/>
            <a:r>
              <a:rPr lang="en-US" altLang="ko-KR" sz="1800" dirty="0" smtClean="0"/>
              <a:t>By using this, transmit power can be further boosted especially in a 6 GHz band which results in higher throughput and extended range</a:t>
            </a:r>
          </a:p>
          <a:p>
            <a:pPr lvl="1"/>
            <a:r>
              <a:rPr lang="en-US" altLang="ko-KR" sz="1800" dirty="0" smtClean="0"/>
              <a:t>To this end, how to distribute tones in each channel should be handled </a:t>
            </a:r>
          </a:p>
          <a:p>
            <a:pPr lvl="1"/>
            <a:r>
              <a:rPr lang="en-US" altLang="ko-KR" sz="1800" dirty="0" smtClean="0"/>
              <a:t>In addition, various issues such as signaling, STF, LTF, pilot, etc., may need to be contemplated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4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Wider Bandwidth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11be, large RUs / MRUs were designed based on various preamble puncturing patterns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a non-OFDMA </a:t>
            </a:r>
            <a:r>
              <a:rPr lang="en-US" altLang="ko-KR" sz="2000" dirty="0"/>
              <a:t>transmission 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Basically, preamble puncturing patterns were determined by one hole of 20 / 40 / 80 MHz or two holes of 40 and 80 MHz depending on the bandwidth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480 / 640 MHz, we have two options for new RU / MRU designs</a:t>
            </a:r>
          </a:p>
          <a:p>
            <a:pPr lvl="1"/>
            <a:r>
              <a:rPr lang="en-US" altLang="ko-KR" sz="1800" dirty="0" smtClean="0"/>
              <a:t>Option 1: an approach similar to 11be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with e.g., one hole, two holes or three holes</a:t>
            </a:r>
          </a:p>
          <a:p>
            <a:pPr lvl="1"/>
            <a:r>
              <a:rPr lang="en-US" altLang="ko-KR" sz="1800" dirty="0" smtClean="0"/>
              <a:t>Option 2: reuse RUs / MRUs defined in 160 / 320 MHz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28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Wider </a:t>
            </a:r>
            <a:r>
              <a:rPr lang="en-US" altLang="ko-KR" dirty="0"/>
              <a:t>Bandwidth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</a:t>
            </a:r>
          </a:p>
          <a:p>
            <a:pPr lvl="1"/>
            <a:r>
              <a:rPr lang="en-US" altLang="ko-KR" sz="1800" dirty="0" smtClean="0"/>
              <a:t>In each bandwidth, as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examples, the following holes can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be considered to define preamble puncturing patterns</a:t>
            </a:r>
          </a:p>
          <a:p>
            <a:pPr lvl="2"/>
            <a:r>
              <a:rPr lang="en-US" altLang="ko-KR" sz="1600" dirty="0" smtClean="0"/>
              <a:t>640 MHz: 40 / 80 / 80+40 / 160 / 160+40 / 160+80 / 160+80+40 MHz holes</a:t>
            </a:r>
          </a:p>
          <a:p>
            <a:pPr lvl="2"/>
            <a:r>
              <a:rPr lang="en-US" altLang="ko-KR" sz="1600" dirty="0" smtClean="0"/>
              <a:t>480 MHz: 40 </a:t>
            </a:r>
            <a:r>
              <a:rPr lang="en-US" altLang="ko-KR" sz="1600" dirty="0"/>
              <a:t>/ 80 </a:t>
            </a:r>
            <a:r>
              <a:rPr lang="en-US" altLang="ko-KR" sz="1600" dirty="0" smtClean="0"/>
              <a:t>/ 80+40 MHz holes</a:t>
            </a:r>
          </a:p>
          <a:p>
            <a:pPr lvl="1"/>
            <a:r>
              <a:rPr lang="en-US" altLang="ko-KR" sz="1800" dirty="0" smtClean="0"/>
              <a:t>As a result, the following RUs / MRUs can be formed</a:t>
            </a:r>
          </a:p>
          <a:p>
            <a:pPr lvl="2"/>
            <a:r>
              <a:rPr lang="en-US" altLang="ko-KR" sz="1600" dirty="0" smtClean="0"/>
              <a:t>640 MHz: 8x996, 7x996+484, 7x996, 6x996+484, 6x996, 5x996+484, 5x996, 4x996+484-tone RUs / MRUs</a:t>
            </a:r>
          </a:p>
          <a:p>
            <a:pPr lvl="2"/>
            <a:r>
              <a:rPr lang="en-US" altLang="ko-KR" sz="1600" dirty="0" smtClean="0"/>
              <a:t>480 MHz: 6x996, 5x996+484, 5x996, 4x996+484-tone RUs / MRUs</a:t>
            </a:r>
          </a:p>
          <a:p>
            <a:pPr lvl="1"/>
            <a:r>
              <a:rPr lang="en-US" altLang="ko-KR" sz="1800" dirty="0" smtClean="0"/>
              <a:t>Puncturing patterns (i.e., RUs / MRUs)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indicated via the Punctured Channel Information field of U-SIG which is set to the same value in all non-punctured 20 MHz channels for a non-OFDMA transmission</a:t>
            </a:r>
          </a:p>
          <a:p>
            <a:pPr lvl="2"/>
            <a:r>
              <a:rPr lang="en-US" altLang="ko-KR" sz="1600" dirty="0" smtClean="0"/>
              <a:t>In order to reduce the signaling overhead and implementation complexity, the puncturing patterns (i.e., available RUs / MRUs) should be be restricted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9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Wider </a:t>
            </a:r>
            <a:r>
              <a:rPr lang="en-US" altLang="ko-KR" dirty="0"/>
              <a:t>Bandwidth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</a:t>
            </a:r>
          </a:p>
          <a:p>
            <a:pPr lvl="1"/>
            <a:r>
              <a:rPr lang="en-US" altLang="ko-KR" sz="1800" dirty="0"/>
              <a:t>In each bandwidth, the following </a:t>
            </a:r>
            <a:r>
              <a:rPr lang="en-US" altLang="ko-KR" sz="1800" dirty="0" smtClean="0"/>
              <a:t>combination of RUs / MRUs can be considered to form new RUs / MRUs</a:t>
            </a:r>
          </a:p>
          <a:p>
            <a:pPr lvl="2"/>
            <a:r>
              <a:rPr lang="en-US" altLang="ko-KR" sz="1600" dirty="0" smtClean="0"/>
              <a:t>640 MHz: combination of two RUs / MRUs defined in 320 MHz</a:t>
            </a:r>
          </a:p>
          <a:p>
            <a:pPr lvl="2"/>
            <a:r>
              <a:rPr lang="en-US" altLang="ko-KR" sz="1600" dirty="0" smtClean="0"/>
              <a:t>480 </a:t>
            </a:r>
            <a:r>
              <a:rPr lang="en-US" altLang="ko-KR" sz="1600" dirty="0"/>
              <a:t>MHz: combination of </a:t>
            </a:r>
            <a:r>
              <a:rPr lang="en-US" altLang="ko-KR" sz="1600" dirty="0" smtClean="0"/>
              <a:t>one RU </a:t>
            </a:r>
            <a:r>
              <a:rPr lang="en-US" altLang="ko-KR" sz="1600" dirty="0"/>
              <a:t>/ </a:t>
            </a:r>
            <a:r>
              <a:rPr lang="en-US" altLang="ko-KR" sz="1600" dirty="0" smtClean="0"/>
              <a:t>MRU defined in 160 MHz and one RU / MRU defined in 320 MHz</a:t>
            </a:r>
          </a:p>
          <a:p>
            <a:pPr lvl="1"/>
            <a:r>
              <a:rPr lang="en-US" altLang="ko-KR" sz="1800" dirty="0"/>
              <a:t>T</a:t>
            </a:r>
            <a:r>
              <a:rPr lang="en-US" altLang="ko-KR" sz="1800" dirty="0" smtClean="0"/>
              <a:t>he capability of most non-AP STAs may be narrower than or equal to 320 MHz, so reusing RUs / MRUs defined in these bandwidths may be practical</a:t>
            </a:r>
          </a:p>
          <a:p>
            <a:pPr lvl="2"/>
            <a:r>
              <a:rPr lang="en-US" altLang="ko-KR" sz="1600" dirty="0" smtClean="0"/>
              <a:t>The possible combinations can be restricted for overhead reduction</a:t>
            </a:r>
            <a:endParaRPr lang="ko-KR" altLang="en-US" sz="1600" dirty="0" smtClean="0"/>
          </a:p>
          <a:p>
            <a:pPr lvl="1"/>
            <a:r>
              <a:rPr lang="en-US" altLang="ko-KR" sz="1800" dirty="0" smtClean="0"/>
              <a:t>It is possible to indicate a different puncturing pattern via the Punctured </a:t>
            </a:r>
            <a:r>
              <a:rPr lang="en-US" altLang="ko-KR" sz="1800" dirty="0"/>
              <a:t>Channel Information field of U-SIG in </a:t>
            </a:r>
            <a:r>
              <a:rPr lang="en-US" altLang="ko-KR" sz="1800" dirty="0" smtClean="0"/>
              <a:t>each 160 / 320 MHz channel (i.e., each utilized RU / MRU can be indicated in each channel) even for a non-OFDMA transmission</a:t>
            </a:r>
          </a:p>
          <a:p>
            <a:pPr lvl="2"/>
            <a:r>
              <a:rPr lang="en-US" altLang="ko-KR" sz="1600" dirty="0" smtClean="0"/>
              <a:t>We need a further study on use cases for this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6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Multi-layer Transmission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assume a multi-layer transmission in a frequency </a:t>
            </a:r>
            <a:r>
              <a:rPr lang="en-US" altLang="ko-KR" sz="2000" dirty="0"/>
              <a:t>domain, i.e., </a:t>
            </a:r>
            <a:r>
              <a:rPr lang="en-US" altLang="ko-KR" sz="2000" dirty="0" smtClean="0"/>
              <a:t>using RUs </a:t>
            </a:r>
            <a:r>
              <a:rPr lang="en-US" altLang="ko-KR" sz="2000" dirty="0"/>
              <a:t>/ </a:t>
            </a:r>
            <a:r>
              <a:rPr lang="en-US" altLang="ko-KR" sz="2000" dirty="0" smtClean="0"/>
              <a:t>MRUs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 main problem is how to allocate several RUs / MRUs to one STA and the followings are two possible options</a:t>
            </a:r>
          </a:p>
          <a:p>
            <a:pPr lvl="1"/>
            <a:r>
              <a:rPr lang="en-US" altLang="ko-KR" sz="1800" dirty="0" smtClean="0"/>
              <a:t>Both options consider using User fields of UHR-SIG in a DL OFDMA transmission</a:t>
            </a:r>
          </a:p>
          <a:p>
            <a:pPr lvl="1"/>
            <a:r>
              <a:rPr lang="en-US" altLang="ko-KR" sz="1800" dirty="0" smtClean="0"/>
              <a:t>Option 1: STA-ID fields in User fields of UHR-SIG corresponding to RUs / MRUs allocated to the same STA are set to the same value (i.e., the STA’s ID) and </a:t>
            </a:r>
            <a:r>
              <a:rPr lang="en-US" altLang="ko-KR" sz="1800" dirty="0"/>
              <a:t>each RU / MRU </a:t>
            </a:r>
            <a:r>
              <a:rPr lang="en-US" altLang="ko-KR" sz="1800" dirty="0" smtClean="0"/>
              <a:t>can be encoded with different MCS / NSS / Coding</a:t>
            </a:r>
          </a:p>
          <a:p>
            <a:pPr lvl="1"/>
            <a:r>
              <a:rPr lang="en-US" altLang="ko-KR" sz="1800" dirty="0" smtClean="0"/>
              <a:t>Option 2: a certain MRU is simply allocated to a STA and each component RU / MRU can be encoded with different MCS / NSS / Coding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Multi-layer </a:t>
            </a:r>
            <a:r>
              <a:rPr lang="en-US" altLang="ko-KR" dirty="0"/>
              <a:t>Transmission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</a:t>
            </a:r>
          </a:p>
          <a:p>
            <a:pPr lvl="1"/>
            <a:r>
              <a:rPr lang="en-US" altLang="ko-KR" sz="1800" dirty="0" smtClean="0"/>
              <a:t>The existing User field of EHT-SIG can be reused</a:t>
            </a:r>
          </a:p>
          <a:p>
            <a:pPr lvl="2"/>
            <a:r>
              <a:rPr lang="en-US" altLang="ko-KR" sz="1600" dirty="0" smtClean="0"/>
              <a:t>User fields corresponding to the RUs / MRUs allocated to the same STA can contain different MCS / NSS / Coding information</a:t>
            </a:r>
          </a:p>
          <a:p>
            <a:pPr lvl="1"/>
            <a:r>
              <a:rPr lang="en-US" altLang="ko-KR" sz="1800" dirty="0" smtClean="0"/>
              <a:t>However, STAs don’t know how many RUs / MRUs are allocated to </a:t>
            </a:r>
            <a:r>
              <a:rPr lang="en-US" altLang="ko-KR" sz="1800" dirty="0"/>
              <a:t>them in the current design, </a:t>
            </a:r>
            <a:r>
              <a:rPr lang="en-US" altLang="ko-KR" sz="1800" dirty="0" smtClean="0"/>
              <a:t>and thus, they have no choice but to decode all of the User fields</a:t>
            </a:r>
          </a:p>
          <a:p>
            <a:pPr lvl="2"/>
            <a:r>
              <a:rPr lang="en-US" altLang="ko-KR" sz="1600" dirty="0" smtClean="0"/>
              <a:t>For power saving, a new field can be defined to indicate whether it is the last User field for the assigned STA</a:t>
            </a:r>
          </a:p>
          <a:p>
            <a:pPr lvl="1"/>
            <a:r>
              <a:rPr lang="en-US" altLang="ko-KR" sz="1800" dirty="0" smtClean="0"/>
              <a:t>Furthermore, some additional restriction rules can be defined</a:t>
            </a:r>
          </a:p>
          <a:p>
            <a:pPr lvl="2"/>
            <a:r>
              <a:rPr lang="en-US" altLang="ko-KR" sz="1600" dirty="0" smtClean="0"/>
              <a:t>The number of RUs / MRUs</a:t>
            </a:r>
          </a:p>
          <a:p>
            <a:pPr lvl="2"/>
            <a:r>
              <a:rPr lang="en-US" altLang="ko-KR" sz="1600" dirty="0" smtClean="0"/>
              <a:t>The location of RUs / MRUs</a:t>
            </a:r>
          </a:p>
          <a:p>
            <a:pPr lvl="2"/>
            <a:r>
              <a:rPr lang="en-US" altLang="ko-KR" sz="1600" dirty="0" smtClean="0"/>
              <a:t>Possible MCS /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 / Coding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247934</TotalTime>
  <Words>2379</Words>
  <Application>Microsoft Office PowerPoint</Application>
  <PresentationFormat>화면 슬라이드 쇼(4:3)</PresentationFormat>
  <Paragraphs>233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4" baseType="lpstr">
      <vt:lpstr>굴림</vt:lpstr>
      <vt:lpstr>Malgun Gothic</vt:lpstr>
      <vt:lpstr>Malgun Gothic</vt:lpstr>
      <vt:lpstr>Arial</vt:lpstr>
      <vt:lpstr>Times New Roman</vt:lpstr>
      <vt:lpstr>802-11-Submission</vt:lpstr>
      <vt:lpstr>Considerations on RU / MRU Designs for UHR</vt:lpstr>
      <vt:lpstr>Introduction</vt:lpstr>
      <vt:lpstr>Impact on RU / MRU Design (1/2)</vt:lpstr>
      <vt:lpstr>Impact on RU / MRU Design (2/2)</vt:lpstr>
      <vt:lpstr>Wider Bandwidth (1/3)</vt:lpstr>
      <vt:lpstr>Wider Bandwidth (2/3)</vt:lpstr>
      <vt:lpstr>Wider Bandwidth (3/3)</vt:lpstr>
      <vt:lpstr>Multi-layer Transmission (1/3)</vt:lpstr>
      <vt:lpstr>Multi-layer Transmission (2/3)</vt:lpstr>
      <vt:lpstr>Multi-layer Transmission (3/3)</vt:lpstr>
      <vt:lpstr>Distributed-tone RU (1/6)</vt:lpstr>
      <vt:lpstr>Distributed-tone RU (2/6)</vt:lpstr>
      <vt:lpstr>Distributed-tone RU (3/6)</vt:lpstr>
      <vt:lpstr>Distributed-tone RU (4/6)</vt:lpstr>
      <vt:lpstr>Distributed-tone RU (5/6)</vt:lpstr>
      <vt:lpstr>Distributed-tone RU (6/6)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5624</cp:revision>
  <cp:lastPrinted>2019-01-10T23:08:02Z</cp:lastPrinted>
  <dcterms:created xsi:type="dcterms:W3CDTF">2007-05-21T21:00:37Z</dcterms:created>
  <dcterms:modified xsi:type="dcterms:W3CDTF">2023-04-10T23:28:57Z</dcterms:modified>
</cp:coreProperties>
</file>