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4"/>
  </p:sldMasterIdLst>
  <p:notesMasterIdLst>
    <p:notesMasterId r:id="rId25"/>
  </p:notesMasterIdLst>
  <p:handoutMasterIdLst>
    <p:handoutMasterId r:id="rId26"/>
  </p:handoutMasterIdLst>
  <p:sldIdLst>
    <p:sldId id="333" r:id="rId5"/>
    <p:sldId id="337" r:id="rId6"/>
    <p:sldId id="348" r:id="rId7"/>
    <p:sldId id="334" r:id="rId8"/>
    <p:sldId id="338" r:id="rId9"/>
    <p:sldId id="345" r:id="rId10"/>
    <p:sldId id="339" r:id="rId11"/>
    <p:sldId id="341" r:id="rId12"/>
    <p:sldId id="340" r:id="rId13"/>
    <p:sldId id="347" r:id="rId14"/>
    <p:sldId id="343" r:id="rId15"/>
    <p:sldId id="353" r:id="rId16"/>
    <p:sldId id="351" r:id="rId17"/>
    <p:sldId id="342" r:id="rId18"/>
    <p:sldId id="352" r:id="rId19"/>
    <p:sldId id="346" r:id="rId20"/>
    <p:sldId id="344" r:id="rId21"/>
    <p:sldId id="349" r:id="rId22"/>
    <p:sldId id="350" r:id="rId23"/>
    <p:sldId id="336" r:id="rId2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8" name="Author" initials="A" lastIdx="0" clrIdx="7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110" d="100"/>
          <a:sy n="110" d="100"/>
        </p:scale>
        <p:origin x="594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3870" y="106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82724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3971156" y="96838"/>
            <a:ext cx="2308994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802.11-15/1065r1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137289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2021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4475213" y="8985250"/>
            <a:ext cx="1804938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Ziming He (Samsung)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EC93CC-DFD9-03FF-CD9F-4CADEA4FE657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14401" y="297658"/>
            <a:ext cx="2499764" cy="273050"/>
          </a:xfrm>
        </p:spPr>
        <p:txBody>
          <a:bodyPr/>
          <a:lstStyle/>
          <a:p>
            <a:r>
              <a:rPr lang="en-US" dirty="0" smtClean="0"/>
              <a:t>March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D15F40-05EB-2FE7-CCC8-E79FBBAD7F6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Ziming He (Samsung)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8653E0-2893-60DE-E42A-9D11E5C10F6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C025E88F-1F51-7CED-2ECB-E744705567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Ziming He (Samsung)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Ziming He (Samsung)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Ziming He (Samsung)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Ziming He (Samsung)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Ziming He (Samsung)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Ziming He (Samsung)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Ziming He (Samsung)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5211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Ziming He (Samsung)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1007797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802.11-23/0275r2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0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0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Ziming He (Samsung)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Improved AIML Enabled </a:t>
            </a:r>
            <a:r>
              <a:rPr lang="en-US" dirty="0"/>
              <a:t>Index Based </a:t>
            </a:r>
            <a:r>
              <a:rPr lang="en-US" dirty="0" smtClean="0"/>
              <a:t>Beamforming CSI Feedback Schemes</a:t>
            </a:r>
            <a:endParaRPr lang="en-GB" dirty="0"/>
          </a:p>
        </p:txBody>
      </p:sp>
      <p:graphicFrame>
        <p:nvGraphicFramePr>
          <p:cNvPr id="7" name="Object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4689203"/>
              </p:ext>
            </p:extLst>
          </p:nvPr>
        </p:nvGraphicFramePr>
        <p:xfrm>
          <a:off x="1384300" y="2640013"/>
          <a:ext cx="10112375" cy="323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99" name="Document" r:id="rId3" imgW="8804981" imgH="2819513" progId="Word.Document.8">
                  <p:embed/>
                </p:oleObj>
              </mc:Choice>
              <mc:Fallback>
                <p:oleObj name="Document" r:id="rId3" imgW="8804981" imgH="2819513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4300" y="2640013"/>
                        <a:ext cx="10112375" cy="32385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2208743" y="1866107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 smtClean="0"/>
              <a:t>Date:</a:t>
            </a:r>
            <a:r>
              <a:rPr lang="en-GB" sz="2000" b="0" kern="0" dirty="0" smtClean="0"/>
              <a:t> 2023-03-14</a:t>
            </a:r>
            <a:endParaRPr lang="en-GB" sz="2000" b="0" kern="0" dirty="0"/>
          </a:p>
        </p:txBody>
      </p:sp>
    </p:spTree>
    <p:extLst>
      <p:ext uri="{BB962C8B-B14F-4D97-AF65-F5344CB8AC3E}">
        <p14:creationId xmlns:p14="http://schemas.microsoft.com/office/powerpoint/2010/main" val="2704842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Ziming He (Samsung)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15462" y="597879"/>
            <a:ext cx="10893668" cy="829836"/>
          </a:xfrm>
        </p:spPr>
        <p:txBody>
          <a:bodyPr/>
          <a:lstStyle/>
          <a:p>
            <a:r>
              <a:rPr lang="en-GB" dirty="0" smtClean="0"/>
              <a:t>Considered system parameters for evaluations (an example)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9" name="Table 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76744678"/>
                  </p:ext>
                </p:extLst>
              </p:nvPr>
            </p:nvGraphicFramePr>
            <p:xfrm>
              <a:off x="914401" y="1427715"/>
              <a:ext cx="10172699" cy="4933442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6169175">
                      <a:extLst>
                        <a:ext uri="{9D8B030D-6E8A-4147-A177-3AD203B41FA5}">
                          <a16:colId xmlns:a16="http://schemas.microsoft.com/office/drawing/2014/main" val="1037136069"/>
                        </a:ext>
                      </a:extLst>
                    </a:gridCol>
                    <a:gridCol w="4003524">
                      <a:extLst>
                        <a:ext uri="{9D8B030D-6E8A-4147-A177-3AD203B41FA5}">
                          <a16:colId xmlns:a16="http://schemas.microsoft.com/office/drawing/2014/main" val="1280964956"/>
                        </a:ext>
                      </a:extLst>
                    </a:gridCol>
                  </a:tblGrid>
                  <a:tr h="214245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</a:rPr>
                            <a:t>Parameters</a:t>
                          </a:r>
                          <a:endParaRPr lang="en-GB" sz="200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Values</a:t>
                          </a:r>
                          <a:endParaRPr lang="en-GB" sz="200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652025490"/>
                      </a:ext>
                    </a:extLst>
                  </a:tr>
                  <a:tr h="214245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b="0">
                              <a:effectLst/>
                            </a:rPr>
                            <a:t>Packet format</a:t>
                          </a:r>
                          <a:endParaRPr lang="en-GB" sz="2000" b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dirty="0" smtClean="0">
                              <a:effectLst/>
                            </a:rPr>
                            <a:t>11ax</a:t>
                          </a:r>
                          <a:endParaRPr lang="en-GB" sz="200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470978239"/>
                      </a:ext>
                    </a:extLst>
                  </a:tr>
                  <a:tr h="214245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b="0" dirty="0">
                              <a:effectLst/>
                            </a:rPr>
                            <a:t>BW</a:t>
                          </a:r>
                          <a:endParaRPr lang="en-GB" sz="2000" b="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20 (MHz)</a:t>
                          </a:r>
                          <a:endParaRPr lang="en-GB" sz="200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679129573"/>
                      </a:ext>
                    </a:extLst>
                  </a:tr>
                  <a:tr h="214245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b="0" dirty="0" smtClean="0">
                              <a:effectLst/>
                            </a:rPr>
                            <a:t>Channel Model</a:t>
                          </a:r>
                          <a:endParaRPr lang="en-GB" sz="2000" b="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802.11 Channel-D</a:t>
                          </a:r>
                          <a:endParaRPr lang="en-GB" sz="200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732787524"/>
                      </a:ext>
                    </a:extLst>
                  </a:tr>
                  <a:tr h="234554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GB" sz="2000" b="0" dirty="0" smtClean="0">
                              <a:effectLst/>
                            </a:rPr>
                            <a:t>Subcarrier Grouping (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GB" sz="2000" b="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000" b="0" i="1">
                                      <a:effectLst/>
                                      <a:latin typeface="Cambria Math" panose="02040503050406030204" pitchFamily="18" charset="0"/>
                                    </a:rPr>
                                    <m:t>N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sz="2000" b="0" i="1">
                                      <a:effectLst/>
                                      <a:latin typeface="Cambria Math" panose="02040503050406030204" pitchFamily="18" charset="0"/>
                                    </a:rPr>
                                    <m:t>g</m:t>
                                  </m:r>
                                </m:sub>
                              </m:sSub>
                              <m:r>
                                <a:rPr lang="en-GB" sz="2000" b="0" i="0" smtClean="0">
                                  <a:effectLst/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oMath>
                          </a14:m>
                          <a:endParaRPr lang="en-GB" sz="2000" b="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</a:rPr>
                            <a:t>4</a:t>
                          </a:r>
                          <a:endParaRPr lang="en-GB" sz="200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909119808"/>
                      </a:ext>
                    </a:extLst>
                  </a:tr>
                  <a:tr h="310388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b="0" dirty="0">
                              <a:effectLst/>
                            </a:rPr>
                            <a:t>Number of feedback </a:t>
                          </a:r>
                          <a:r>
                            <a:rPr lang="en-US" sz="2000" b="0" dirty="0" smtClean="0">
                              <a:effectLst/>
                            </a:rPr>
                            <a:t>subcarriers</a:t>
                          </a:r>
                          <a:endParaRPr lang="en-GB" sz="2000" b="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</a:rPr>
                            <a:t>64</a:t>
                          </a:r>
                          <a:endParaRPr lang="en-GB" sz="200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453072754"/>
                      </a:ext>
                    </a:extLst>
                  </a:tr>
                  <a:tr h="310388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b="0" dirty="0">
                              <a:effectLst/>
                            </a:rPr>
                            <a:t>Number of bits to compress </a:t>
                          </a:r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en-US" sz="2000" b="0" i="1">
                                  <a:effectLst/>
                                  <a:latin typeface="Cambria Math" panose="02040503050406030204" pitchFamily="18" charset="0"/>
                                </a:rPr>
                                <m:t>ψ</m:t>
                              </m:r>
                            </m:oMath>
                          </a14:m>
                          <a:r>
                            <a:rPr lang="en-US" sz="2000" b="0" dirty="0">
                              <a:effectLst/>
                            </a:rPr>
                            <a:t> (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GB" sz="2000" b="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000" b="0" i="1">
                                      <a:effectLst/>
                                      <a:latin typeface="Cambria Math" panose="02040503050406030204" pitchFamily="18" charset="0"/>
                                    </a:rPr>
                                    <m:t>N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sz="2000" b="0" i="1">
                                      <a:effectLst/>
                                      <a:latin typeface="Cambria Math" panose="02040503050406030204" pitchFamily="18" charset="0"/>
                                    </a:rPr>
                                    <m:t>b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2000" b="0" dirty="0">
                              <a:effectLst/>
                            </a:rPr>
                            <a:t>)</a:t>
                          </a:r>
                          <a:endParaRPr lang="en-GB" sz="2000" b="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</a:rPr>
                            <a:t>4 (bits)</a:t>
                          </a:r>
                          <a:endParaRPr lang="en-GB" sz="200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691182490"/>
                      </a:ext>
                    </a:extLst>
                  </a:tr>
                  <a:tr h="310388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b="0" dirty="0">
                              <a:effectLst/>
                            </a:rPr>
                            <a:t>Number of Antennas at </a:t>
                          </a:r>
                          <a:r>
                            <a:rPr lang="en-US" sz="2000" b="0" dirty="0" err="1">
                              <a:effectLst/>
                            </a:rPr>
                            <a:t>BFer</a:t>
                          </a:r>
                          <a:r>
                            <a:rPr lang="en-US" sz="2000" b="0" dirty="0">
                              <a:effectLst/>
                            </a:rPr>
                            <a:t> (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GB" sz="2000" b="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000" b="0" i="1">
                                      <a:effectLst/>
                                      <a:latin typeface="Cambria Math" panose="02040503050406030204" pitchFamily="18" charset="0"/>
                                    </a:rPr>
                                    <m:t>N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sz="2000" b="0" i="1">
                                      <a:effectLst/>
                                      <a:latin typeface="Cambria Math" panose="02040503050406030204" pitchFamily="18" charset="0"/>
                                    </a:rPr>
                                    <m:t>r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2000" b="0" dirty="0">
                              <a:effectLst/>
                            </a:rPr>
                            <a:t>)</a:t>
                          </a:r>
                          <a:endParaRPr lang="en-GB" sz="2000" b="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</a:rPr>
                            <a:t>8</a:t>
                          </a:r>
                          <a:endParaRPr lang="en-GB" sz="200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806386829"/>
                      </a:ext>
                    </a:extLst>
                  </a:tr>
                  <a:tr h="310388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b="0">
                              <a:effectLst/>
                            </a:rPr>
                            <a:t>Number of Antennas at BFee (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GB" sz="2000" b="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000" b="0" i="1">
                                      <a:effectLst/>
                                      <a:latin typeface="Cambria Math" panose="02040503050406030204" pitchFamily="18" charset="0"/>
                                    </a:rPr>
                                    <m:t>N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sz="2000" b="0" i="1">
                                      <a:effectLst/>
                                      <a:latin typeface="Cambria Math" panose="02040503050406030204" pitchFamily="18" charset="0"/>
                                    </a:rPr>
                                    <m:t>c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2000" b="0">
                              <a:effectLst/>
                            </a:rPr>
                            <a:t>)</a:t>
                          </a:r>
                          <a:endParaRPr lang="en-GB" sz="2000" b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2</a:t>
                          </a:r>
                          <a:endParaRPr lang="en-GB" sz="200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091666792"/>
                      </a:ext>
                    </a:extLst>
                  </a:tr>
                  <a:tr h="310388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b="0">
                              <a:effectLst/>
                            </a:rPr>
                            <a:t> Number of angles for </a:t>
                          </a:r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en-US" sz="2000" b="0" i="1">
                                  <a:effectLst/>
                                  <a:latin typeface="Cambria Math" panose="02040503050406030204" pitchFamily="18" charset="0"/>
                                </a:rPr>
                                <m:t>ψ</m:t>
                              </m:r>
                            </m:oMath>
                          </a14:m>
                          <a:r>
                            <a:rPr lang="en-US" sz="2000" b="0">
                              <a:effectLst/>
                            </a:rPr>
                            <a:t> or </a:t>
                          </a:r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en-US" sz="2000" b="0" i="1">
                                  <a:effectLst/>
                                  <a:latin typeface="Cambria Math" panose="02040503050406030204" pitchFamily="18" charset="0"/>
                                </a:rPr>
                                <m:t>ϕ</m:t>
                              </m:r>
                            </m:oMath>
                          </a14:m>
                          <a:r>
                            <a:rPr lang="en-US" sz="2000" b="0">
                              <a:effectLst/>
                            </a:rPr>
                            <a:t> 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0">
                                  <a:effectLst/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GB" sz="2000" b="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000" b="0" i="1">
                                      <a:effectLst/>
                                      <a:latin typeface="Cambria Math" panose="02040503050406030204" pitchFamily="18" charset="0"/>
                                    </a:rPr>
                                    <m:t>N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sz="2000" b="0" i="1">
                                      <a:effectLst/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2000" b="0">
                              <a:effectLst/>
                            </a:rPr>
                            <a:t>)</a:t>
                          </a:r>
                          <a:endParaRPr lang="en-GB" sz="2000" b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13</a:t>
                          </a:r>
                          <a:endParaRPr lang="en-GB" sz="200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68355556"/>
                      </a:ext>
                    </a:extLst>
                  </a:tr>
                  <a:tr h="214245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b="0" dirty="0" smtClean="0">
                              <a:effectLst/>
                            </a:rPr>
                            <a:t>Number of Spatial</a:t>
                          </a:r>
                          <a:r>
                            <a:rPr lang="en-US" sz="2000" b="0" baseline="0" dirty="0" smtClean="0">
                              <a:effectLst/>
                            </a:rPr>
                            <a:t> </a:t>
                          </a:r>
                          <a:r>
                            <a:rPr lang="en-US" sz="2000" b="0" dirty="0" smtClean="0">
                              <a:effectLst/>
                            </a:rPr>
                            <a:t>Streams</a:t>
                          </a:r>
                          <a:endParaRPr lang="en-GB" sz="2000" b="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</a:rPr>
                            <a:t>2</a:t>
                          </a:r>
                          <a:endParaRPr lang="en-GB" sz="200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867729535"/>
                      </a:ext>
                    </a:extLst>
                  </a:tr>
                  <a:tr h="214245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b="0" dirty="0">
                              <a:effectLst/>
                            </a:rPr>
                            <a:t>NDPA duration</a:t>
                          </a:r>
                          <a:endParaRPr lang="en-GB" sz="2000" b="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28 (</a:t>
                          </a:r>
                          <a14:m>
                            <m:oMath xmlns:m="http://schemas.openxmlformats.org/officeDocument/2006/math">
                              <m:r>
                                <a:rPr lang="en-US" sz="2000">
                                  <a:effectLst/>
                                  <a:latin typeface="Cambria Math" panose="02040503050406030204" pitchFamily="18" charset="0"/>
                                </a:rPr>
                                <m:t>𝜇</m:t>
                              </m:r>
                            </m:oMath>
                          </a14:m>
                          <a:r>
                            <a:rPr lang="en-US" sz="2000">
                              <a:effectLst/>
                            </a:rPr>
                            <a:t>s)</a:t>
                          </a:r>
                          <a:endParaRPr lang="en-GB" sz="200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781715501"/>
                      </a:ext>
                    </a:extLst>
                  </a:tr>
                  <a:tr h="214245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b="0">
                              <a:effectLst/>
                            </a:rPr>
                            <a:t>NDP duration</a:t>
                          </a:r>
                          <a:endParaRPr lang="en-GB" sz="2000" b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168 (</a:t>
                          </a:r>
                          <a14:m>
                            <m:oMath xmlns:m="http://schemas.openxmlformats.org/officeDocument/2006/math">
                              <m:r>
                                <a:rPr lang="en-US" sz="2000">
                                  <a:effectLst/>
                                  <a:latin typeface="Cambria Math" panose="02040503050406030204" pitchFamily="18" charset="0"/>
                                </a:rPr>
                                <m:t>𝜇</m:t>
                              </m:r>
                            </m:oMath>
                          </a14:m>
                          <a:r>
                            <a:rPr lang="en-US" sz="2000">
                              <a:effectLst/>
                            </a:rPr>
                            <a:t>s)</a:t>
                          </a:r>
                          <a:endParaRPr lang="en-GB" sz="200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744807597"/>
                      </a:ext>
                    </a:extLst>
                  </a:tr>
                  <a:tr h="214245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b="0">
                              <a:effectLst/>
                            </a:rPr>
                            <a:t>SIFS duration</a:t>
                          </a:r>
                          <a:endParaRPr lang="en-GB" sz="2000" b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16 (</a:t>
                          </a:r>
                          <a14:m>
                            <m:oMath xmlns:m="http://schemas.openxmlformats.org/officeDocument/2006/math">
                              <m:r>
                                <a:rPr lang="en-US" sz="2000">
                                  <a:effectLst/>
                                  <a:latin typeface="Cambria Math" panose="02040503050406030204" pitchFamily="18" charset="0"/>
                                </a:rPr>
                                <m:t>𝜇</m:t>
                              </m:r>
                            </m:oMath>
                          </a14:m>
                          <a:r>
                            <a:rPr lang="en-US" sz="2000">
                              <a:effectLst/>
                            </a:rPr>
                            <a:t>s)</a:t>
                          </a:r>
                          <a:endParaRPr lang="en-GB" sz="200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974140074"/>
                      </a:ext>
                    </a:extLst>
                  </a:tr>
                  <a:tr h="214245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GB" sz="2000" b="0" dirty="0" smtClean="0">
                              <a:effectLst/>
                            </a:rPr>
                            <a:t>Number of feedback bits in AIML</a:t>
                          </a:r>
                          <a:r>
                            <a:rPr lang="en-GB" sz="2000" b="0" baseline="0" dirty="0" smtClean="0">
                              <a:effectLst/>
                            </a:rPr>
                            <a:t> </a:t>
                          </a:r>
                          <a:r>
                            <a:rPr lang="en-GB" sz="2000" b="0" dirty="0" smtClean="0">
                              <a:effectLst/>
                            </a:rPr>
                            <a:t>CSI report per subcarrier group (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GB" sz="2000" b="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000" b="0" i="1">
                                      <a:effectLst/>
                                      <a:latin typeface="Cambria Math" panose="02040503050406030204" pitchFamily="18" charset="0"/>
                                    </a:rPr>
                                    <m:t>N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sz="2000" b="0" i="1">
                                      <a:effectLst/>
                                      <a:latin typeface="Cambria Math" panose="02040503050406030204" pitchFamily="18" charset="0"/>
                                    </a:rPr>
                                    <m:t>fb</m:t>
                                  </m:r>
                                </m:sub>
                              </m:sSub>
                              <m:r>
                                <a:rPr lang="en-GB" sz="2000" b="0" i="0" smtClean="0">
                                  <a:effectLst/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oMath>
                          </a14:m>
                          <a:r>
                            <a:rPr lang="en-US" sz="2000" b="0" dirty="0">
                              <a:effectLst/>
                            </a:rPr>
                            <a:t> </a:t>
                          </a:r>
                          <a:endParaRPr lang="en-GB" sz="2000" b="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dirty="0" smtClean="0">
                              <a:effectLst/>
                            </a:rPr>
                            <a:t>10-16 </a:t>
                          </a:r>
                          <a:r>
                            <a:rPr lang="en-US" sz="2000" dirty="0">
                              <a:effectLst/>
                            </a:rPr>
                            <a:t>(bits)</a:t>
                          </a:r>
                          <a:endParaRPr lang="en-GB" sz="200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97564609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9" name="Table 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76744678"/>
                  </p:ext>
                </p:extLst>
              </p:nvPr>
            </p:nvGraphicFramePr>
            <p:xfrm>
              <a:off x="914401" y="1427715"/>
              <a:ext cx="10172699" cy="4933442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6169175">
                      <a:extLst>
                        <a:ext uri="{9D8B030D-6E8A-4147-A177-3AD203B41FA5}">
                          <a16:colId xmlns:a16="http://schemas.microsoft.com/office/drawing/2014/main" val="1037136069"/>
                        </a:ext>
                      </a:extLst>
                    </a:gridCol>
                    <a:gridCol w="4003524">
                      <a:extLst>
                        <a:ext uri="{9D8B030D-6E8A-4147-A177-3AD203B41FA5}">
                          <a16:colId xmlns:a16="http://schemas.microsoft.com/office/drawing/2014/main" val="1280964956"/>
                        </a:ext>
                      </a:extLst>
                    </a:gridCol>
                  </a:tblGrid>
                  <a:tr h="304800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</a:rPr>
                            <a:t>Parameters</a:t>
                          </a:r>
                          <a:endParaRPr lang="en-GB" sz="200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Values</a:t>
                          </a:r>
                          <a:endParaRPr lang="en-GB" sz="200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652025490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b="0">
                              <a:effectLst/>
                            </a:rPr>
                            <a:t>Packet format</a:t>
                          </a:r>
                          <a:endParaRPr lang="en-GB" sz="2000" b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dirty="0" smtClean="0">
                              <a:effectLst/>
                            </a:rPr>
                            <a:t>11ax</a:t>
                          </a:r>
                          <a:endParaRPr lang="en-GB" sz="200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470978239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b="0" dirty="0">
                              <a:effectLst/>
                            </a:rPr>
                            <a:t>BW</a:t>
                          </a:r>
                          <a:endParaRPr lang="en-GB" sz="2000" b="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20 (MHz)</a:t>
                          </a:r>
                          <a:endParaRPr lang="en-GB" sz="200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679129573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b="0" dirty="0" smtClean="0">
                              <a:effectLst/>
                            </a:rPr>
                            <a:t>Channel Model</a:t>
                          </a:r>
                          <a:endParaRPr lang="en-GB" sz="2000" b="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802.11 Channel-D</a:t>
                          </a:r>
                          <a:endParaRPr lang="en-GB" sz="200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732787524"/>
                      </a:ext>
                    </a:extLst>
                  </a:tr>
                  <a:tr h="33350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198" t="-387273" r="-65316" b="-10545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</a:rPr>
                            <a:t>4</a:t>
                          </a:r>
                          <a:endParaRPr lang="en-GB" sz="200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909119808"/>
                      </a:ext>
                    </a:extLst>
                  </a:tr>
                  <a:tr h="310388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b="0" dirty="0">
                              <a:effectLst/>
                            </a:rPr>
                            <a:t>Number of feedback </a:t>
                          </a:r>
                          <a:r>
                            <a:rPr lang="en-US" sz="2000" b="0" dirty="0" smtClean="0">
                              <a:effectLst/>
                            </a:rPr>
                            <a:t>subcarriers</a:t>
                          </a:r>
                          <a:endParaRPr lang="en-GB" sz="2000" b="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64</a:t>
                          </a:r>
                          <a:endParaRPr lang="en-GB" sz="200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453072754"/>
                      </a:ext>
                    </a:extLst>
                  </a:tr>
                  <a:tr h="31038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198" t="-625490" r="-65316" b="-93725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</a:rPr>
                            <a:t>4 (bits)</a:t>
                          </a:r>
                          <a:endParaRPr lang="en-GB" sz="200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691182490"/>
                      </a:ext>
                    </a:extLst>
                  </a:tr>
                  <a:tr h="31038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198" t="-725490" r="-65316" b="-83725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</a:rPr>
                            <a:t>8</a:t>
                          </a:r>
                          <a:endParaRPr lang="en-GB" sz="200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806386829"/>
                      </a:ext>
                    </a:extLst>
                  </a:tr>
                  <a:tr h="31038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198" t="-825490" r="-65316" b="-73725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2</a:t>
                          </a:r>
                          <a:endParaRPr lang="en-GB" sz="200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091666792"/>
                      </a:ext>
                    </a:extLst>
                  </a:tr>
                  <a:tr h="31038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198" t="-925490" r="-65316" b="-63725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13</a:t>
                          </a:r>
                          <a:endParaRPr lang="en-GB" sz="200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68355556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b="0" dirty="0" smtClean="0">
                              <a:effectLst/>
                            </a:rPr>
                            <a:t>Number of Spatial</a:t>
                          </a:r>
                          <a:r>
                            <a:rPr lang="en-US" sz="2000" b="0" baseline="0" dirty="0" smtClean="0">
                              <a:effectLst/>
                            </a:rPr>
                            <a:t> </a:t>
                          </a:r>
                          <a:r>
                            <a:rPr lang="en-US" sz="2000" b="0" dirty="0" smtClean="0">
                              <a:effectLst/>
                            </a:rPr>
                            <a:t>Streams</a:t>
                          </a:r>
                          <a:endParaRPr lang="en-GB" sz="2000" b="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</a:rPr>
                            <a:t>2</a:t>
                          </a:r>
                          <a:endParaRPr lang="en-GB" sz="200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867729535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b="0" dirty="0">
                              <a:effectLst/>
                            </a:rPr>
                            <a:t>NDPA duration</a:t>
                          </a:r>
                          <a:endParaRPr lang="en-GB" sz="2000" b="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154338" t="-1146000" r="-609" b="-45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781715501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b="0">
                              <a:effectLst/>
                            </a:rPr>
                            <a:t>NDP duration</a:t>
                          </a:r>
                          <a:endParaRPr lang="en-GB" sz="2000" b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154338" t="-1246000" r="-609" b="-35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744807597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b="0">
                              <a:effectLst/>
                            </a:rPr>
                            <a:t>SIFS duration</a:t>
                          </a:r>
                          <a:endParaRPr lang="en-GB" sz="2000" b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154338" t="-1346000" r="-609" b="-25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74140074"/>
                      </a:ext>
                    </a:extLst>
                  </a:tr>
                  <a:tr h="6096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198" t="-723000" r="-65316" b="-25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dirty="0" smtClean="0">
                              <a:effectLst/>
                            </a:rPr>
                            <a:t>10-16 </a:t>
                          </a:r>
                          <a:r>
                            <a:rPr lang="en-US" sz="2000" dirty="0">
                              <a:effectLst/>
                            </a:rPr>
                            <a:t>(bits)</a:t>
                          </a:r>
                          <a:endParaRPr lang="en-GB" sz="200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975646095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435407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Ziming He (Samsung)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97796" y="673523"/>
            <a:ext cx="10955214" cy="1065213"/>
          </a:xfrm>
        </p:spPr>
        <p:txBody>
          <a:bodyPr/>
          <a:lstStyle/>
          <a:p>
            <a:r>
              <a:rPr lang="en-GB" dirty="0" smtClean="0"/>
              <a:t>Comparisons of database communication and storage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8" name="Table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512185720"/>
                  </p:ext>
                </p:extLst>
              </p:nvPr>
            </p:nvGraphicFramePr>
            <p:xfrm>
              <a:off x="668135" y="1790381"/>
              <a:ext cx="10955214" cy="4162011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647882">
                      <a:extLst>
                        <a:ext uri="{9D8B030D-6E8A-4147-A177-3AD203B41FA5}">
                          <a16:colId xmlns:a16="http://schemas.microsoft.com/office/drawing/2014/main" val="1438631044"/>
                        </a:ext>
                      </a:extLst>
                    </a:gridCol>
                    <a:gridCol w="3999537">
                      <a:extLst>
                        <a:ext uri="{9D8B030D-6E8A-4147-A177-3AD203B41FA5}">
                          <a16:colId xmlns:a16="http://schemas.microsoft.com/office/drawing/2014/main" val="1056637934"/>
                        </a:ext>
                      </a:extLst>
                    </a:gridCol>
                    <a:gridCol w="4307795">
                      <a:extLst>
                        <a:ext uri="{9D8B030D-6E8A-4147-A177-3AD203B41FA5}">
                          <a16:colId xmlns:a16="http://schemas.microsoft.com/office/drawing/2014/main" val="1693432578"/>
                        </a:ext>
                      </a:extLst>
                    </a:gridCol>
                  </a:tblGrid>
                  <a:tr h="91264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 smtClean="0"/>
                            <a:t>Schemes</a:t>
                          </a:r>
                          <a:endParaRPr lang="en-GB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 smtClean="0"/>
                            <a:t>Number of</a:t>
                          </a:r>
                          <a:r>
                            <a:rPr lang="en-GB" sz="2000" baseline="0" dirty="0" smtClean="0"/>
                            <a:t> bits required for </a:t>
                          </a:r>
                        </a:p>
                        <a:p>
                          <a:pPr algn="ctr"/>
                          <a:r>
                            <a:rPr lang="en-GB" sz="2000" baseline="0" dirty="0" smtClean="0"/>
                            <a:t>database communications</a:t>
                          </a:r>
                          <a:endParaRPr lang="en-GB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 smtClean="0"/>
                            <a:t>Number of</a:t>
                          </a:r>
                          <a:r>
                            <a:rPr lang="en-GB" sz="2000" baseline="0" dirty="0" smtClean="0"/>
                            <a:t> </a:t>
                          </a:r>
                          <a:r>
                            <a:rPr lang="en-GB" sz="2000" baseline="0" dirty="0" smtClean="0"/>
                            <a:t>real values </a:t>
                          </a:r>
                          <a:r>
                            <a:rPr lang="en-GB" sz="2000" baseline="0" dirty="0" smtClean="0"/>
                            <a:t>required for </a:t>
                          </a:r>
                        </a:p>
                        <a:p>
                          <a:pPr algn="ctr"/>
                          <a:r>
                            <a:rPr lang="en-GB" sz="2000" baseline="0" dirty="0" smtClean="0"/>
                            <a:t>database </a:t>
                          </a:r>
                          <a:r>
                            <a:rPr lang="en-GB" sz="2000" baseline="0" dirty="0" smtClean="0"/>
                            <a:t>(codebook) storage</a:t>
                          </a:r>
                          <a:endParaRPr lang="en-GB" sz="2000" dirty="0" smtClean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888577044"/>
                      </a:ext>
                    </a:extLst>
                  </a:tr>
                  <a:tr h="51142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 smtClean="0"/>
                            <a:t>Legacy scheme</a:t>
                          </a:r>
                          <a:endParaRPr lang="en-GB" sz="2000" dirty="0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 smtClean="0">
                              <a:solidFill>
                                <a:schemeClr val="tx1"/>
                              </a:solidFill>
                            </a:rPr>
                            <a:t>0</a:t>
                          </a:r>
                          <a:endParaRPr lang="en-GB" sz="20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1400700"/>
                      </a:ext>
                    </a:extLst>
                  </a:tr>
                  <a:tr h="91264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 smtClean="0"/>
                            <a:t>Scheme in [1]</a:t>
                          </a:r>
                          <a:endParaRPr lang="en-GB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GB" sz="200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nor/>
                                    </m:rPr>
                                    <a:rPr lang="en-GB" sz="2000" i="1" dirty="0" smtClean="0">
                                      <a:solidFill>
                                        <a:schemeClr val="tx1"/>
                                      </a:solidFill>
                                    </a:rPr>
                                    <m:t>N</m:t>
                                  </m:r>
                                </m:e>
                                <m:sub>
                                  <m:r>
                                    <a:rPr lang="en-GB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GB" sz="200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nor/>
                                    </m:rPr>
                                    <a:rPr lang="en-GB" sz="2000" i="1" dirty="0" smtClean="0">
                                      <a:solidFill>
                                        <a:schemeClr val="tx1"/>
                                      </a:solidFill>
                                    </a:rPr>
                                    <m:t>N</m:t>
                                  </m:r>
                                </m:e>
                                <m:sub>
                                  <m:r>
                                    <a:rPr lang="en-GB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GB" sz="200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nor/>
                                    </m:rPr>
                                    <a:rPr lang="en-GB" sz="2000" i="1" dirty="0" smtClean="0">
                                      <a:solidFill>
                                        <a:schemeClr val="tx1"/>
                                      </a:solidFill>
                                    </a:rPr>
                                    <m:t>N</m:t>
                                  </m:r>
                                </m:e>
                                <m:sub>
                                  <m:r>
                                    <a:rPr lang="en-GB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sub>
                              </m:sSub>
                            </m:oMath>
                          </a14:m>
                          <a:r>
                            <a:rPr lang="en-GB" sz="2000" i="1" dirty="0" smtClean="0"/>
                            <a:t> +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GB" sz="200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nor/>
                                    </m:rPr>
                                    <a:rPr lang="en-GB" sz="2000" i="1" dirty="0" smtClean="0">
                                      <a:solidFill>
                                        <a:schemeClr val="tx1"/>
                                      </a:solidFill>
                                    </a:rPr>
                                    <m:t>N</m:t>
                                  </m:r>
                                </m:e>
                                <m:sub>
                                  <m:r>
                                    <a:rPr lang="en-GB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GB" sz="200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nor/>
                                    </m:rPr>
                                    <a:rPr lang="en-GB" sz="2000" i="1" dirty="0" smtClean="0">
                                      <a:solidFill>
                                        <a:schemeClr val="tx1"/>
                                      </a:solidFill>
                                    </a:rPr>
                                    <m:t>N</m:t>
                                  </m:r>
                                </m:e>
                                <m:sub>
                                  <m:r>
                                    <a:rPr lang="en-GB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sub>
                              </m:sSub>
                            </m:oMath>
                          </a14:m>
                          <a:r>
                            <a:rPr lang="en-GB" sz="2000" dirty="0" smtClean="0"/>
                            <a:t>(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GB" sz="200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nor/>
                                    </m:rPr>
                                    <a:rPr lang="en-GB" sz="2000" i="1" dirty="0" smtClean="0">
                                      <a:solidFill>
                                        <a:schemeClr val="tx1"/>
                                      </a:solidFill>
                                    </a:rPr>
                                    <m:t>N</m:t>
                                  </m:r>
                                </m:e>
                                <m:sub>
                                  <m:r>
                                    <a:rPr lang="en-GB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sub>
                              </m:sSub>
                            </m:oMath>
                          </a14:m>
                          <a:r>
                            <a:rPr lang="en-GB" sz="2000" dirty="0" smtClean="0"/>
                            <a:t>+2) </a:t>
                          </a:r>
                          <a:r>
                            <a:rPr lang="en-GB" sz="2000" i="1" dirty="0" smtClean="0"/>
                            <a:t> </a:t>
                          </a:r>
                        </a:p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000" dirty="0" smtClean="0">
                              <a:solidFill>
                                <a:srgbClr val="0070C0"/>
                              </a:solidFill>
                              <a:effectLst/>
                              <a:latin typeface="+mn-lt"/>
                              <a:ea typeface="Malgun Gothic" panose="020B0503020000020004" pitchFamily="34" charset="-127"/>
                            </a:rPr>
                            <a:t>(e.g.,</a:t>
                          </a:r>
                          <a:r>
                            <a:rPr lang="en-GB" sz="2000" baseline="0" dirty="0" smtClean="0">
                              <a:solidFill>
                                <a:srgbClr val="0070C0"/>
                              </a:solidFill>
                              <a:effectLst/>
                              <a:latin typeface="+mn-lt"/>
                              <a:ea typeface="Malgun Gothic" panose="020B0503020000020004" pitchFamily="34" charset="-127"/>
                            </a:rPr>
                            <a:t> 136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GB" sz="2000" i="1" smtClean="0">
                                      <a:solidFill>
                                        <a:srgbClr val="0070C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Malgun Gothic" panose="020B0503020000020004" pitchFamily="34" charset="-127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solidFill>
                                        <a:srgbClr val="0070C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Malgun Gothic" panose="020B0503020000020004" pitchFamily="34" charset="-127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solidFill>
                                        <a:srgbClr val="0070C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Malgun Gothic" panose="020B0503020000020004" pitchFamily="34" charset="-127"/>
                                    </a:rPr>
                                    <m:t>𝑘</m:t>
                                  </m:r>
                                </m:sub>
                              </m:sSub>
                            </m:oMath>
                          </a14:m>
                          <a:r>
                            <a:rPr lang="en-GB" sz="2000" dirty="0" smtClean="0">
                              <a:solidFill>
                                <a:srgbClr val="0070C0"/>
                              </a:solidFill>
                              <a:effectLst/>
                              <a:latin typeface="+mn-lt"/>
                              <a:ea typeface="Malgun Gothic" panose="020B0503020000020004" pitchFamily="34" charset="-127"/>
                            </a:rPr>
                            <a:t>)</a:t>
                          </a:r>
                          <a:endParaRPr lang="en-GB" sz="2000" dirty="0">
                            <a:solidFill>
                              <a:srgbClr val="0070C0"/>
                            </a:solidFill>
                            <a:effectLst/>
                            <a:latin typeface="+mn-lt"/>
                            <a:ea typeface="Malgun Gothic" panose="020B0503020000020004" pitchFamily="34" charset="-127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GB" sz="2000" dirty="0" smtClean="0">
                              <a:effectLst/>
                              <a:ea typeface="Malgun Gothic" panose="020B0503020000020004" pitchFamily="34" charset="-127"/>
                            </a:rPr>
                            <a:t>2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GB" sz="2000" i="1" smtClean="0">
                                      <a:effectLst/>
                                      <a:latin typeface="Cambria Math" panose="02040503050406030204" pitchFamily="18" charset="0"/>
                                      <a:ea typeface="Malgun Gothic" panose="020B0503020000020004" pitchFamily="34" charset="-127"/>
                                    </a:rPr>
                                  </m:ctrlPr>
                                </m:sSubPr>
                                <m:e>
                                  <m:sSub>
                                    <m:sSubPr>
                                      <m:ctrlPr>
                                        <a:rPr lang="en-GB" sz="2000" i="1">
                                          <a:effectLst/>
                                          <a:latin typeface="Cambria Math" panose="02040503050406030204" pitchFamily="18" charset="0"/>
                                          <a:ea typeface="Malgun Gothic" panose="020B0503020000020004" pitchFamily="34" charset="-127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Malgun Gothic" panose="020B0503020000020004" pitchFamily="34" charset="-127"/>
                                        </a:rPr>
                                        <m:t>𝑁</m:t>
                                      </m:r>
                                    </m:e>
                                    <m:sub>
                                      <m: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Malgun Gothic" panose="020B0503020000020004" pitchFamily="34" charset="-127"/>
                                        </a:rPr>
                                        <m:t>h</m:t>
                                      </m:r>
                                    </m:sub>
                                  </m:sSub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Malgun Gothic" panose="020B0503020000020004" pitchFamily="34" charset="-127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Malgun Gothic" panose="020B0503020000020004" pitchFamily="34" charset="-127"/>
                                    </a:rPr>
                                    <m:t>𝑘</m:t>
                                  </m:r>
                                </m:sub>
                              </m:sSub>
                            </m:oMath>
                          </a14:m>
                          <a:endParaRPr lang="en-GB" sz="2000" dirty="0" smtClean="0">
                            <a:effectLst/>
                            <a:latin typeface="+mn-lt"/>
                            <a:ea typeface="Malgun Gothic" panose="020B0503020000020004" pitchFamily="34" charset="-127"/>
                          </a:endParaRPr>
                        </a:p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GB" sz="2000" dirty="0" smtClean="0">
                              <a:solidFill>
                                <a:srgbClr val="0070C0"/>
                              </a:solidFill>
                              <a:effectLst/>
                              <a:latin typeface="+mn-lt"/>
                              <a:ea typeface="Malgun Gothic" panose="020B0503020000020004" pitchFamily="34" charset="-127"/>
                            </a:rPr>
                            <a:t>(e.g.,</a:t>
                          </a:r>
                          <a:r>
                            <a:rPr lang="en-GB" sz="2000" baseline="0" dirty="0" smtClean="0">
                              <a:solidFill>
                                <a:srgbClr val="0070C0"/>
                              </a:solidFill>
                              <a:effectLst/>
                              <a:latin typeface="+mn-lt"/>
                              <a:ea typeface="Malgun Gothic" panose="020B0503020000020004" pitchFamily="34" charset="-127"/>
                            </a:rPr>
                            <a:t> 26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GB" sz="2000" i="1" smtClean="0">
                                      <a:solidFill>
                                        <a:srgbClr val="0070C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Malgun Gothic" panose="020B0503020000020004" pitchFamily="34" charset="-127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solidFill>
                                        <a:srgbClr val="0070C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Malgun Gothic" panose="020B0503020000020004" pitchFamily="34" charset="-127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solidFill>
                                        <a:srgbClr val="0070C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Malgun Gothic" panose="020B0503020000020004" pitchFamily="34" charset="-127"/>
                                    </a:rPr>
                                    <m:t>𝑘</m:t>
                                  </m:r>
                                </m:sub>
                              </m:sSub>
                            </m:oMath>
                          </a14:m>
                          <a:r>
                            <a:rPr lang="en-GB" sz="2000" dirty="0" smtClean="0">
                              <a:solidFill>
                                <a:srgbClr val="0070C0"/>
                              </a:solidFill>
                              <a:effectLst/>
                              <a:latin typeface="+mn-lt"/>
                              <a:ea typeface="Malgun Gothic" panose="020B0503020000020004" pitchFamily="34" charset="-127"/>
                            </a:rPr>
                            <a:t>)</a:t>
                          </a:r>
                          <a:endParaRPr lang="en-GB" sz="2000" dirty="0">
                            <a:solidFill>
                              <a:srgbClr val="0070C0"/>
                            </a:solidFill>
                            <a:effectLst/>
                            <a:latin typeface="+mn-lt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99614913"/>
                      </a:ext>
                    </a:extLst>
                  </a:tr>
                  <a:tr h="91264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 smtClean="0"/>
                            <a:t>Proposed scheme</a:t>
                          </a:r>
                          <a:r>
                            <a:rPr lang="en-GB" sz="2000" baseline="0" dirty="0" smtClean="0"/>
                            <a:t> I</a:t>
                          </a:r>
                          <a:endParaRPr lang="en-GB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GB" sz="200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nor/>
                                    </m:rPr>
                                    <a:rPr lang="en-GB" sz="2000" i="1" dirty="0" smtClean="0">
                                      <a:solidFill>
                                        <a:schemeClr val="tx1"/>
                                      </a:solidFill>
                                    </a:rPr>
                                    <m:t>N</m:t>
                                  </m:r>
                                </m:e>
                                <m:sub>
                                  <m:r>
                                    <a:rPr lang="en-GB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GB" sz="200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nor/>
                                    </m:rPr>
                                    <a:rPr lang="en-GB" sz="2000" i="1" dirty="0" smtClean="0">
                                      <a:solidFill>
                                        <a:schemeClr val="tx1"/>
                                      </a:solidFill>
                                    </a:rPr>
                                    <m:t>N</m:t>
                                  </m:r>
                                </m:e>
                                <m:sub>
                                  <m:r>
                                    <a:rPr lang="en-GB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sub>
                              </m:sSub>
                            </m:oMath>
                          </a14:m>
                          <a:r>
                            <a:rPr lang="en-GB" sz="2000" i="0" dirty="0" smtClean="0"/>
                            <a:t>(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GB" sz="200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nor/>
                                    </m:rPr>
                                    <a:rPr lang="en-GB" sz="2000" i="1" dirty="0" smtClean="0">
                                      <a:solidFill>
                                        <a:schemeClr val="tx1"/>
                                      </a:solidFill>
                                    </a:rPr>
                                    <m:t>N</m:t>
                                  </m:r>
                                </m:e>
                                <m:sub>
                                  <m:r>
                                    <a:rPr lang="en-GB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sub>
                              </m:sSub>
                            </m:oMath>
                          </a14:m>
                          <a:r>
                            <a:rPr lang="en-GB" sz="2000" dirty="0" smtClean="0"/>
                            <a:t>+2)</a:t>
                          </a:r>
                        </a:p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000" dirty="0" smtClean="0">
                              <a:solidFill>
                                <a:srgbClr val="0070C0"/>
                              </a:solidFill>
                              <a:effectLst/>
                              <a:latin typeface="+mn-lt"/>
                              <a:ea typeface="Malgun Gothic" panose="020B0503020000020004" pitchFamily="34" charset="-127"/>
                            </a:rPr>
                            <a:t>(e.g.,</a:t>
                          </a:r>
                          <a:r>
                            <a:rPr lang="en-GB" sz="2000" baseline="0" dirty="0" smtClean="0">
                              <a:solidFill>
                                <a:srgbClr val="0070C0"/>
                              </a:solidFill>
                              <a:effectLst/>
                              <a:latin typeface="+mn-lt"/>
                              <a:ea typeface="Malgun Gothic" panose="020B0503020000020004" pitchFamily="34" charset="-127"/>
                            </a:rPr>
                            <a:t> 78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GB" sz="2000" i="1" smtClean="0">
                                      <a:solidFill>
                                        <a:srgbClr val="0070C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Malgun Gothic" panose="020B0503020000020004" pitchFamily="34" charset="-127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solidFill>
                                        <a:srgbClr val="0070C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Malgun Gothic" panose="020B0503020000020004" pitchFamily="34" charset="-127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solidFill>
                                        <a:srgbClr val="0070C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Malgun Gothic" panose="020B0503020000020004" pitchFamily="34" charset="-127"/>
                                    </a:rPr>
                                    <m:t>𝑘</m:t>
                                  </m:r>
                                </m:sub>
                              </m:sSub>
                            </m:oMath>
                          </a14:m>
                          <a:r>
                            <a:rPr lang="en-GB" sz="2000" dirty="0" smtClean="0">
                              <a:solidFill>
                                <a:srgbClr val="0070C0"/>
                              </a:solidFill>
                              <a:effectLst/>
                              <a:latin typeface="+mn-lt"/>
                              <a:ea typeface="Malgun Gothic" panose="020B0503020000020004" pitchFamily="34" charset="-127"/>
                            </a:rPr>
                            <a:t>)</a:t>
                          </a:r>
                          <a:endParaRPr lang="en-GB" sz="2000" dirty="0">
                            <a:solidFill>
                              <a:srgbClr val="0070C0"/>
                            </a:solidFill>
                            <a:effectLst/>
                            <a:latin typeface="+mn-lt"/>
                            <a:ea typeface="Malgun Gothic" panose="020B0503020000020004" pitchFamily="34" charset="-127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GB" sz="2000" i="1" smtClean="0">
                                        <a:effectLst/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</m:ctrlPr>
                                  </m:sSubPr>
                                  <m:e>
                                    <m:sSub>
                                      <m:sSubPr>
                                        <m:ctrlPr>
                                          <a:rPr lang="en-GB" sz="2000" i="1">
                                            <a:effectLst/>
                                            <a:latin typeface="Cambria Math" panose="02040503050406030204" pitchFamily="18" charset="0"/>
                                            <a:ea typeface="Malgun Gothic" panose="020B0503020000020004" pitchFamily="34" charset="-127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000" i="1">
                                            <a:effectLst/>
                                            <a:latin typeface="Cambria Math" panose="02040503050406030204" pitchFamily="18" charset="0"/>
                                            <a:ea typeface="Malgun Gothic" panose="020B0503020000020004" pitchFamily="34" charset="-127"/>
                                          </a:rPr>
                                          <m:t>𝑁</m:t>
                                        </m:r>
                                      </m:e>
                                      <m:sub>
                                        <m:r>
                                          <a:rPr lang="en-US" sz="2000" i="1">
                                            <a:effectLst/>
                                            <a:latin typeface="Cambria Math" panose="02040503050406030204" pitchFamily="18" charset="0"/>
                                            <a:ea typeface="Malgun Gothic" panose="020B0503020000020004" pitchFamily="34" charset="-127"/>
                                          </a:rPr>
                                          <m:t>h</m:t>
                                        </m:r>
                                      </m:sub>
                                    </m:sSub>
                                    <m:r>
                                      <a:rPr lang="en-US" sz="2000" i="1">
                                        <a:effectLst/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  <m:t>𝑁</m:t>
                                    </m:r>
                                  </m:e>
                                  <m:sub>
                                    <m:r>
                                      <a:rPr lang="en-US" sz="2000" i="1">
                                        <a:effectLst/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  <m:t>𝑘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GB" sz="2000" dirty="0" smtClean="0">
                            <a:effectLst/>
                            <a:latin typeface="+mn-lt"/>
                            <a:ea typeface="Malgun Gothic" panose="020B0503020000020004" pitchFamily="34" charset="-127"/>
                          </a:endParaRPr>
                        </a:p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nor/>
                                  </m:rPr>
                                  <a:rPr lang="en-GB" sz="2000" dirty="0" smtClean="0">
                                    <a:solidFill>
                                      <a:srgbClr val="0070C0"/>
                                    </a:solidFill>
                                    <a:effectLst/>
                                    <a:latin typeface="+mn-lt"/>
                                    <a:ea typeface="Malgun Gothic" panose="020B0503020000020004" pitchFamily="34" charset="-127"/>
                                  </a:rPr>
                                  <m:t>(</m:t>
                                </m:r>
                                <m:r>
                                  <m:rPr>
                                    <m:nor/>
                                  </m:rPr>
                                  <a:rPr lang="en-GB" sz="2000" dirty="0" smtClean="0">
                                    <a:solidFill>
                                      <a:srgbClr val="0070C0"/>
                                    </a:solidFill>
                                    <a:effectLst/>
                                    <a:latin typeface="+mn-lt"/>
                                    <a:ea typeface="Malgun Gothic" panose="020B0503020000020004" pitchFamily="34" charset="-127"/>
                                  </a:rPr>
                                  <m:t>e</m:t>
                                </m:r>
                                <m:r>
                                  <m:rPr>
                                    <m:nor/>
                                  </m:rPr>
                                  <a:rPr lang="en-GB" sz="2000" dirty="0" smtClean="0">
                                    <a:solidFill>
                                      <a:srgbClr val="0070C0"/>
                                    </a:solidFill>
                                    <a:effectLst/>
                                    <a:latin typeface="+mn-lt"/>
                                    <a:ea typeface="Malgun Gothic" panose="020B0503020000020004" pitchFamily="34" charset="-127"/>
                                  </a:rPr>
                                  <m:t>.</m:t>
                                </m:r>
                                <m:r>
                                  <m:rPr>
                                    <m:nor/>
                                  </m:rPr>
                                  <a:rPr lang="en-GB" sz="2000" dirty="0" smtClean="0">
                                    <a:solidFill>
                                      <a:srgbClr val="0070C0"/>
                                    </a:solidFill>
                                    <a:effectLst/>
                                    <a:latin typeface="+mn-lt"/>
                                    <a:ea typeface="Malgun Gothic" panose="020B0503020000020004" pitchFamily="34" charset="-127"/>
                                  </a:rPr>
                                  <m:t>g</m:t>
                                </m:r>
                                <m:r>
                                  <m:rPr>
                                    <m:nor/>
                                  </m:rPr>
                                  <a:rPr lang="en-GB" sz="2000" dirty="0" smtClean="0">
                                    <a:solidFill>
                                      <a:srgbClr val="0070C0"/>
                                    </a:solidFill>
                                    <a:effectLst/>
                                    <a:latin typeface="+mn-lt"/>
                                    <a:ea typeface="Malgun Gothic" panose="020B0503020000020004" pitchFamily="34" charset="-127"/>
                                  </a:rPr>
                                  <m:t>., 13</m:t>
                                </m:r>
                                <m:sSub>
                                  <m:sSubPr>
                                    <m:ctrlPr>
                                      <a:rPr lang="en-GB" sz="2000" i="1" smtClean="0">
                                        <a:solidFill>
                                          <a:srgbClr val="0070C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i="1">
                                        <a:solidFill>
                                          <a:srgbClr val="0070C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  <m:t>𝑁</m:t>
                                    </m:r>
                                  </m:e>
                                  <m:sub>
                                    <m:r>
                                      <a:rPr lang="en-US" sz="2000" i="1">
                                        <a:solidFill>
                                          <a:srgbClr val="0070C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  <m:t>𝑘</m:t>
                                    </m:r>
                                  </m:sub>
                                </m:sSub>
                                <m:r>
                                  <m:rPr>
                                    <m:nor/>
                                  </m:rPr>
                                  <a:rPr lang="en-GB" sz="2000" dirty="0" smtClean="0">
                                    <a:solidFill>
                                      <a:srgbClr val="0070C0"/>
                                    </a:solidFill>
                                    <a:effectLst/>
                                    <a:latin typeface="+mn-lt"/>
                                    <a:ea typeface="Malgun Gothic" panose="020B0503020000020004" pitchFamily="34" charset="-127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GB" sz="2000" dirty="0">
                            <a:solidFill>
                              <a:srgbClr val="0070C0"/>
                            </a:solidFill>
                            <a:effectLst/>
                            <a:latin typeface="+mn-lt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224005350"/>
                      </a:ext>
                    </a:extLst>
                  </a:tr>
                  <a:tr h="91264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 smtClean="0"/>
                            <a:t>Proposed scheme</a:t>
                          </a:r>
                          <a:r>
                            <a:rPr lang="en-GB" sz="2000" baseline="0" dirty="0" smtClean="0"/>
                            <a:t> II</a:t>
                          </a:r>
                          <a:endParaRPr lang="en-GB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GB" sz="200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nor/>
                                    </m:rPr>
                                    <a:rPr lang="en-GB" sz="2000" i="1" dirty="0" smtClean="0">
                                      <a:solidFill>
                                        <a:schemeClr val="tx1"/>
                                      </a:solidFill>
                                    </a:rPr>
                                    <m:t>N</m:t>
                                  </m:r>
                                </m:e>
                                <m:sub>
                                  <m:r>
                                    <a:rPr lang="en-GB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GB" sz="200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nor/>
                                    </m:rPr>
                                    <a:rPr lang="en-GB" sz="2000" i="1" dirty="0" smtClean="0">
                                      <a:solidFill>
                                        <a:schemeClr val="tx1"/>
                                      </a:solidFill>
                                    </a:rPr>
                                    <m:t>N</m:t>
                                  </m:r>
                                </m:e>
                                <m:sub>
                                  <m:r>
                                    <a:rPr lang="en-GB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GB" sz="200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nor/>
                                    </m:rPr>
                                    <a:rPr lang="en-GB" sz="2000" i="1" dirty="0" smtClean="0">
                                      <a:solidFill>
                                        <a:schemeClr val="tx1"/>
                                      </a:solidFill>
                                    </a:rPr>
                                    <m:t>N</m:t>
                                  </m:r>
                                </m:e>
                                <m:sub>
                                  <m:r>
                                    <a:rPr lang="en-GB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sub>
                              </m:sSub>
                            </m:oMath>
                          </a14:m>
                          <a:r>
                            <a:rPr lang="en-GB" sz="2000" i="1" dirty="0" smtClean="0"/>
                            <a:t> +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GB" sz="200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nor/>
                                    </m:rPr>
                                    <a:rPr lang="en-GB" sz="2000" i="1" dirty="0" smtClean="0">
                                      <a:solidFill>
                                        <a:schemeClr val="tx1"/>
                                      </a:solidFill>
                                    </a:rPr>
                                    <m:t>N</m:t>
                                  </m:r>
                                </m:e>
                                <m:sub>
                                  <m:r>
                                    <a:rPr lang="en-GB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GB" sz="200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nor/>
                                    </m:rPr>
                                    <a:rPr lang="en-GB" sz="2000" i="1" dirty="0" smtClean="0">
                                      <a:solidFill>
                                        <a:schemeClr val="tx1"/>
                                      </a:solidFill>
                                    </a:rPr>
                                    <m:t>N</m:t>
                                  </m:r>
                                </m:e>
                                <m:sub>
                                  <m:r>
                                    <a:rPr lang="en-GB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sub>
                              </m:sSub>
                            </m:oMath>
                          </a14:m>
                          <a:r>
                            <a:rPr lang="en-GB" sz="2000" dirty="0" smtClean="0"/>
                            <a:t>(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GB" sz="200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nor/>
                                    </m:rPr>
                                    <a:rPr lang="en-GB" sz="2000" i="1" dirty="0" smtClean="0">
                                      <a:solidFill>
                                        <a:schemeClr val="tx1"/>
                                      </a:solidFill>
                                    </a:rPr>
                                    <m:t>N</m:t>
                                  </m:r>
                                </m:e>
                                <m:sub>
                                  <m:r>
                                    <a:rPr lang="en-GB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sub>
                              </m:sSub>
                            </m:oMath>
                          </a14:m>
                          <a:r>
                            <a:rPr lang="en-GB" sz="2000" dirty="0" smtClean="0"/>
                            <a:t>+2) </a:t>
                          </a:r>
                        </a:p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000" dirty="0" smtClean="0">
                              <a:solidFill>
                                <a:srgbClr val="0070C0"/>
                              </a:solidFill>
                              <a:effectLst/>
                              <a:latin typeface="+mn-lt"/>
                              <a:ea typeface="Malgun Gothic" panose="020B0503020000020004" pitchFamily="34" charset="-127"/>
                            </a:rPr>
                            <a:t>(e.g.,</a:t>
                          </a:r>
                          <a:r>
                            <a:rPr lang="en-GB" sz="2000" baseline="0" dirty="0" smtClean="0">
                              <a:solidFill>
                                <a:srgbClr val="0070C0"/>
                              </a:solidFill>
                              <a:effectLst/>
                              <a:latin typeface="+mn-lt"/>
                              <a:ea typeface="Malgun Gothic" panose="020B0503020000020004" pitchFamily="34" charset="-127"/>
                            </a:rPr>
                            <a:t> 136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GB" sz="2000" i="1" smtClean="0">
                                      <a:solidFill>
                                        <a:srgbClr val="0070C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Malgun Gothic" panose="020B0503020000020004" pitchFamily="34" charset="-127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solidFill>
                                        <a:srgbClr val="0070C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Malgun Gothic" panose="020B0503020000020004" pitchFamily="34" charset="-127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solidFill>
                                        <a:srgbClr val="0070C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Malgun Gothic" panose="020B0503020000020004" pitchFamily="34" charset="-127"/>
                                    </a:rPr>
                                    <m:t>𝑘</m:t>
                                  </m:r>
                                </m:sub>
                              </m:sSub>
                            </m:oMath>
                          </a14:m>
                          <a:r>
                            <a:rPr lang="en-GB" sz="2000" dirty="0" smtClean="0">
                              <a:solidFill>
                                <a:srgbClr val="0070C0"/>
                              </a:solidFill>
                              <a:effectLst/>
                              <a:latin typeface="+mn-lt"/>
                              <a:ea typeface="Malgun Gothic" panose="020B0503020000020004" pitchFamily="34" charset="-127"/>
                            </a:rPr>
                            <a:t>)</a:t>
                          </a:r>
                          <a:endParaRPr lang="en-GB" sz="2000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GB" sz="2000" i="1" smtClean="0">
                                        <a:effectLst/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i="1">
                                        <a:effectLst/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  <m:t>(</m:t>
                                    </m:r>
                                    <m:sSub>
                                      <m:sSubPr>
                                        <m:ctrlPr>
                                          <a:rPr lang="en-GB" sz="2000" i="1">
                                            <a:effectLst/>
                                            <a:latin typeface="Cambria Math" panose="02040503050406030204" pitchFamily="18" charset="0"/>
                                            <a:ea typeface="Malgun Gothic" panose="020B0503020000020004" pitchFamily="34" charset="-127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000" i="1">
                                            <a:effectLst/>
                                            <a:latin typeface="Cambria Math" panose="02040503050406030204" pitchFamily="18" charset="0"/>
                                            <a:ea typeface="Malgun Gothic" panose="020B0503020000020004" pitchFamily="34" charset="-127"/>
                                          </a:rPr>
                                          <m:t>2</m:t>
                                        </m:r>
                                        <m:r>
                                          <a:rPr lang="en-US" sz="2000" i="1">
                                            <a:effectLst/>
                                            <a:latin typeface="Cambria Math" panose="02040503050406030204" pitchFamily="18" charset="0"/>
                                            <a:ea typeface="Malgun Gothic" panose="020B0503020000020004" pitchFamily="34" charset="-127"/>
                                          </a:rPr>
                                          <m:t>𝑁</m:t>
                                        </m:r>
                                      </m:e>
                                      <m:sub>
                                        <m:r>
                                          <a:rPr lang="en-US" sz="2000" i="1">
                                            <a:effectLst/>
                                            <a:latin typeface="Cambria Math" panose="02040503050406030204" pitchFamily="18" charset="0"/>
                                            <a:ea typeface="Malgun Gothic" panose="020B0503020000020004" pitchFamily="34" charset="-127"/>
                                          </a:rPr>
                                          <m:t>𝑟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en-GB" sz="2000" i="1">
                                            <a:effectLst/>
                                            <a:latin typeface="Cambria Math" panose="02040503050406030204" pitchFamily="18" charset="0"/>
                                            <a:ea typeface="Malgun Gothic" panose="020B0503020000020004" pitchFamily="34" charset="-127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000" i="1">
                                            <a:effectLst/>
                                            <a:latin typeface="Cambria Math" panose="02040503050406030204" pitchFamily="18" charset="0"/>
                                            <a:ea typeface="Malgun Gothic" panose="020B0503020000020004" pitchFamily="34" charset="-127"/>
                                          </a:rPr>
                                          <m:t>𝑁</m:t>
                                        </m:r>
                                      </m:e>
                                      <m:sub>
                                        <m:r>
                                          <a:rPr lang="en-US" sz="2000" i="1">
                                            <a:effectLst/>
                                            <a:latin typeface="Cambria Math" panose="02040503050406030204" pitchFamily="18" charset="0"/>
                                            <a:ea typeface="Malgun Gothic" panose="020B0503020000020004" pitchFamily="34" charset="-127"/>
                                          </a:rPr>
                                          <m:t>𝑐</m:t>
                                        </m:r>
                                      </m:sub>
                                    </m:sSub>
                                    <m:r>
                                      <a:rPr lang="en-US" sz="2000" i="1">
                                        <a:effectLst/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  <m:t>−2)</m:t>
                                    </m:r>
                                    <m:r>
                                      <a:rPr lang="en-US" sz="2000" i="1">
                                        <a:effectLst/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  <m:t>𝑁</m:t>
                                    </m:r>
                                  </m:e>
                                  <m:sub>
                                    <m:r>
                                      <a:rPr lang="en-US" sz="2000" i="1">
                                        <a:effectLst/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  <m:t>𝑘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GB" sz="2000" dirty="0" smtClean="0">
                            <a:effectLst/>
                            <a:latin typeface="+mn-lt"/>
                            <a:ea typeface="Malgun Gothic" panose="020B0503020000020004" pitchFamily="34" charset="-127"/>
                          </a:endParaRPr>
                        </a:p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nor/>
                                  </m:rPr>
                                  <a:rPr lang="en-GB" sz="2000" dirty="0" smtClean="0">
                                    <a:solidFill>
                                      <a:srgbClr val="0070C0"/>
                                    </a:solidFill>
                                    <a:effectLst/>
                                    <a:latin typeface="+mn-lt"/>
                                    <a:ea typeface="Malgun Gothic" panose="020B0503020000020004" pitchFamily="34" charset="-127"/>
                                  </a:rPr>
                                  <m:t>(</m:t>
                                </m:r>
                                <m:r>
                                  <m:rPr>
                                    <m:nor/>
                                  </m:rPr>
                                  <a:rPr lang="en-GB" sz="2000" dirty="0" smtClean="0">
                                    <a:solidFill>
                                      <a:srgbClr val="0070C0"/>
                                    </a:solidFill>
                                    <a:effectLst/>
                                    <a:latin typeface="+mn-lt"/>
                                    <a:ea typeface="Malgun Gothic" panose="020B0503020000020004" pitchFamily="34" charset="-127"/>
                                  </a:rPr>
                                  <m:t>e</m:t>
                                </m:r>
                                <m:r>
                                  <m:rPr>
                                    <m:nor/>
                                  </m:rPr>
                                  <a:rPr lang="en-GB" sz="2000" dirty="0" smtClean="0">
                                    <a:solidFill>
                                      <a:srgbClr val="0070C0"/>
                                    </a:solidFill>
                                    <a:effectLst/>
                                    <a:latin typeface="+mn-lt"/>
                                    <a:ea typeface="Malgun Gothic" panose="020B0503020000020004" pitchFamily="34" charset="-127"/>
                                  </a:rPr>
                                  <m:t>.</m:t>
                                </m:r>
                                <m:r>
                                  <m:rPr>
                                    <m:nor/>
                                  </m:rPr>
                                  <a:rPr lang="en-GB" sz="2000" dirty="0" smtClean="0">
                                    <a:solidFill>
                                      <a:srgbClr val="0070C0"/>
                                    </a:solidFill>
                                    <a:effectLst/>
                                    <a:latin typeface="+mn-lt"/>
                                    <a:ea typeface="Malgun Gothic" panose="020B0503020000020004" pitchFamily="34" charset="-127"/>
                                  </a:rPr>
                                  <m:t>g</m:t>
                                </m:r>
                                <m:r>
                                  <m:rPr>
                                    <m:nor/>
                                  </m:rPr>
                                  <a:rPr lang="en-GB" sz="2000" dirty="0" smtClean="0">
                                    <a:solidFill>
                                      <a:srgbClr val="0070C0"/>
                                    </a:solidFill>
                                    <a:effectLst/>
                                    <a:latin typeface="+mn-lt"/>
                                    <a:ea typeface="Malgun Gothic" panose="020B0503020000020004" pitchFamily="34" charset="-127"/>
                                  </a:rPr>
                                  <m:t>., 30</m:t>
                                </m:r>
                                <m:sSub>
                                  <m:sSubPr>
                                    <m:ctrlPr>
                                      <a:rPr lang="en-GB" sz="2000" i="1" smtClean="0">
                                        <a:solidFill>
                                          <a:srgbClr val="0070C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i="1">
                                        <a:solidFill>
                                          <a:srgbClr val="0070C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  <m:t>𝑁</m:t>
                                    </m:r>
                                  </m:e>
                                  <m:sub>
                                    <m:r>
                                      <a:rPr lang="en-US" sz="2000" i="1">
                                        <a:solidFill>
                                          <a:srgbClr val="0070C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  <m:t>𝑘</m:t>
                                    </m:r>
                                  </m:sub>
                                </m:sSub>
                                <m:r>
                                  <m:rPr>
                                    <m:nor/>
                                  </m:rPr>
                                  <a:rPr lang="en-GB" sz="2000" dirty="0" smtClean="0">
                                    <a:solidFill>
                                      <a:srgbClr val="0070C0"/>
                                    </a:solidFill>
                                    <a:effectLst/>
                                    <a:latin typeface="+mn-lt"/>
                                    <a:ea typeface="Malgun Gothic" panose="020B0503020000020004" pitchFamily="34" charset="-127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GB" sz="2000" dirty="0">
                            <a:solidFill>
                              <a:srgbClr val="0070C0"/>
                            </a:solidFill>
                            <a:effectLst/>
                            <a:latin typeface="+mn-lt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4106808986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8" name="Table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512185720"/>
                  </p:ext>
                </p:extLst>
              </p:nvPr>
            </p:nvGraphicFramePr>
            <p:xfrm>
              <a:off x="668135" y="1790381"/>
              <a:ext cx="10955214" cy="4162011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647882">
                      <a:extLst>
                        <a:ext uri="{9D8B030D-6E8A-4147-A177-3AD203B41FA5}">
                          <a16:colId xmlns:a16="http://schemas.microsoft.com/office/drawing/2014/main" val="1438631044"/>
                        </a:ext>
                      </a:extLst>
                    </a:gridCol>
                    <a:gridCol w="3999537">
                      <a:extLst>
                        <a:ext uri="{9D8B030D-6E8A-4147-A177-3AD203B41FA5}">
                          <a16:colId xmlns:a16="http://schemas.microsoft.com/office/drawing/2014/main" val="1056637934"/>
                        </a:ext>
                      </a:extLst>
                    </a:gridCol>
                    <a:gridCol w="4307795">
                      <a:extLst>
                        <a:ext uri="{9D8B030D-6E8A-4147-A177-3AD203B41FA5}">
                          <a16:colId xmlns:a16="http://schemas.microsoft.com/office/drawing/2014/main" val="1693432578"/>
                        </a:ext>
                      </a:extLst>
                    </a:gridCol>
                  </a:tblGrid>
                  <a:tr h="91264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 smtClean="0"/>
                            <a:t>Schemes</a:t>
                          </a:r>
                          <a:endParaRPr lang="en-GB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 smtClean="0"/>
                            <a:t>Number of</a:t>
                          </a:r>
                          <a:r>
                            <a:rPr lang="en-GB" sz="2000" baseline="0" dirty="0" smtClean="0"/>
                            <a:t> bits required for </a:t>
                          </a:r>
                        </a:p>
                        <a:p>
                          <a:pPr algn="ctr"/>
                          <a:r>
                            <a:rPr lang="en-GB" sz="2000" baseline="0" dirty="0" smtClean="0"/>
                            <a:t>database communications</a:t>
                          </a:r>
                          <a:endParaRPr lang="en-GB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 smtClean="0"/>
                            <a:t>Number of</a:t>
                          </a:r>
                          <a:r>
                            <a:rPr lang="en-GB" sz="2000" baseline="0" dirty="0" smtClean="0"/>
                            <a:t> </a:t>
                          </a:r>
                          <a:r>
                            <a:rPr lang="en-GB" sz="2000" baseline="0" dirty="0" smtClean="0"/>
                            <a:t>real values </a:t>
                          </a:r>
                          <a:r>
                            <a:rPr lang="en-GB" sz="2000" baseline="0" dirty="0" smtClean="0"/>
                            <a:t>required for </a:t>
                          </a:r>
                        </a:p>
                        <a:p>
                          <a:pPr algn="ctr"/>
                          <a:r>
                            <a:rPr lang="en-GB" sz="2000" baseline="0" dirty="0" smtClean="0"/>
                            <a:t>database </a:t>
                          </a:r>
                          <a:r>
                            <a:rPr lang="en-GB" sz="2000" baseline="0" dirty="0" smtClean="0"/>
                            <a:t>(codebook) storage</a:t>
                          </a:r>
                          <a:endParaRPr lang="en-GB" sz="2000" dirty="0" smtClean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888577044"/>
                      </a:ext>
                    </a:extLst>
                  </a:tr>
                  <a:tr h="51142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 smtClean="0"/>
                            <a:t>Legacy scheme</a:t>
                          </a:r>
                          <a:endParaRPr lang="en-GB" sz="2000" dirty="0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 smtClean="0">
                              <a:solidFill>
                                <a:schemeClr val="tx1"/>
                              </a:solidFill>
                            </a:rPr>
                            <a:t>0</a:t>
                          </a:r>
                          <a:endParaRPr lang="en-GB" sz="20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GB" sz="2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1400700"/>
                      </a:ext>
                    </a:extLst>
                  </a:tr>
                  <a:tr h="91264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 smtClean="0"/>
                            <a:t>Scheme in [1]</a:t>
                          </a:r>
                          <a:endParaRPr lang="en-GB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66463" t="-159333" r="-108384" b="-201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154455" t="-159333" r="-566" b="-201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99614913"/>
                      </a:ext>
                    </a:extLst>
                  </a:tr>
                  <a:tr h="91264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 smtClean="0"/>
                            <a:t>Proposed scheme</a:t>
                          </a:r>
                          <a:r>
                            <a:rPr lang="en-GB" sz="2000" baseline="0" dirty="0" smtClean="0"/>
                            <a:t> I</a:t>
                          </a:r>
                          <a:endParaRPr lang="en-GB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66463" t="-259333" r="-108384" b="-101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154455" t="-259333" r="-566" b="-101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24005350"/>
                      </a:ext>
                    </a:extLst>
                  </a:tr>
                  <a:tr h="91264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 smtClean="0"/>
                            <a:t>Proposed scheme</a:t>
                          </a:r>
                          <a:r>
                            <a:rPr lang="en-GB" sz="2000" baseline="0" dirty="0" smtClean="0"/>
                            <a:t> II</a:t>
                          </a:r>
                          <a:endParaRPr lang="en-GB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66463" t="-359333" r="-108384" b="-1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154455" t="-359333" r="-566" b="-1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106808986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4221040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Ziming He (Samsung)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Comparisons of the number of feedback bits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le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64795223"/>
                  </p:ext>
                </p:extLst>
              </p:nvPr>
            </p:nvGraphicFramePr>
            <p:xfrm>
              <a:off x="1429998" y="1751014"/>
              <a:ext cx="9431488" cy="383457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850325">
                      <a:extLst>
                        <a:ext uri="{9D8B030D-6E8A-4147-A177-3AD203B41FA5}">
                          <a16:colId xmlns:a16="http://schemas.microsoft.com/office/drawing/2014/main" val="2457428862"/>
                        </a:ext>
                      </a:extLst>
                    </a:gridCol>
                    <a:gridCol w="5581163">
                      <a:extLst>
                        <a:ext uri="{9D8B030D-6E8A-4147-A177-3AD203B41FA5}">
                          <a16:colId xmlns:a16="http://schemas.microsoft.com/office/drawing/2014/main" val="1908894645"/>
                        </a:ext>
                      </a:extLst>
                    </a:gridCol>
                  </a:tblGrid>
                  <a:tr h="72035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 smtClean="0"/>
                            <a:t>Schemes</a:t>
                          </a:r>
                          <a:endParaRPr lang="en-GB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 smtClean="0"/>
                            <a:t>Number of</a:t>
                          </a:r>
                          <a:r>
                            <a:rPr lang="en-GB" sz="2400" baseline="0" dirty="0" smtClean="0"/>
                            <a:t> required feedback bits per subcarrier group (bits)</a:t>
                          </a:r>
                          <a:endParaRPr lang="en-GB" sz="2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18487667"/>
                      </a:ext>
                    </a:extLst>
                  </a:tr>
                  <a:tr h="720356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400" dirty="0" smtClean="0"/>
                            <a:t>Legacy scheme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Malgun Gothic" panose="020B0503020000020004" pitchFamily="34" charset="-127"/>
                            </a:rPr>
                            <a:t>130 (=13</a:t>
                          </a:r>
                          <a14:m>
                            <m:oMath xmlns:m="http://schemas.openxmlformats.org/officeDocument/2006/math">
                              <m:r>
                                <a:rPr lang="en-GB" sz="240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</m:oMath>
                          </a14:m>
                          <a:r>
                            <a:rPr lang="en-GB" sz="24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Malgun Gothic" panose="020B0503020000020004" pitchFamily="34" charset="-127"/>
                            </a:rPr>
                            <a:t>4+13</a:t>
                          </a:r>
                          <a14:m>
                            <m:oMath xmlns:m="http://schemas.openxmlformats.org/officeDocument/2006/math">
                              <m:r>
                                <a:rPr lang="en-GB" sz="240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</m:oMath>
                          </a14:m>
                          <a:r>
                            <a:rPr lang="en-GB" sz="24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Malgun Gothic" panose="020B0503020000020004" pitchFamily="34" charset="-127"/>
                            </a:rPr>
                            <a:t>6)</a:t>
                          </a:r>
                          <a:endParaRPr lang="en-GB" sz="24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Malgun Gothic" panose="020B0503020000020004" pitchFamily="34" charset="-127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09069061"/>
                      </a:ext>
                    </a:extLst>
                  </a:tr>
                  <a:tr h="76375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 smtClean="0"/>
                            <a:t>Scheme in [1]</a:t>
                          </a:r>
                          <a:r>
                            <a:rPr lang="en-GB" sz="2400" baseline="0" dirty="0" smtClean="0"/>
                            <a:t> </a:t>
                          </a:r>
                          <a:endParaRPr lang="en-GB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GB" sz="240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nor/>
                                      </m:rPr>
                                      <a:rPr lang="en-GB" sz="2400" i="1" dirty="0" smtClean="0">
                                        <a:solidFill>
                                          <a:schemeClr val="tx1"/>
                                        </a:solidFill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a:rPr lang="en-GB" sz="2400" b="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  <m:r>
                                      <a:rPr lang="en-GB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GB" sz="24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Malgun Gothic" panose="020B0503020000020004" pitchFamily="34" charset="-127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47307069"/>
                      </a:ext>
                    </a:extLst>
                  </a:tr>
                  <a:tr h="76375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 smtClean="0"/>
                            <a:t>Proposed scheme</a:t>
                          </a:r>
                          <a:r>
                            <a:rPr lang="en-GB" sz="2400" baseline="0" dirty="0" smtClean="0"/>
                            <a:t> I</a:t>
                          </a:r>
                          <a:endParaRPr lang="en-GB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Malgun Gothic" panose="020B0503020000020004" pitchFamily="34" charset="-127"/>
                            </a:rPr>
                            <a:t>2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GB" sz="240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nor/>
                                    </m:rPr>
                                    <a:rPr lang="en-GB" sz="2400" i="1" dirty="0" smtClean="0">
                                      <a:solidFill>
                                        <a:schemeClr val="tx1"/>
                                      </a:solidFill>
                                    </a:rPr>
                                    <m:t>N</m:t>
                                  </m:r>
                                </m:e>
                                <m:sub>
                                  <m:r>
                                    <a:rPr lang="en-GB" sz="2400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  <m:r>
                                    <a:rPr lang="en-GB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sub>
                              </m:sSub>
                            </m:oMath>
                          </a14:m>
                          <a:endParaRPr lang="en-GB" sz="24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Malgun Gothic" panose="020B0503020000020004" pitchFamily="34" charset="-127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40813416"/>
                      </a:ext>
                    </a:extLst>
                  </a:tr>
                  <a:tr h="76375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 smtClean="0"/>
                            <a:t>Proposed scheme</a:t>
                          </a:r>
                          <a:r>
                            <a:rPr lang="en-GB" sz="2400" baseline="0" dirty="0" smtClean="0"/>
                            <a:t> II</a:t>
                          </a:r>
                          <a:endParaRPr lang="en-GB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GB" sz="240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nor/>
                                      </m:rPr>
                                      <a:rPr lang="en-GB" sz="2400" i="1" dirty="0" smtClean="0">
                                        <a:solidFill>
                                          <a:schemeClr val="tx1"/>
                                        </a:solidFill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a:rPr lang="en-GB" sz="2400" b="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  <m:r>
                                      <a:rPr lang="en-GB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GB" sz="2400" dirty="0" smtClean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7430038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le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64795223"/>
                  </p:ext>
                </p:extLst>
              </p:nvPr>
            </p:nvGraphicFramePr>
            <p:xfrm>
              <a:off x="1429998" y="1751014"/>
              <a:ext cx="9431488" cy="383457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850325">
                      <a:extLst>
                        <a:ext uri="{9D8B030D-6E8A-4147-A177-3AD203B41FA5}">
                          <a16:colId xmlns:a16="http://schemas.microsoft.com/office/drawing/2014/main" val="2457428862"/>
                        </a:ext>
                      </a:extLst>
                    </a:gridCol>
                    <a:gridCol w="5581163">
                      <a:extLst>
                        <a:ext uri="{9D8B030D-6E8A-4147-A177-3AD203B41FA5}">
                          <a16:colId xmlns:a16="http://schemas.microsoft.com/office/drawing/2014/main" val="1908894645"/>
                        </a:ext>
                      </a:extLst>
                    </a:gridCol>
                  </a:tblGrid>
                  <a:tr h="8229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 smtClean="0"/>
                            <a:t>Schemes</a:t>
                          </a:r>
                          <a:endParaRPr lang="en-GB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 smtClean="0"/>
                            <a:t>Number of</a:t>
                          </a:r>
                          <a:r>
                            <a:rPr lang="en-GB" sz="2400" baseline="0" dirty="0" smtClean="0"/>
                            <a:t> </a:t>
                          </a:r>
                          <a:r>
                            <a:rPr lang="en-GB" sz="2400" baseline="0" dirty="0" smtClean="0"/>
                            <a:t>required feedback bits per subcarrier group (bits)</a:t>
                          </a:r>
                          <a:endParaRPr lang="en-GB" sz="2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18487667"/>
                      </a:ext>
                    </a:extLst>
                  </a:tr>
                  <a:tr h="720356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400" dirty="0" smtClean="0"/>
                            <a:t>Legacy scheme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69105" t="-120168" r="-437" b="-31764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9069061"/>
                      </a:ext>
                    </a:extLst>
                  </a:tr>
                  <a:tr h="76375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 smtClean="0"/>
                            <a:t>Scheme in [1]</a:t>
                          </a:r>
                          <a:r>
                            <a:rPr lang="en-GB" sz="2400" baseline="0" dirty="0" smtClean="0"/>
                            <a:t> </a:t>
                          </a:r>
                          <a:endParaRPr lang="en-GB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69105" t="-209600" r="-437" b="-2024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747307069"/>
                      </a:ext>
                    </a:extLst>
                  </a:tr>
                  <a:tr h="76375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 smtClean="0"/>
                            <a:t>Proposed scheme</a:t>
                          </a:r>
                          <a:r>
                            <a:rPr lang="en-GB" sz="2400" baseline="0" dirty="0" smtClean="0"/>
                            <a:t> I</a:t>
                          </a:r>
                          <a:endParaRPr lang="en-GB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69105" t="-307143" r="-437" b="-10079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40813416"/>
                      </a:ext>
                    </a:extLst>
                  </a:tr>
                  <a:tr h="76375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 smtClean="0"/>
                            <a:t>Proposed </a:t>
                          </a:r>
                          <a:r>
                            <a:rPr lang="en-GB" sz="2400" dirty="0" smtClean="0"/>
                            <a:t>scheme</a:t>
                          </a:r>
                          <a:r>
                            <a:rPr lang="en-GB" sz="2400" baseline="0" dirty="0" smtClean="0"/>
                            <a:t> II</a:t>
                          </a:r>
                          <a:endParaRPr lang="en-GB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69105" t="-410400" r="-437" b="-16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74300386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886407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Ziming He (Samsung)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Goodput</a:t>
            </a:r>
            <a:r>
              <a:rPr lang="en-GB" dirty="0"/>
              <a:t> Evaluation (1)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6"/>
              <p:cNvSpPr/>
              <p:nvPr/>
            </p:nvSpPr>
            <p:spPr>
              <a:xfrm>
                <a:off x="419857" y="1806120"/>
                <a:ext cx="3897166" cy="41790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b="1" dirty="0" smtClean="0">
                    <a:solidFill>
                      <a:schemeClr val="tx2"/>
                    </a:solidFill>
                    <a:latin typeface="Cambria Math" panose="02040503050406030204" pitchFamily="18" charset="0"/>
                  </a:rPr>
                  <a:t>Goodput definition:</a:t>
                </a:r>
              </a:p>
              <a:p>
                <a14:m>
                  <m:oMath xmlns:m="http://schemas.openxmlformats.org/officeDocument/2006/math">
                    <m:r>
                      <a:rPr lang="en-GB" sz="280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GB" sz="2800" i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8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begChr m:val=""/>
                            <m:ctrlPr>
                              <a:rPr lang="en-GB" sz="280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80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𝐹</m:t>
                            </m:r>
                            <m:sSub>
                              <m:sSubPr>
                                <m:ctrlPr>
                                  <a:rPr lang="en-GB" sz="2800" i="1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sz="2800" i="1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e>
                              <m:sub>
                                <m:r>
                                  <a:rPr lang="en-GB" sz="2800" i="1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𝑀𝑃𝐷𝑈</m:t>
                                </m:r>
                              </m:sub>
                            </m:sSub>
                            <m:r>
                              <a:rPr lang="en-GB" sz="2800" i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(1−</m:t>
                            </m:r>
                            <m:r>
                              <a:rPr lang="en-GB" sz="280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𝑃𝐸𝑅</m:t>
                            </m:r>
                          </m:e>
                        </m:d>
                      </m:num>
                      <m:den>
                        <m:r>
                          <a:rPr lang="en-GB" sz="28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den>
                    </m:f>
                  </m:oMath>
                </a14:m>
                <a:r>
                  <a:rPr lang="en-GB" sz="2800" dirty="0" smtClean="0">
                    <a:solidFill>
                      <a:schemeClr val="tx2"/>
                    </a:solidFill>
                  </a:rPr>
                  <a:t>,</a:t>
                </a:r>
              </a:p>
              <a:p>
                <a:r>
                  <a:rPr lang="en-GB" sz="2000" dirty="0" smtClean="0">
                    <a:solidFill>
                      <a:schemeClr val="tx2"/>
                    </a:solidFill>
                  </a:rPr>
                  <a:t>where </a:t>
                </a:r>
                <a14:m>
                  <m:oMath xmlns:m="http://schemas.openxmlformats.org/officeDocument/2006/math">
                    <m:r>
                      <a:rPr lang="en-GB" sz="2000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GB" sz="2000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GB" sz="20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20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𝐷𝐵</m:t>
                        </m:r>
                      </m:sub>
                    </m:sSub>
                    <m:r>
                      <a:rPr lang="en-US" sz="2000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000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𝐹</m:t>
                    </m:r>
                    <m:sSub>
                      <m:sSubPr>
                        <m:ctrlPr>
                          <a:rPr lang="en-GB" sz="20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20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𝐵𝐹</m:t>
                        </m:r>
                      </m:sub>
                    </m:sSub>
                  </m:oMath>
                </a14:m>
                <a:r>
                  <a:rPr lang="en-GB" sz="2000" dirty="0" smtClean="0">
                    <a:solidFill>
                      <a:schemeClr val="tx2"/>
                    </a:solidFill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0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0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GB" sz="20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𝑀𝑃𝐷𝑈</m:t>
                        </m:r>
                      </m:sub>
                    </m:sSub>
                  </m:oMath>
                </a14:m>
                <a:r>
                  <a:rPr lang="en-GB" sz="2000" dirty="0" smtClean="0">
                    <a:solidFill>
                      <a:schemeClr val="tx2"/>
                    </a:solidFill>
                  </a:rPr>
                  <a:t> denotes the MPDU size of </a:t>
                </a:r>
                <a:r>
                  <a:rPr lang="en-GB" sz="2000" dirty="0" err="1" smtClean="0">
                    <a:solidFill>
                      <a:schemeClr val="tx2"/>
                    </a:solidFill>
                  </a:rPr>
                  <a:t>BFed</a:t>
                </a:r>
                <a:r>
                  <a:rPr lang="en-GB" sz="2000" dirty="0" smtClean="0">
                    <a:solidFill>
                      <a:schemeClr val="tx2"/>
                    </a:solidFill>
                  </a:rPr>
                  <a:t> data transmission,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0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20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𝐷𝐵</m:t>
                        </m:r>
                      </m:sub>
                    </m:sSub>
                  </m:oMath>
                </a14:m>
                <a:r>
                  <a:rPr lang="en-GB" sz="2000" dirty="0" smtClean="0">
                    <a:solidFill>
                      <a:schemeClr val="tx2"/>
                    </a:solidFill>
                  </a:rPr>
                  <a:t> the duration used for a </a:t>
                </a:r>
                <a:r>
                  <a:rPr lang="en-GB" sz="2000" dirty="0" smtClean="0">
                    <a:solidFill>
                      <a:schemeClr val="tx2"/>
                    </a:solidFill>
                  </a:rPr>
                  <a:t>database (codebook) </a:t>
                </a:r>
                <a:r>
                  <a:rPr lang="en-GB" sz="2000" dirty="0" smtClean="0">
                    <a:solidFill>
                      <a:schemeClr val="tx2"/>
                    </a:solidFill>
                  </a:rPr>
                  <a:t>update,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0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20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𝐵𝐹</m:t>
                        </m:r>
                      </m:sub>
                    </m:sSub>
                  </m:oMath>
                </a14:m>
                <a:r>
                  <a:rPr lang="en-GB" sz="2000" dirty="0" smtClean="0">
                    <a:solidFill>
                      <a:schemeClr val="tx2"/>
                    </a:solidFill>
                  </a:rPr>
                  <a:t> the duration of a beamforming cycle.</a:t>
                </a:r>
              </a:p>
              <a:p>
                <a:endParaRPr lang="en-GB" sz="2000" dirty="0" smtClean="0">
                  <a:solidFill>
                    <a:schemeClr val="tx2"/>
                  </a:solidFill>
                </a:endParaRPr>
              </a:p>
              <a:p>
                <a:r>
                  <a:rPr lang="en-GB" sz="2000" dirty="0" smtClean="0">
                    <a:solidFill>
                      <a:schemeClr val="tx2"/>
                    </a:solidFill>
                  </a:rPr>
                  <a:t>The database is updated once within a period of </a:t>
                </a:r>
                <a14:m>
                  <m:oMath xmlns:m="http://schemas.openxmlformats.org/officeDocument/2006/math">
                    <m:r>
                      <a:rPr lang="en-GB" sz="2000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GB" sz="2000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2000" dirty="0" smtClean="0">
                    <a:solidFill>
                      <a:schemeClr val="tx2"/>
                    </a:solidFill>
                  </a:rPr>
                  <a:t>containing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GB" sz="2000" dirty="0" smtClean="0">
                    <a:solidFill>
                      <a:schemeClr val="tx2"/>
                    </a:solidFill>
                  </a:rPr>
                  <a:t> </a:t>
                </a:r>
                <a:r>
                  <a:rPr lang="en-GB" sz="2000" dirty="0">
                    <a:solidFill>
                      <a:schemeClr val="tx2"/>
                    </a:solidFill>
                  </a:rPr>
                  <a:t>beamforming </a:t>
                </a:r>
                <a:r>
                  <a:rPr lang="en-GB" sz="2000" dirty="0" smtClean="0">
                    <a:solidFill>
                      <a:schemeClr val="tx2"/>
                    </a:solidFill>
                  </a:rPr>
                  <a:t>cycles.</a:t>
                </a:r>
                <a:endParaRPr lang="en-GB" sz="2000" dirty="0">
                  <a:solidFill>
                    <a:schemeClr val="tx2"/>
                  </a:solidFill>
                </a:endParaRPr>
              </a:p>
            </p:txBody>
          </p:sp>
        </mc:Choice>
        <mc:Fallback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857" y="1806120"/>
                <a:ext cx="3897166" cy="4179029"/>
              </a:xfrm>
              <a:prstGeom prst="rect">
                <a:avLst/>
              </a:prstGeom>
              <a:blipFill>
                <a:blip r:embed="rId2"/>
                <a:stretch>
                  <a:fillRect l="-2504" t="-1166" r="-2504" b="-160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8647" y="1624144"/>
            <a:ext cx="3209645" cy="3881724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4729882" y="5630934"/>
            <a:ext cx="240984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 smtClean="0">
                <a:solidFill>
                  <a:schemeClr val="tx2"/>
                </a:solidFill>
              </a:rPr>
              <a:t>A beamforming cycle</a:t>
            </a:r>
            <a:endParaRPr lang="en-GB" sz="2000" dirty="0">
              <a:solidFill>
                <a:schemeClr val="tx2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Rectangle 9"/>
              <p:cNvSpPr/>
              <p:nvPr/>
            </p:nvSpPr>
            <p:spPr>
              <a:xfrm>
                <a:off x="7552590" y="2560030"/>
                <a:ext cx="4387364" cy="227139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GB" sz="2000" dirty="0" smtClean="0">
                    <a:solidFill>
                      <a:schemeClr val="tx2"/>
                    </a:solidFill>
                  </a:rPr>
                  <a:t>MCS for both </a:t>
                </a:r>
                <a:r>
                  <a:rPr lang="en-GB" sz="2000" dirty="0" err="1" smtClean="0">
                    <a:solidFill>
                      <a:schemeClr val="tx2"/>
                    </a:solidFill>
                  </a:rPr>
                  <a:t>BFed</a:t>
                </a:r>
                <a:r>
                  <a:rPr lang="en-GB" sz="2000" dirty="0" smtClean="0">
                    <a:solidFill>
                      <a:schemeClr val="tx2"/>
                    </a:solidFill>
                  </a:rPr>
                  <a:t> data transmission and </a:t>
                </a:r>
                <a:r>
                  <a:rPr lang="en-GB" sz="2000" dirty="0">
                    <a:solidFill>
                      <a:schemeClr val="tx2"/>
                    </a:solidFill>
                  </a:rPr>
                  <a:t>CSI reports </a:t>
                </a:r>
                <a:r>
                  <a:rPr lang="en-GB" sz="2000" dirty="0" smtClean="0">
                    <a:solidFill>
                      <a:schemeClr val="tx2"/>
                    </a:solidFill>
                  </a:rPr>
                  <a:t>are selected according to SNR 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GB" sz="2000" dirty="0" smtClean="0">
                    <a:solidFill>
                      <a:schemeClr val="tx2"/>
                    </a:solidFill>
                  </a:rPr>
                  <a:t>Database (codebook) </a:t>
                </a:r>
                <a:r>
                  <a:rPr lang="en-GB" sz="2000" dirty="0" smtClean="0">
                    <a:solidFill>
                      <a:schemeClr val="tx2"/>
                    </a:solidFill>
                  </a:rPr>
                  <a:t>communication uses legacy beamforming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GB" sz="20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0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GB" sz="20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𝑓𝑏</m:t>
                        </m:r>
                      </m:sub>
                    </m:sSub>
                  </m:oMath>
                </a14:m>
                <a:r>
                  <a:rPr lang="en-GB" sz="2000" dirty="0" smtClean="0">
                    <a:solidFill>
                      <a:schemeClr val="tx2"/>
                    </a:solidFill>
                  </a:rPr>
                  <a:t> with the highest </a:t>
                </a:r>
                <a:r>
                  <a:rPr lang="en-GB" sz="2000" dirty="0" err="1" smtClean="0">
                    <a:solidFill>
                      <a:schemeClr val="tx2"/>
                    </a:solidFill>
                  </a:rPr>
                  <a:t>goodput</a:t>
                </a:r>
                <a:r>
                  <a:rPr lang="en-GB" sz="2000" dirty="0" smtClean="0">
                    <a:solidFill>
                      <a:schemeClr val="tx2"/>
                    </a:solidFill>
                  </a:rPr>
                  <a:t> is selected for AIML feedback schemes</a:t>
                </a:r>
              </a:p>
            </p:txBody>
          </p:sp>
        </mc:Choice>
        <mc:Fallback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2590" y="2560030"/>
                <a:ext cx="4387364" cy="2271391"/>
              </a:xfrm>
              <a:prstGeom prst="rect">
                <a:avLst/>
              </a:prstGeom>
              <a:blipFill>
                <a:blip r:embed="rId4"/>
                <a:stretch>
                  <a:fillRect l="-1250" t="-1609" r="-2361" b="-37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39088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Ziming He (Samsung)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14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Goodput</a:t>
            </a:r>
            <a:r>
              <a:rPr lang="en-GB" dirty="0" smtClean="0"/>
              <a:t> Evaluation (2)</a:t>
            </a:r>
            <a:endParaRPr lang="en-GB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8695" y="1598651"/>
            <a:ext cx="5235895" cy="432988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2164283" y="5942894"/>
                <a:ext cx="3786244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GB" sz="20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=100 (</m:t>
                    </m:r>
                    <m:r>
                      <a:rPr lang="en-GB" sz="20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𝑠𝑒𝑐</m:t>
                    </m:r>
                    <m:r>
                      <a:rPr lang="en-GB" sz="20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); </m:t>
                    </m:r>
                    <m:sSub>
                      <m:sSubPr>
                        <m:ctrlPr>
                          <a:rPr lang="en-GB" sz="200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0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GB" sz="20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𝑀𝑃𝐷𝑈</m:t>
                        </m:r>
                      </m:sub>
                    </m:sSub>
                  </m:oMath>
                </a14:m>
                <a:r>
                  <a:rPr lang="en-GB" sz="2000" dirty="0" smtClean="0">
                    <a:solidFill>
                      <a:schemeClr val="tx2"/>
                    </a:solidFill>
                  </a:rPr>
                  <a:t> = 1KB</a:t>
                </a:r>
                <a:endParaRPr lang="en-GB" sz="20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4283" y="5942894"/>
                <a:ext cx="3786244" cy="400110"/>
              </a:xfrm>
              <a:prstGeom prst="rect">
                <a:avLst/>
              </a:prstGeom>
              <a:blipFill>
                <a:blip r:embed="rId3"/>
                <a:stretch>
                  <a:fillRect t="-9091" b="-257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6850146" y="2213430"/>
                <a:ext cx="4009431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000" dirty="0" smtClean="0">
                    <a:solidFill>
                      <a:schemeClr val="tx1"/>
                    </a:solidFill>
                  </a:rPr>
                  <a:t>Duration of </a:t>
                </a:r>
                <a:r>
                  <a:rPr lang="en-GB" sz="2000" dirty="0" err="1" smtClean="0">
                    <a:solidFill>
                      <a:schemeClr val="tx1"/>
                    </a:solidFill>
                  </a:rPr>
                  <a:t>BFed</a:t>
                </a:r>
                <a:r>
                  <a:rPr lang="en-GB" sz="2000" dirty="0" smtClean="0">
                    <a:solidFill>
                      <a:schemeClr val="tx1"/>
                    </a:solidFill>
                  </a:rPr>
                  <a:t> data transmissions:</a:t>
                </a:r>
              </a:p>
              <a:p>
                <a:r>
                  <a:rPr lang="en-GB" sz="2000" dirty="0" smtClean="0">
                    <a:solidFill>
                      <a:schemeClr val="tx1"/>
                    </a:solidFill>
                  </a:rPr>
                  <a:t>100-400 </a:t>
                </a:r>
                <a14:m>
                  <m:oMath xmlns:m="http://schemas.openxmlformats.org/officeDocument/2006/math">
                    <m:r>
                      <a:rPr lang="en-GB" sz="20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GB" sz="2000" dirty="0" smtClean="0">
                    <a:solidFill>
                      <a:schemeClr val="tx1"/>
                    </a:solidFill>
                  </a:rPr>
                  <a:t>s </a:t>
                </a:r>
                <a:endParaRPr lang="en-GB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0146" y="2213430"/>
                <a:ext cx="4009431" cy="707886"/>
              </a:xfrm>
              <a:prstGeom prst="rect">
                <a:avLst/>
              </a:prstGeom>
              <a:blipFill>
                <a:blip r:embed="rId4"/>
                <a:stretch>
                  <a:fillRect l="-1674" t="-4310" r="-1065" b="-146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6850146" y="3211878"/>
                <a:ext cx="2847769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2000" dirty="0">
                    <a:solidFill>
                      <a:schemeClr val="tx1"/>
                    </a:solidFill>
                  </a:rPr>
                  <a:t>Duration of </a:t>
                </a:r>
                <a:r>
                  <a:rPr lang="en-GB" sz="2000" dirty="0" smtClean="0">
                    <a:solidFill>
                      <a:schemeClr val="tx1"/>
                    </a:solidFill>
                  </a:rPr>
                  <a:t>CSI reports:</a:t>
                </a:r>
                <a:endParaRPr lang="en-GB" sz="2000" dirty="0">
                  <a:solidFill>
                    <a:schemeClr val="tx1"/>
                  </a:solidFill>
                </a:endParaRPr>
              </a:p>
              <a:p>
                <a:r>
                  <a:rPr lang="en-GB" sz="2000" dirty="0" smtClean="0">
                    <a:solidFill>
                      <a:schemeClr val="tx1"/>
                    </a:solidFill>
                  </a:rPr>
                  <a:t>90-300 </a:t>
                </a:r>
                <a14:m>
                  <m:oMath xmlns:m="http://schemas.openxmlformats.org/officeDocument/2006/math">
                    <m:r>
                      <a:rPr lang="en-GB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GB" sz="2000" dirty="0">
                    <a:solidFill>
                      <a:schemeClr val="tx1"/>
                    </a:solidFill>
                  </a:rPr>
                  <a:t>s </a:t>
                </a: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0146" y="3211878"/>
                <a:ext cx="2847769" cy="707886"/>
              </a:xfrm>
              <a:prstGeom prst="rect">
                <a:avLst/>
              </a:prstGeom>
              <a:blipFill>
                <a:blip r:embed="rId5"/>
                <a:stretch>
                  <a:fillRect l="-2355" t="-5172" b="-146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91519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Ziming He (Samsung)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588475"/>
            <a:ext cx="10361084" cy="1065213"/>
          </a:xfrm>
        </p:spPr>
        <p:txBody>
          <a:bodyPr/>
          <a:lstStyle/>
          <a:p>
            <a:r>
              <a:rPr lang="en-GB" dirty="0" err="1"/>
              <a:t>Goodput</a:t>
            </a:r>
            <a:r>
              <a:rPr lang="en-GB" dirty="0"/>
              <a:t> Evaluation </a:t>
            </a:r>
            <a:r>
              <a:rPr lang="en-GB" dirty="0" smtClean="0"/>
              <a:t>(3)</a:t>
            </a:r>
            <a:endParaRPr lang="en-GB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3053" y="1504218"/>
            <a:ext cx="5243225" cy="439862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18937" y="1504218"/>
            <a:ext cx="5379207" cy="439862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2890138" y="5958294"/>
                <a:ext cx="6511207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dirty="0" smtClean="0">
                    <a:solidFill>
                      <a:schemeClr val="tx2"/>
                    </a:solidFill>
                  </a:rPr>
                  <a:t>PER performance of MCS 3&amp;7 with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GB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𝑀𝑃𝐷𝑈</m:t>
                        </m:r>
                      </m:sub>
                    </m:sSub>
                  </m:oMath>
                </a14:m>
                <a:r>
                  <a:rPr lang="en-GB" dirty="0">
                    <a:solidFill>
                      <a:schemeClr val="tx2"/>
                    </a:solidFill>
                  </a:rPr>
                  <a:t> = </a:t>
                </a:r>
                <a:r>
                  <a:rPr lang="en-GB" dirty="0" smtClean="0">
                    <a:solidFill>
                      <a:schemeClr val="tx2"/>
                    </a:solidFill>
                  </a:rPr>
                  <a:t>1KB</a:t>
                </a:r>
                <a:endParaRPr lang="en-GB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0138" y="5958294"/>
                <a:ext cx="6511207" cy="461665"/>
              </a:xfrm>
              <a:prstGeom prst="rect">
                <a:avLst/>
              </a:prstGeom>
              <a:blipFill>
                <a:blip r:embed="rId4"/>
                <a:stretch>
                  <a:fillRect l="-1404" t="-10526" r="-93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37375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Ziming He (Samsung)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16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Goodput</a:t>
            </a:r>
            <a:r>
              <a:rPr lang="en-GB" dirty="0"/>
              <a:t> Evaluation </a:t>
            </a:r>
            <a:r>
              <a:rPr lang="en-GB" dirty="0" smtClean="0"/>
              <a:t>(4)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0643" y="1663091"/>
            <a:ext cx="5317524" cy="4297301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6980724" y="2707917"/>
            <a:ext cx="414776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chemeClr val="tx1"/>
                </a:solidFill>
              </a:rPr>
              <a:t>Duration of </a:t>
            </a:r>
            <a:r>
              <a:rPr lang="en-GB" sz="2000" dirty="0" err="1">
                <a:solidFill>
                  <a:schemeClr val="tx1"/>
                </a:solidFill>
              </a:rPr>
              <a:t>BFed</a:t>
            </a:r>
            <a:r>
              <a:rPr lang="en-GB" sz="2000" dirty="0">
                <a:solidFill>
                  <a:schemeClr val="tx1"/>
                </a:solidFill>
              </a:rPr>
              <a:t> data transmissions:</a:t>
            </a:r>
          </a:p>
          <a:p>
            <a:r>
              <a:rPr lang="en-GB" sz="2000" dirty="0" smtClean="0">
                <a:solidFill>
                  <a:schemeClr val="tx2"/>
                </a:solidFill>
              </a:rPr>
              <a:t>around 5ms for all MCSs</a:t>
            </a:r>
            <a:endParaRPr lang="en-GB" sz="2000" dirty="0">
              <a:solidFill>
                <a:schemeClr val="tx2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3074615" y="5975375"/>
                <a:ext cx="227966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GB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=100 (</m:t>
                      </m:r>
                      <m:r>
                        <a:rPr lang="en-GB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𝑠𝑒𝑐</m:t>
                      </m:r>
                      <m:r>
                        <a:rPr lang="en-GB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 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4615" y="5975375"/>
                <a:ext cx="2279662" cy="461665"/>
              </a:xfrm>
              <a:prstGeom prst="rect">
                <a:avLst/>
              </a:prstGeom>
              <a:blipFill>
                <a:blip r:embed="rId4"/>
                <a:stretch>
                  <a:fillRect b="-1842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56432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Ziming He (Samsung)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17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 of benefits and standard impact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5956971"/>
              </p:ext>
            </p:extLst>
          </p:nvPr>
        </p:nvGraphicFramePr>
        <p:xfrm>
          <a:off x="758948" y="1751014"/>
          <a:ext cx="10671989" cy="36374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4842">
                  <a:extLst>
                    <a:ext uri="{9D8B030D-6E8A-4147-A177-3AD203B41FA5}">
                      <a16:colId xmlns:a16="http://schemas.microsoft.com/office/drawing/2014/main" val="781865190"/>
                    </a:ext>
                  </a:extLst>
                </a:gridCol>
                <a:gridCol w="4691702">
                  <a:extLst>
                    <a:ext uri="{9D8B030D-6E8A-4147-A177-3AD203B41FA5}">
                      <a16:colId xmlns:a16="http://schemas.microsoft.com/office/drawing/2014/main" val="966844820"/>
                    </a:ext>
                  </a:extLst>
                </a:gridCol>
                <a:gridCol w="3535445">
                  <a:extLst>
                    <a:ext uri="{9D8B030D-6E8A-4147-A177-3AD203B41FA5}">
                      <a16:colId xmlns:a16="http://schemas.microsoft.com/office/drawing/2014/main" val="3270070454"/>
                    </a:ext>
                  </a:extLst>
                </a:gridCol>
              </a:tblGrid>
              <a:tr h="775618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AIML</a:t>
                      </a:r>
                      <a:r>
                        <a:rPr lang="en-GB" sz="2400" baseline="0" dirty="0" smtClean="0"/>
                        <a:t> scheme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Key Benefits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Standard Impact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8346643"/>
                  </a:ext>
                </a:extLst>
              </a:tr>
              <a:tr h="775618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Scheme in [1]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000" dirty="0" smtClean="0"/>
                        <a:t>Less CSI feedback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 smtClean="0"/>
                        <a:t>One index</a:t>
                      </a:r>
                      <a:r>
                        <a:rPr lang="en-GB" sz="2000" baseline="0" dirty="0" smtClean="0"/>
                        <a:t> per subcarrier group</a:t>
                      </a:r>
                      <a:endParaRPr lang="en-GB" sz="20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0404585"/>
                  </a:ext>
                </a:extLst>
              </a:tr>
              <a:tr h="775618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Proposed scheme</a:t>
                      </a:r>
                      <a:r>
                        <a:rPr lang="en-GB" sz="2000" baseline="0" dirty="0" smtClean="0"/>
                        <a:t> I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2000" baseline="0" dirty="0" smtClean="0"/>
                        <a:t>Less </a:t>
                      </a:r>
                      <a:r>
                        <a:rPr lang="en-GB" sz="2000" baseline="0" dirty="0" smtClean="0"/>
                        <a:t>database (codebook) </a:t>
                      </a:r>
                      <a:r>
                        <a:rPr lang="en-GB" sz="2000" baseline="0" dirty="0" smtClean="0"/>
                        <a:t>communication overhead and storage</a:t>
                      </a:r>
                      <a:endParaRPr lang="en-GB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Two indices</a:t>
                      </a:r>
                      <a:r>
                        <a:rPr lang="en-GB" sz="2000" baseline="0" dirty="0" smtClean="0"/>
                        <a:t> per subcarrier group</a:t>
                      </a:r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4816012"/>
                  </a:ext>
                </a:extLst>
              </a:tr>
              <a:tr h="104328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 smtClean="0"/>
                        <a:t>Proposed scheme</a:t>
                      </a:r>
                      <a:r>
                        <a:rPr lang="en-GB" sz="2000" baseline="0" dirty="0" smtClean="0"/>
                        <a:t> II</a:t>
                      </a:r>
                      <a:endParaRPr lang="en-GB" sz="2000" dirty="0" smtClean="0"/>
                    </a:p>
                    <a:p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000" baseline="0" dirty="0" smtClean="0"/>
                        <a:t>Approaches the PER of legacy scheme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2000" dirty="0" smtClean="0"/>
                        <a:t>Possibly has less computation</a:t>
                      </a:r>
                      <a:r>
                        <a:rPr lang="en-GB" sz="2000" baseline="0" dirty="0" smtClean="0"/>
                        <a:t> at non-AP STA when training is complete (e.g., angle computation is not required)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Same as the scheme in [1]</a:t>
                      </a:r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23369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8898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Ziming He (Samsung)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18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Comparisons </a:t>
            </a:r>
            <a:r>
              <a:rPr lang="en-GB" dirty="0"/>
              <a:t>of MPDU</a:t>
            </a:r>
            <a:r>
              <a:rPr lang="en-GB" dirty="0" smtClean="0"/>
              <a:t> sizes of CSI reports (an example)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le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52403384"/>
                  </p:ext>
                </p:extLst>
              </p:nvPr>
            </p:nvGraphicFramePr>
            <p:xfrm>
              <a:off x="1494691" y="1941940"/>
              <a:ext cx="9056078" cy="327535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607329">
                      <a:extLst>
                        <a:ext uri="{9D8B030D-6E8A-4147-A177-3AD203B41FA5}">
                          <a16:colId xmlns:a16="http://schemas.microsoft.com/office/drawing/2014/main" val="1907091109"/>
                        </a:ext>
                      </a:extLst>
                    </a:gridCol>
                    <a:gridCol w="5448749">
                      <a:extLst>
                        <a:ext uri="{9D8B030D-6E8A-4147-A177-3AD203B41FA5}">
                          <a16:colId xmlns:a16="http://schemas.microsoft.com/office/drawing/2014/main" val="548276198"/>
                        </a:ext>
                      </a:extLst>
                    </a:gridCol>
                  </a:tblGrid>
                  <a:tr h="994718">
                    <a:tc>
                      <a:txBody>
                        <a:bodyPr/>
                        <a:lstStyle/>
                        <a:p>
                          <a:r>
                            <a:rPr lang="en-GB" sz="2400" dirty="0" smtClean="0"/>
                            <a:t>Schemes</a:t>
                          </a:r>
                          <a:endParaRPr lang="en-GB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2400" dirty="0" smtClean="0"/>
                            <a:t>MPDU size (Bytes)</a:t>
                          </a:r>
                          <a:endParaRPr lang="en-GB" sz="2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29462298"/>
                      </a:ext>
                    </a:extLst>
                  </a:tr>
                  <a:tr h="552664">
                    <a:tc>
                      <a:txBody>
                        <a:bodyPr/>
                        <a:lstStyle/>
                        <a:p>
                          <a:r>
                            <a:rPr lang="en-GB" sz="2400" dirty="0" smtClean="0"/>
                            <a:t>Legacy scheme</a:t>
                          </a:r>
                          <a:endParaRPr lang="en-GB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2400" dirty="0" smtClean="0">
                              <a:solidFill>
                                <a:schemeClr val="tx2"/>
                              </a:solidFill>
                            </a:rPr>
                            <a:t>1077</a:t>
                          </a:r>
                          <a:endParaRPr lang="en-GB" sz="2400" dirty="0">
                            <a:solidFill>
                              <a:schemeClr val="tx2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51970271"/>
                      </a:ext>
                    </a:extLst>
                  </a:tr>
                  <a:tr h="863984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400" dirty="0" smtClean="0"/>
                            <a:t>Scheme in [1] and 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400" dirty="0" smtClean="0"/>
                            <a:t>proposed scheme</a:t>
                          </a:r>
                          <a:r>
                            <a:rPr lang="en-GB" sz="2400" baseline="0" dirty="0" smtClean="0"/>
                            <a:t> II</a:t>
                          </a:r>
                          <a:endParaRPr lang="en-GB" sz="2400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2400" dirty="0" smtClean="0">
                              <a:solidFill>
                                <a:schemeClr val="tx2"/>
                              </a:solidFill>
                              <a:effectLst/>
                              <a:latin typeface="+mn-lt"/>
                              <a:ea typeface="Malgun Gothic" panose="020B0503020000020004" pitchFamily="34" charset="-127"/>
                            </a:rPr>
                            <a:t>117, 125, 133, 141, 149, 157, 165 </a:t>
                          </a:r>
                        </a:p>
                        <a:p>
                          <a:r>
                            <a:rPr lang="en-GB" sz="2000" dirty="0" smtClean="0">
                              <a:solidFill>
                                <a:schemeClr val="tx2"/>
                              </a:solidFill>
                              <a:effectLst/>
                              <a:latin typeface="+mn-lt"/>
                              <a:ea typeface="Malgun Gothic" panose="020B0503020000020004" pitchFamily="34" charset="-127"/>
                            </a:rPr>
                            <a:t>(for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GB" sz="200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GB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𝑓𝑏</m:t>
                                  </m:r>
                                </m:sub>
                              </m:sSub>
                              <m:r>
                                <a:rPr lang="en-GB" sz="2000" b="0" i="1" smtClean="0">
                                  <a:effectLst/>
                                  <a:latin typeface="Cambria Math" panose="02040503050406030204" pitchFamily="18" charset="0"/>
                                </a:rPr>
                                <m:t>=10−16</m:t>
                              </m:r>
                            </m:oMath>
                          </a14:m>
                          <a:r>
                            <a:rPr lang="en-GB" sz="2000" dirty="0" smtClean="0">
                              <a:solidFill>
                                <a:schemeClr val="tx2"/>
                              </a:solidFill>
                              <a:effectLst/>
                              <a:latin typeface="+mn-lt"/>
                              <a:ea typeface="Malgun Gothic" panose="020B0503020000020004" pitchFamily="34" charset="-127"/>
                            </a:rPr>
                            <a:t>, respectively)</a:t>
                          </a:r>
                          <a:endParaRPr lang="en-GB" sz="2000" dirty="0">
                            <a:solidFill>
                              <a:schemeClr val="tx2"/>
                            </a:solidFill>
                            <a:effectLst/>
                            <a:latin typeface="+mn-lt"/>
                            <a:ea typeface="Malgun Gothic" panose="020B0503020000020004" pitchFamily="34" charset="-127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96362624"/>
                      </a:ext>
                    </a:extLst>
                  </a:tr>
                  <a:tr h="863984">
                    <a:tc>
                      <a:txBody>
                        <a:bodyPr/>
                        <a:lstStyle/>
                        <a:p>
                          <a:r>
                            <a:rPr lang="en-GB" sz="2400" dirty="0" smtClean="0"/>
                            <a:t>Proposed scheme</a:t>
                          </a:r>
                          <a:r>
                            <a:rPr lang="en-GB" sz="2400" baseline="0" dirty="0" smtClean="0"/>
                            <a:t> I</a:t>
                          </a:r>
                          <a:endParaRPr lang="en-GB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2400" dirty="0" smtClean="0">
                              <a:solidFill>
                                <a:schemeClr val="tx2"/>
                              </a:solidFill>
                              <a:effectLst/>
                              <a:latin typeface="+mn-lt"/>
                              <a:ea typeface="Malgun Gothic" panose="020B0503020000020004" pitchFamily="34" charset="-127"/>
                            </a:rPr>
                            <a:t>197, 213, 229, 245, 261, 277, 293 </a:t>
                          </a:r>
                        </a:p>
                        <a:p>
                          <a:r>
                            <a:rPr lang="en-GB" sz="2000" dirty="0" smtClean="0">
                              <a:solidFill>
                                <a:schemeClr val="tx2"/>
                              </a:solidFill>
                              <a:effectLst/>
                              <a:latin typeface="+mn-lt"/>
                              <a:ea typeface="Malgun Gothic" panose="020B0503020000020004" pitchFamily="34" charset="-127"/>
                            </a:rPr>
                            <a:t>(for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GB" sz="200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GB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𝑓𝑏</m:t>
                                  </m:r>
                                </m:sub>
                              </m:sSub>
                              <m:r>
                                <a:rPr lang="en-GB" sz="2000" b="0" i="1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GB" sz="2000" b="0" i="1" smtClean="0">
                                  <a:effectLst/>
                                  <a:latin typeface="Cambria Math" panose="02040503050406030204" pitchFamily="18" charset="0"/>
                                </a:rPr>
                                <m:t>10−16</m:t>
                              </m:r>
                            </m:oMath>
                          </a14:m>
                          <a:r>
                            <a:rPr lang="en-GB" sz="2000" dirty="0" smtClean="0">
                              <a:solidFill>
                                <a:schemeClr val="tx2"/>
                              </a:solidFill>
                              <a:effectLst/>
                              <a:latin typeface="+mn-lt"/>
                              <a:ea typeface="Malgun Gothic" panose="020B0503020000020004" pitchFamily="34" charset="-127"/>
                            </a:rPr>
                            <a:t>, respectively)</a:t>
                          </a:r>
                          <a:endParaRPr lang="en-GB" sz="2000" dirty="0">
                            <a:solidFill>
                              <a:schemeClr val="tx2"/>
                            </a:solidFill>
                            <a:effectLst/>
                            <a:latin typeface="+mn-lt"/>
                            <a:ea typeface="Malgun Gothic" panose="020B0503020000020004" pitchFamily="34" charset="-127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1317706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le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52403384"/>
                  </p:ext>
                </p:extLst>
              </p:nvPr>
            </p:nvGraphicFramePr>
            <p:xfrm>
              <a:off x="1494691" y="1941940"/>
              <a:ext cx="9056078" cy="327535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607329">
                      <a:extLst>
                        <a:ext uri="{9D8B030D-6E8A-4147-A177-3AD203B41FA5}">
                          <a16:colId xmlns:a16="http://schemas.microsoft.com/office/drawing/2014/main" val="1907091109"/>
                        </a:ext>
                      </a:extLst>
                    </a:gridCol>
                    <a:gridCol w="5448749">
                      <a:extLst>
                        <a:ext uri="{9D8B030D-6E8A-4147-A177-3AD203B41FA5}">
                          <a16:colId xmlns:a16="http://schemas.microsoft.com/office/drawing/2014/main" val="548276198"/>
                        </a:ext>
                      </a:extLst>
                    </a:gridCol>
                  </a:tblGrid>
                  <a:tr h="994718">
                    <a:tc>
                      <a:txBody>
                        <a:bodyPr/>
                        <a:lstStyle/>
                        <a:p>
                          <a:r>
                            <a:rPr lang="en-GB" sz="2400" dirty="0" smtClean="0"/>
                            <a:t>Schemes</a:t>
                          </a:r>
                          <a:endParaRPr lang="en-GB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2400" dirty="0" smtClean="0"/>
                            <a:t>MPDU size (Bytes)</a:t>
                          </a:r>
                          <a:endParaRPr lang="en-GB" sz="2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29462298"/>
                      </a:ext>
                    </a:extLst>
                  </a:tr>
                  <a:tr h="552664">
                    <a:tc>
                      <a:txBody>
                        <a:bodyPr/>
                        <a:lstStyle/>
                        <a:p>
                          <a:r>
                            <a:rPr lang="en-GB" sz="2400" dirty="0" smtClean="0"/>
                            <a:t>Legacy scheme</a:t>
                          </a:r>
                          <a:endParaRPr lang="en-GB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2400" dirty="0" smtClean="0">
                              <a:solidFill>
                                <a:schemeClr val="tx2"/>
                              </a:solidFill>
                            </a:rPr>
                            <a:t>1077</a:t>
                          </a:r>
                          <a:endParaRPr lang="en-GB" sz="2400" dirty="0">
                            <a:solidFill>
                              <a:schemeClr val="tx2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51970271"/>
                      </a:ext>
                    </a:extLst>
                  </a:tr>
                  <a:tr h="863984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400" dirty="0" smtClean="0"/>
                            <a:t>Scheme in [1] and 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400" dirty="0" smtClean="0"/>
                            <a:t>proposed scheme</a:t>
                          </a:r>
                          <a:r>
                            <a:rPr lang="en-GB" sz="2400" baseline="0" dirty="0" smtClean="0"/>
                            <a:t> II</a:t>
                          </a:r>
                          <a:endParaRPr lang="en-GB" sz="2400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66331" t="-183803" r="-447" b="-10140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96362624"/>
                      </a:ext>
                    </a:extLst>
                  </a:tr>
                  <a:tr h="863984">
                    <a:tc>
                      <a:txBody>
                        <a:bodyPr/>
                        <a:lstStyle/>
                        <a:p>
                          <a:r>
                            <a:rPr lang="en-GB" sz="2400" dirty="0" smtClean="0"/>
                            <a:t>Proposed scheme</a:t>
                          </a:r>
                          <a:r>
                            <a:rPr lang="en-GB" sz="2400" baseline="0" dirty="0" smtClean="0"/>
                            <a:t> I</a:t>
                          </a:r>
                          <a:endParaRPr lang="en-GB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66331" t="-283803" r="-447" b="-140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513177066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392122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121040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b="0" dirty="0"/>
              <a:t>Add </a:t>
            </a:r>
            <a:r>
              <a:rPr lang="en-GB" b="0" dirty="0" smtClean="0"/>
              <a:t>required AIML </a:t>
            </a:r>
            <a:r>
              <a:rPr lang="en-GB" b="0" dirty="0" smtClean="0"/>
              <a:t>database (codebook) </a:t>
            </a:r>
            <a:r>
              <a:rPr lang="en-GB" b="0" dirty="0" smtClean="0"/>
              <a:t>storage </a:t>
            </a:r>
            <a:r>
              <a:rPr lang="en-GB" b="0" dirty="0" smtClean="0"/>
              <a:t>to Section </a:t>
            </a:r>
            <a:r>
              <a:rPr lang="en-GB" b="0" dirty="0" smtClean="0"/>
              <a:t>2.1.3 (</a:t>
            </a:r>
            <a:r>
              <a:rPr lang="en-GB" b="0" dirty="0"/>
              <a:t>requirements</a:t>
            </a:r>
            <a:r>
              <a:rPr lang="en-GB" b="0" dirty="0" smtClean="0"/>
              <a:t>) </a:t>
            </a:r>
          </a:p>
          <a:p>
            <a:pPr>
              <a:buFont typeface="Arial" panose="020B0604020202020204" pitchFamily="34" charset="0"/>
              <a:buChar char="•"/>
            </a:pPr>
            <a:endParaRPr lang="en-GB" b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Ziming He (Samsung)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19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Contribution </a:t>
            </a:r>
            <a:r>
              <a:rPr lang="en-GB" dirty="0" smtClean="0"/>
              <a:t>to CSI </a:t>
            </a:r>
            <a:r>
              <a:rPr lang="en-GB" dirty="0"/>
              <a:t>Compression Use </a:t>
            </a:r>
            <a:r>
              <a:rPr lang="en-GB" dirty="0" smtClean="0"/>
              <a:t>Case [4]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174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Ziming He (Samsung)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Recap: Legacy beamforming </a:t>
            </a:r>
            <a:r>
              <a:rPr lang="en-US" altLang="ko-KR" dirty="0" smtClean="0"/>
              <a:t>scheme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2326176" y="5498324"/>
                <a:ext cx="7113058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dirty="0" smtClean="0">
                    <a:solidFill>
                      <a:srgbClr val="0070C0"/>
                    </a:solidFill>
                    <a:latin typeface="+mn-lt"/>
                    <a:ea typeface="Malgun Gothic" panose="020B0503020000020004" pitchFamily="34" charset="-127"/>
                  </a:rPr>
                  <a:t>Note: In 11ax/be,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𝑁</m:t>
                        </m:r>
                      </m:e>
                      <m:sub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𝑏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0070C0"/>
                    </a:solidFill>
                    <a:latin typeface="+mn-lt"/>
                    <a:ea typeface="Malgun Gothic" panose="020B0503020000020004" pitchFamily="34" charset="-127"/>
                  </a:rPr>
                  <a:t> bits </a:t>
                </a:r>
                <a:r>
                  <a:rPr lang="en-US" dirty="0" smtClean="0">
                    <a:solidFill>
                      <a:srgbClr val="0070C0"/>
                    </a:solidFill>
                    <a:latin typeface="+mn-lt"/>
                    <a:ea typeface="Malgun Gothic" panose="020B0503020000020004" pitchFamily="34" charset="-127"/>
                  </a:rPr>
                  <a:t>are used to </a:t>
                </a:r>
                <a:r>
                  <a:rPr lang="en-US" dirty="0">
                    <a:solidFill>
                      <a:srgbClr val="0070C0"/>
                    </a:solidFill>
                    <a:latin typeface="+mn-lt"/>
                    <a:ea typeface="Malgun Gothic" panose="020B0503020000020004" pitchFamily="34" charset="-127"/>
                  </a:rPr>
                  <a:t>compress angle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rPr>
                      <m:t>𝜓</m:t>
                    </m:r>
                  </m:oMath>
                </a14:m>
                <a:r>
                  <a:rPr lang="en-US" dirty="0">
                    <a:solidFill>
                      <a:srgbClr val="0070C0"/>
                    </a:solidFill>
                    <a:latin typeface="+mn-lt"/>
                    <a:ea typeface="Malgun Gothic" panose="020B0503020000020004" pitchFamily="34" charset="-127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𝑁</m:t>
                        </m:r>
                      </m:e>
                      <m:sub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  <a:cs typeface="Times New Roman" panose="02020603050405020304" pitchFamily="18" charset="0"/>
                          </a:rPr>
                          <m:t>𝑏</m:t>
                        </m:r>
                      </m:sub>
                    </m:sSub>
                    <m:r>
                      <a:rPr lang="en-US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rPr>
                      <m:t>+2)</m:t>
                    </m:r>
                  </m:oMath>
                </a14:m>
                <a:r>
                  <a:rPr lang="en-US" dirty="0">
                    <a:solidFill>
                      <a:srgbClr val="0070C0"/>
                    </a:solidFill>
                    <a:latin typeface="+mn-lt"/>
                    <a:ea typeface="Malgun Gothic" panose="020B0503020000020004" pitchFamily="34" charset="-127"/>
                  </a:rPr>
                  <a:t> </a:t>
                </a:r>
                <a:r>
                  <a:rPr lang="en-US" dirty="0" smtClean="0">
                    <a:solidFill>
                      <a:srgbClr val="0070C0"/>
                    </a:solidFill>
                    <a:latin typeface="+mn-lt"/>
                    <a:ea typeface="Malgun Gothic" panose="020B0503020000020004" pitchFamily="34" charset="-127"/>
                  </a:rPr>
                  <a:t>bits are used </a:t>
                </a:r>
                <a:r>
                  <a:rPr lang="en-US" dirty="0">
                    <a:solidFill>
                      <a:srgbClr val="0070C0"/>
                    </a:solidFill>
                    <a:latin typeface="+mn-lt"/>
                    <a:ea typeface="Malgun Gothic" panose="020B0503020000020004" pitchFamily="34" charset="-127"/>
                  </a:rPr>
                  <a:t>to compress angle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rPr>
                      <m:t>𝜙</m:t>
                    </m:r>
                  </m:oMath>
                </a14:m>
                <a:endParaRPr lang="en-GB" dirty="0">
                  <a:solidFill>
                    <a:srgbClr val="0070C0"/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6176" y="5498324"/>
                <a:ext cx="7113058" cy="830997"/>
              </a:xfrm>
              <a:prstGeom prst="rect">
                <a:avLst/>
              </a:prstGeom>
              <a:blipFill>
                <a:blip r:embed="rId2"/>
                <a:stretch>
                  <a:fillRect l="-1372" t="-5882" b="-161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857" y="1571575"/>
            <a:ext cx="9091192" cy="3867476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0637" y="3901715"/>
            <a:ext cx="5901094" cy="1450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018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2251165"/>
          </a:xfrm>
        </p:spPr>
        <p:txBody>
          <a:bodyPr/>
          <a:lstStyle/>
          <a:p>
            <a:pPr marL="0" indent="0"/>
            <a:r>
              <a:rPr lang="en-US" sz="2000" dirty="0" smtClean="0"/>
              <a:t>[1] </a:t>
            </a:r>
            <a:r>
              <a:rPr lang="en-US" sz="2000" dirty="0"/>
              <a:t>M. </a:t>
            </a:r>
            <a:r>
              <a:rPr lang="en-US" sz="2000" dirty="0" err="1"/>
              <a:t>Deshmukh</a:t>
            </a:r>
            <a:r>
              <a:rPr lang="en-US" sz="2000" dirty="0"/>
              <a:t>, Z. Lin, H. Lou, M. </a:t>
            </a:r>
            <a:r>
              <a:rPr lang="en-US" sz="2000" dirty="0" err="1"/>
              <a:t>Kamel</a:t>
            </a:r>
            <a:r>
              <a:rPr lang="en-US" sz="2000" dirty="0"/>
              <a:t>, R. Yang, I. </a:t>
            </a:r>
            <a:r>
              <a:rPr lang="en-US" sz="2000" dirty="0" err="1"/>
              <a:t>Güvenç</a:t>
            </a:r>
            <a:r>
              <a:rPr lang="en-US" sz="2000" dirty="0"/>
              <a:t>, “Intelligent Feedback Overhead Reduction (</a:t>
            </a:r>
            <a:r>
              <a:rPr lang="en-US" sz="2000" dirty="0" err="1"/>
              <a:t>iFOR</a:t>
            </a:r>
            <a:r>
              <a:rPr lang="en-US" sz="2000" dirty="0"/>
              <a:t>) in Wi-Fi 7 and Beyond,” in Proceedings of 2022 </a:t>
            </a:r>
            <a:r>
              <a:rPr lang="en-US" sz="2000" dirty="0" smtClean="0"/>
              <a:t>VTC-Spring</a:t>
            </a:r>
          </a:p>
          <a:p>
            <a:pPr marL="0" indent="0"/>
            <a:r>
              <a:rPr lang="en-US" sz="2000" dirty="0" smtClean="0"/>
              <a:t>[2] </a:t>
            </a:r>
            <a:r>
              <a:rPr lang="en-US" sz="2000" dirty="0"/>
              <a:t>11-22/0950r2, </a:t>
            </a:r>
            <a:r>
              <a:rPr lang="en-GB" sz="2000" dirty="0"/>
              <a:t>Discussion on Connection between AI/ML &amp; Wireless </a:t>
            </a:r>
            <a:r>
              <a:rPr lang="en-GB" sz="2000" dirty="0" smtClean="0"/>
              <a:t>LAN</a:t>
            </a:r>
            <a:endParaRPr lang="en-US" sz="2000" dirty="0" smtClean="0"/>
          </a:p>
          <a:p>
            <a:pPr marL="0" indent="0"/>
            <a:r>
              <a:rPr lang="en-US" sz="2000" dirty="0" smtClean="0"/>
              <a:t>[3] </a:t>
            </a:r>
            <a:r>
              <a:rPr lang="en-US" sz="2000" dirty="0"/>
              <a:t>11-22/1563r2, </a:t>
            </a:r>
            <a:r>
              <a:rPr lang="en-GB" sz="2000" dirty="0"/>
              <a:t>AI ML Use </a:t>
            </a:r>
            <a:r>
              <a:rPr lang="en-GB" sz="2000" dirty="0" smtClean="0"/>
              <a:t>Case</a:t>
            </a:r>
            <a:endParaRPr lang="en-US" sz="2000" dirty="0" smtClean="0"/>
          </a:p>
          <a:p>
            <a:pPr marL="0" indent="0"/>
            <a:r>
              <a:rPr lang="en-US" sz="2000" dirty="0" smtClean="0"/>
              <a:t>[4] </a:t>
            </a:r>
            <a:r>
              <a:rPr lang="en-US" sz="2000" dirty="0"/>
              <a:t>11-22/1934r5, </a:t>
            </a:r>
            <a:r>
              <a:rPr lang="en-GB" sz="2000" dirty="0"/>
              <a:t>Proposed IEEE 802.11 AIML TIG Technical Report Text for the CSI Compression Use </a:t>
            </a:r>
            <a:r>
              <a:rPr lang="en-GB" sz="2000" dirty="0" smtClean="0"/>
              <a:t>Case</a:t>
            </a:r>
          </a:p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Ziming He (Samsung)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20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References</a:t>
            </a:r>
          </a:p>
        </p:txBody>
      </p:sp>
    </p:spTree>
    <p:extLst>
      <p:ext uri="{BB962C8B-B14F-4D97-AF65-F5344CB8AC3E}">
        <p14:creationId xmlns:p14="http://schemas.microsoft.com/office/powerpoint/2010/main" val="1946561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1866108"/>
            <a:ext cx="10483743" cy="306637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b="0" dirty="0" smtClean="0"/>
              <a:t>Online training [2] </a:t>
            </a:r>
          </a:p>
          <a:p>
            <a:pPr>
              <a:buFont typeface="Arial" panose="020B0604020202020204" pitchFamily="34" charset="0"/>
              <a:buChar char="•"/>
            </a:pPr>
            <a:endParaRPr lang="en-GB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GB" b="0" dirty="0" smtClean="0"/>
              <a:t>The training data is collected using legacy CSI feedback reports (e.g., CBR) [3]</a:t>
            </a:r>
          </a:p>
          <a:p>
            <a:pPr>
              <a:buFont typeface="Arial" panose="020B0604020202020204" pitchFamily="34" charset="0"/>
              <a:buChar char="•"/>
            </a:pPr>
            <a:endParaRPr lang="en-GB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AIML is applied </a:t>
            </a:r>
            <a:r>
              <a:rPr lang="en-US" b="0" dirty="0"/>
              <a:t>in AP only</a:t>
            </a:r>
            <a:r>
              <a:rPr lang="en-GB" b="0" dirty="0" smtClean="0"/>
              <a:t> (training is performed at AP and the AIML </a:t>
            </a:r>
            <a:r>
              <a:rPr lang="en-GB" b="0" dirty="0" smtClean="0"/>
              <a:t>database/codebook </a:t>
            </a:r>
            <a:r>
              <a:rPr lang="en-GB" b="0" dirty="0" smtClean="0"/>
              <a:t>is sent to the non-AP STAs) [3]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Ziming He (Samsung)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Considered scenarios for AIML schemes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513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Ziming He (Samsung)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Recap: </a:t>
            </a:r>
            <a:r>
              <a:rPr lang="en-US" altLang="ko-KR" dirty="0" smtClean="0"/>
              <a:t>Existing </a:t>
            </a:r>
            <a:r>
              <a:rPr lang="en-US" dirty="0" smtClean="0"/>
              <a:t>AIML scheme in </a:t>
            </a:r>
            <a:r>
              <a:rPr lang="en-US" altLang="ko-KR" dirty="0" smtClean="0"/>
              <a:t>[1]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182" y="1636714"/>
            <a:ext cx="10551292" cy="436843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7152117" y="4892219"/>
                <a:ext cx="4638368" cy="134806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altLang="ko-KR" sz="2000" dirty="0" smtClean="0">
                    <a:solidFill>
                      <a:srgbClr val="0070C0"/>
                    </a:solidFill>
                  </a:rPr>
                  <a:t>One index feedback is</a:t>
                </a:r>
                <a:r>
                  <a:rPr lang="en-US" altLang="ko-KR" sz="2000" dirty="0">
                    <a:solidFill>
                      <a:srgbClr val="0070C0"/>
                    </a:solidFill>
                  </a:rPr>
                  <a:t> </a:t>
                </a:r>
                <a:r>
                  <a:rPr lang="en-US" sz="2000" dirty="0" smtClean="0">
                    <a:solidFill>
                      <a:srgbClr val="0070C0"/>
                    </a:solidFill>
                  </a:rPr>
                  <a:t>required per subcarrier group, instead of the compressed angles </a:t>
                </a:r>
                <a:r>
                  <a:rPr lang="en-US" altLang="ko-KR" sz="2000" dirty="0">
                    <a:solidFill>
                      <a:srgbClr val="0070C0"/>
                    </a:solidFill>
                  </a:rPr>
                  <a:t>feedback </a:t>
                </a:r>
                <a:r>
                  <a:rPr lang="en-US" sz="2000" dirty="0" smtClean="0">
                    <a:solidFill>
                      <a:srgbClr val="0070C0"/>
                    </a:solidFill>
                  </a:rPr>
                  <a:t>in the legacy scheme. </a:t>
                </a:r>
              </a:p>
              <a:p>
                <a:r>
                  <a:rPr lang="en-US" sz="2000" dirty="0" smtClean="0">
                    <a:solidFill>
                      <a:srgbClr val="0070C0"/>
                    </a:solidFill>
                  </a:rPr>
                  <a:t>(A single index requires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00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0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GB" sz="20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𝑓𝑏</m:t>
                        </m:r>
                      </m:sub>
                    </m:sSub>
                  </m:oMath>
                </a14:m>
                <a:r>
                  <a:rPr lang="en-GB" sz="2000" dirty="0" smtClean="0">
                    <a:solidFill>
                      <a:srgbClr val="0070C0"/>
                    </a:solidFill>
                  </a:rPr>
                  <a:t> bits)</a:t>
                </a:r>
                <a:endParaRPr lang="en-GB" sz="20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2117" y="4892219"/>
                <a:ext cx="4638368" cy="1348061"/>
              </a:xfrm>
              <a:prstGeom prst="rect">
                <a:avLst/>
              </a:prstGeom>
              <a:blipFill>
                <a:blip r:embed="rId3"/>
                <a:stretch>
                  <a:fillRect l="-1314" t="-2715" r="-2102" b="-54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/>
          <p:cNvSpPr/>
          <p:nvPr/>
        </p:nvSpPr>
        <p:spPr bwMode="auto">
          <a:xfrm>
            <a:off x="7152117" y="3560885"/>
            <a:ext cx="3987737" cy="1204546"/>
          </a:xfrm>
          <a:prstGeom prst="rect">
            <a:avLst/>
          </a:prstGeom>
          <a:noFill/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17694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Ziming He (Samsung)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703386" y="483308"/>
            <a:ext cx="10361084" cy="1065213"/>
          </a:xfrm>
        </p:spPr>
        <p:txBody>
          <a:bodyPr/>
          <a:lstStyle/>
          <a:p>
            <a:r>
              <a:rPr lang="en-US" altLang="ko-KR" dirty="0"/>
              <a:t>Recap: </a:t>
            </a:r>
            <a:r>
              <a:rPr lang="en-US" altLang="ko-KR" dirty="0" smtClean="0"/>
              <a:t>Reuse legacy CBR for AIML online training [2]-[4]</a:t>
            </a:r>
            <a:endParaRPr lang="en-GB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9202" y="1248700"/>
            <a:ext cx="8088469" cy="501142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3722386" y="2533721"/>
                <a:ext cx="1379160" cy="4078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GB" sz="2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en-GB" sz="20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sSub>
                            <m:sSubPr>
                              <m:ctrlPr>
                                <a:rPr lang="en-GB" sz="20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20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GB" sz="20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𝑓𝑏</m:t>
                              </m:r>
                            </m:sub>
                          </m:sSub>
                        </m:sup>
                      </m:sSup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2386" y="2533721"/>
                <a:ext cx="1379160" cy="407804"/>
              </a:xfrm>
              <a:prstGeom prst="rect">
                <a:avLst/>
              </a:prstGeom>
              <a:blipFill>
                <a:blip r:embed="rId3"/>
                <a:stretch>
                  <a:fillRect b="-29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7973213" y="5141269"/>
                <a:ext cx="3588672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2000" dirty="0" smtClean="0">
                    <a:solidFill>
                      <a:srgbClr val="0070C0"/>
                    </a:solidFill>
                  </a:rPr>
                  <a:t>A candidate represents a vector containing both </a:t>
                </a:r>
                <a14:m>
                  <m:oMath xmlns:m="http://schemas.openxmlformats.org/officeDocument/2006/math">
                    <m:r>
                      <a:rPr lang="en-GB" sz="20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𝜙</m:t>
                    </m:r>
                  </m:oMath>
                </a14:m>
                <a:r>
                  <a:rPr lang="en-GB" sz="2000" dirty="0" smtClean="0">
                    <a:solidFill>
                      <a:srgbClr val="0070C0"/>
                    </a:solidFill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200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𝜓</m:t>
                    </m:r>
                  </m:oMath>
                </a14:m>
                <a:endParaRPr lang="en-GB" sz="20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73213" y="5141269"/>
                <a:ext cx="3588672" cy="707886"/>
              </a:xfrm>
              <a:prstGeom prst="rect">
                <a:avLst/>
              </a:prstGeom>
              <a:blipFill>
                <a:blip r:embed="rId4"/>
                <a:stretch>
                  <a:fillRect l="-1868" t="-4274" b="-136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/>
          <p:cNvSpPr/>
          <p:nvPr/>
        </p:nvSpPr>
        <p:spPr>
          <a:xfrm>
            <a:off x="3865310" y="6075457"/>
            <a:ext cx="115448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600" b="1" dirty="0">
                <a:solidFill>
                  <a:schemeClr val="tx1"/>
                </a:solidFill>
              </a:rPr>
              <a:t>(</a:t>
            </a:r>
            <a:r>
              <a:rPr lang="en-US" altLang="ko-KR" sz="1600" b="1" dirty="0" smtClean="0">
                <a:solidFill>
                  <a:schemeClr val="tx1"/>
                </a:solidFill>
              </a:rPr>
              <a:t>codebook)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250956" y="6073023"/>
            <a:ext cx="115448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600" b="1" dirty="0">
                <a:solidFill>
                  <a:schemeClr val="tx1"/>
                </a:solidFill>
              </a:rPr>
              <a:t>(</a:t>
            </a:r>
            <a:r>
              <a:rPr lang="en-US" altLang="ko-KR" sz="1600" b="1" dirty="0" smtClean="0">
                <a:solidFill>
                  <a:schemeClr val="tx1"/>
                </a:solidFill>
              </a:rPr>
              <a:t>codebook)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9150429" y="4320309"/>
            <a:ext cx="115448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600" b="1" dirty="0">
                <a:solidFill>
                  <a:schemeClr val="tx1"/>
                </a:solidFill>
              </a:rPr>
              <a:t>(</a:t>
            </a:r>
            <a:r>
              <a:rPr lang="en-US" altLang="ko-KR" sz="1600" b="1" dirty="0" smtClean="0">
                <a:solidFill>
                  <a:schemeClr val="tx1"/>
                </a:solidFill>
              </a:rPr>
              <a:t>codebook)</a:t>
            </a:r>
            <a:endParaRPr lang="en-GB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9788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Ziming He (Samsung)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791308" y="498207"/>
            <a:ext cx="10361084" cy="1065213"/>
          </a:xfrm>
        </p:spPr>
        <p:txBody>
          <a:bodyPr/>
          <a:lstStyle/>
          <a:p>
            <a:r>
              <a:rPr lang="en-US" altLang="ko-KR" dirty="0"/>
              <a:t>Proposed scheme I </a:t>
            </a:r>
            <a:r>
              <a:rPr lang="en-US" altLang="ko-KR" dirty="0" smtClean="0"/>
              <a:t>(Training phase)</a:t>
            </a: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9400" y="1297667"/>
            <a:ext cx="7929100" cy="4992693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8" name="Rectangle 7"/>
              <p:cNvSpPr/>
              <p:nvPr/>
            </p:nvSpPr>
            <p:spPr>
              <a:xfrm>
                <a:off x="1749671" y="4739090"/>
                <a:ext cx="2848706" cy="132343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2000" dirty="0" smtClean="0">
                    <a:solidFill>
                      <a:srgbClr val="0070C0"/>
                    </a:solidFill>
                  </a:rPr>
                  <a:t>Use</a:t>
                </a:r>
                <a:r>
                  <a:rPr lang="en-GB" sz="2000" b="1" dirty="0" smtClean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0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GB" sz="2000" b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n-GB" sz="2000" i="1" dirty="0">
                            <a:solidFill>
                              <a:srgbClr val="0070C0"/>
                            </a:solidFill>
                          </a:rPr>
                          <m:t>N</m:t>
                        </m:r>
                      </m:e>
                      <m:sub>
                        <m:r>
                          <a:rPr lang="en-GB" sz="20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  <m:r>
                      <a:rPr lang="en-GB" sz="20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+2)</m:t>
                    </m:r>
                  </m:oMath>
                </a14:m>
                <a:r>
                  <a:rPr lang="en-GB" sz="2000" dirty="0" smtClean="0">
                    <a:solidFill>
                      <a:srgbClr val="0070C0"/>
                    </a:solidFill>
                  </a:rPr>
                  <a:t> bits to compress the angles for </a:t>
                </a:r>
                <a:r>
                  <a:rPr lang="en-GB" sz="2000" dirty="0" smtClean="0">
                    <a:solidFill>
                      <a:srgbClr val="0070C0"/>
                    </a:solidFill>
                  </a:rPr>
                  <a:t>database (codebook) </a:t>
                </a:r>
                <a:r>
                  <a:rPr lang="en-GB" sz="2000" dirty="0" smtClean="0">
                    <a:solidFill>
                      <a:srgbClr val="0070C0"/>
                    </a:solidFill>
                  </a:rPr>
                  <a:t>communication</a:t>
                </a:r>
                <a:endParaRPr lang="en-GB" sz="2000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9671" y="4739090"/>
                <a:ext cx="2848706" cy="1323439"/>
              </a:xfrm>
              <a:prstGeom prst="rect">
                <a:avLst/>
              </a:prstGeom>
              <a:blipFill>
                <a:blip r:embed="rId3"/>
                <a:stretch>
                  <a:fillRect l="-2141" t="-2294" b="-68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/>
          <p:cNvSpPr/>
          <p:nvPr/>
        </p:nvSpPr>
        <p:spPr bwMode="auto">
          <a:xfrm>
            <a:off x="2929399" y="2048608"/>
            <a:ext cx="2600963" cy="771577"/>
          </a:xfrm>
          <a:prstGeom prst="rect">
            <a:avLst/>
          </a:prstGeom>
          <a:noFill/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8971121" y="4936899"/>
                <a:ext cx="2910037" cy="10156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2000" dirty="0" smtClean="0">
                    <a:solidFill>
                      <a:srgbClr val="0070C0"/>
                    </a:solidFill>
                  </a:rPr>
                  <a:t>A candidate represents a vector containing either </a:t>
                </a:r>
                <a14:m>
                  <m:oMath xmlns:m="http://schemas.openxmlformats.org/officeDocument/2006/math">
                    <m:r>
                      <a:rPr lang="en-GB" sz="20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𝜙</m:t>
                    </m:r>
                  </m:oMath>
                </a14:m>
                <a:r>
                  <a:rPr lang="en-GB" sz="2000" dirty="0" smtClean="0">
                    <a:solidFill>
                      <a:srgbClr val="0070C0"/>
                    </a:solidFill>
                  </a:rPr>
                  <a:t> or </a:t>
                </a:r>
                <a14:m>
                  <m:oMath xmlns:m="http://schemas.openxmlformats.org/officeDocument/2006/math">
                    <m:r>
                      <a:rPr lang="en-GB" sz="200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𝜓</m:t>
                    </m:r>
                  </m:oMath>
                </a14:m>
                <a:endParaRPr lang="en-GB" sz="2000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71121" y="4936899"/>
                <a:ext cx="2910037" cy="1015663"/>
              </a:xfrm>
              <a:prstGeom prst="rect">
                <a:avLst/>
              </a:prstGeom>
              <a:blipFill>
                <a:blip r:embed="rId4"/>
                <a:stretch>
                  <a:fillRect l="-2306" t="-3614" b="-102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636546" y="2112299"/>
                <a:ext cx="2226250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000" dirty="0" smtClean="0">
                    <a:solidFill>
                      <a:srgbClr val="0070C0"/>
                    </a:solidFill>
                  </a:rPr>
                  <a:t>Cluster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00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GB" sz="2000" b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m:rPr>
                            <m:nor/>
                          </m:rPr>
                          <a:rPr lang="en-GB" sz="2000" i="1" dirty="0">
                            <a:solidFill>
                              <a:srgbClr val="0070C0"/>
                            </a:solidFill>
                          </a:rPr>
                          <m:t>N</m:t>
                        </m:r>
                      </m:e>
                      <m:sub>
                        <m:r>
                          <a:rPr lang="en-GB" sz="20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𝑣</m:t>
                        </m:r>
                      </m:sub>
                    </m:sSub>
                  </m:oMath>
                </a14:m>
                <a:r>
                  <a:rPr lang="en-GB" sz="2000" dirty="0" smtClean="0">
                    <a:solidFill>
                      <a:srgbClr val="0070C0"/>
                    </a:solidFill>
                  </a:rPr>
                  <a:t> vectors</a:t>
                </a:r>
              </a:p>
              <a:p>
                <a:r>
                  <a:rPr lang="en-GB" sz="2000" dirty="0" smtClean="0">
                    <a:solidFill>
                      <a:srgbClr val="0070C0"/>
                    </a:solidFill>
                  </a:rPr>
                  <a:t>to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0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GB" sz="2000" b="0" i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GB" sz="2000" i="1" dirty="0">
                            <a:solidFill>
                              <a:srgbClr val="0070C0"/>
                            </a:solidFill>
                          </a:rPr>
                          <m:t>N</m:t>
                        </m:r>
                      </m:e>
                      <m:sub>
                        <m:r>
                          <a:rPr lang="en-GB" sz="20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GB" sz="2000" dirty="0" smtClean="0">
                    <a:solidFill>
                      <a:srgbClr val="0070C0"/>
                    </a:solidFill>
                  </a:rPr>
                  <a:t> candidates</a:t>
                </a:r>
                <a:endParaRPr lang="en-GB" sz="20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546" y="2112299"/>
                <a:ext cx="2226250" cy="707886"/>
              </a:xfrm>
              <a:prstGeom prst="rect">
                <a:avLst/>
              </a:prstGeom>
              <a:blipFill>
                <a:blip r:embed="rId5"/>
                <a:stretch>
                  <a:fillRect l="-2732" t="-5172" r="-1639" b="-146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5144820" y="6121083"/>
            <a:ext cx="115448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600" b="1" dirty="0">
                <a:solidFill>
                  <a:schemeClr val="tx1"/>
                </a:solidFill>
              </a:rPr>
              <a:t>(codebook)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483043" y="6121083"/>
            <a:ext cx="115448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600" b="1" dirty="0">
                <a:solidFill>
                  <a:schemeClr val="tx1"/>
                </a:solidFill>
              </a:rPr>
              <a:t>(codebook)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0281258" y="4336541"/>
            <a:ext cx="115448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600" b="1" dirty="0">
                <a:solidFill>
                  <a:schemeClr val="tx1"/>
                </a:solidFill>
              </a:rPr>
              <a:t>(codebook)</a:t>
            </a:r>
            <a:endParaRPr lang="en-GB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6846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Ziming He (Samsung)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Proposed scheme I </a:t>
            </a:r>
            <a:r>
              <a:rPr lang="en-US" altLang="ko-KR" dirty="0" smtClean="0"/>
              <a:t>(Beamforming </a:t>
            </a:r>
            <a:r>
              <a:rPr lang="en-US" altLang="ko-KR" dirty="0"/>
              <a:t>phase</a:t>
            </a:r>
            <a:r>
              <a:rPr lang="en-US" altLang="ko-KR" dirty="0" smtClean="0"/>
              <a:t>)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1" y="1654588"/>
            <a:ext cx="10008738" cy="436814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7373509" y="5136733"/>
                <a:ext cx="4381806" cy="10156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altLang="ko-KR" sz="2000" dirty="0" smtClean="0">
                    <a:solidFill>
                      <a:srgbClr val="0070C0"/>
                    </a:solidFill>
                  </a:rPr>
                  <a:t>Two indices in stead of one index is</a:t>
                </a:r>
              </a:p>
              <a:p>
                <a:r>
                  <a:rPr lang="en-US" sz="2000" dirty="0" smtClean="0">
                    <a:solidFill>
                      <a:srgbClr val="0070C0"/>
                    </a:solidFill>
                  </a:rPr>
                  <a:t>required per subcarrier group, one</a:t>
                </a:r>
              </a:p>
              <a:p>
                <a:r>
                  <a:rPr lang="en-US" sz="2000" dirty="0" smtClean="0">
                    <a:solidFill>
                      <a:srgbClr val="0070C0"/>
                    </a:solidFill>
                  </a:rPr>
                  <a:t>represents </a:t>
                </a:r>
                <a14:m>
                  <m:oMath xmlns:m="http://schemas.openxmlformats.org/officeDocument/2006/math">
                    <m:r>
                      <a:rPr lang="en-GB" sz="20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𝜙</m:t>
                    </m:r>
                    <m:r>
                      <a:rPr lang="en-GB" sz="20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 smtClean="0">
                    <a:solidFill>
                      <a:srgbClr val="0070C0"/>
                    </a:solidFill>
                  </a:rPr>
                  <a:t>and the other represents </a:t>
                </a:r>
                <a14:m>
                  <m:oMath xmlns:m="http://schemas.openxmlformats.org/officeDocument/2006/math">
                    <m:r>
                      <a:rPr lang="en-GB" sz="20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𝜓</m:t>
                    </m:r>
                  </m:oMath>
                </a14:m>
                <a:endParaRPr lang="en-GB" sz="20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3509" y="5136733"/>
                <a:ext cx="4381806" cy="1015663"/>
              </a:xfrm>
              <a:prstGeom prst="rect">
                <a:avLst/>
              </a:prstGeom>
              <a:blipFill>
                <a:blip r:embed="rId3"/>
                <a:stretch>
                  <a:fillRect l="-1532" t="-3614" b="-102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 bwMode="auto">
          <a:xfrm>
            <a:off x="7373509" y="3697982"/>
            <a:ext cx="3549630" cy="1340009"/>
          </a:xfrm>
          <a:prstGeom prst="rect">
            <a:avLst/>
          </a:prstGeom>
          <a:noFill/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88637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Ziming He (Samsung)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791308" y="498207"/>
            <a:ext cx="10361084" cy="1065213"/>
          </a:xfrm>
        </p:spPr>
        <p:txBody>
          <a:bodyPr/>
          <a:lstStyle/>
          <a:p>
            <a:r>
              <a:rPr lang="en-US" altLang="ko-KR" dirty="0"/>
              <a:t>Proposed scheme </a:t>
            </a:r>
            <a:r>
              <a:rPr lang="en-US" altLang="ko-KR" dirty="0" smtClean="0"/>
              <a:t>II (</a:t>
            </a:r>
            <a:r>
              <a:rPr lang="en-US" altLang="ko-KR" dirty="0"/>
              <a:t>Training</a:t>
            </a:r>
            <a:r>
              <a:rPr lang="en-US" altLang="ko-KR" dirty="0" smtClean="0"/>
              <a:t> </a:t>
            </a:r>
            <a:r>
              <a:rPr lang="en-US" altLang="ko-KR" dirty="0"/>
              <a:t>phase</a:t>
            </a:r>
            <a:r>
              <a:rPr lang="en-US" altLang="ko-KR" dirty="0" smtClean="0"/>
              <a:t>)</a:t>
            </a: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8132" y="1412896"/>
            <a:ext cx="8138151" cy="4926358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1412321" y="3390481"/>
            <a:ext cx="250580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 smtClean="0">
                <a:solidFill>
                  <a:srgbClr val="0070C0"/>
                </a:solidFill>
              </a:rPr>
              <a:t>Can use legacy angle compression method</a:t>
            </a:r>
            <a:endParaRPr lang="en-GB" sz="2000" dirty="0">
              <a:solidFill>
                <a:srgbClr val="0070C0"/>
              </a:solidFill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3918130" y="3173112"/>
            <a:ext cx="2741815" cy="925255"/>
          </a:xfrm>
          <a:prstGeom prst="rect">
            <a:avLst/>
          </a:prstGeom>
          <a:noFill/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61689" y="1763969"/>
            <a:ext cx="315644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0070C0"/>
                </a:solidFill>
              </a:rPr>
              <a:t>Database </a:t>
            </a:r>
            <a:r>
              <a:rPr lang="en-GB" sz="2000" dirty="0" smtClean="0">
                <a:solidFill>
                  <a:srgbClr val="0070C0"/>
                </a:solidFill>
              </a:rPr>
              <a:t>is constructed in terms of steering matrices, instead of angles in the other two schemes</a:t>
            </a:r>
            <a:endParaRPr lang="en-GB" sz="2000" dirty="0"/>
          </a:p>
        </p:txBody>
      </p:sp>
      <p:sp>
        <p:nvSpPr>
          <p:cNvPr id="13" name="Rectangle 12"/>
          <p:cNvSpPr/>
          <p:nvPr/>
        </p:nvSpPr>
        <p:spPr bwMode="auto">
          <a:xfrm>
            <a:off x="3918130" y="2205032"/>
            <a:ext cx="2403540" cy="494447"/>
          </a:xfrm>
          <a:prstGeom prst="rect">
            <a:avLst/>
          </a:prstGeom>
          <a:noFill/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93318" y="6136860"/>
            <a:ext cx="115448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600" b="1" dirty="0">
                <a:solidFill>
                  <a:schemeClr val="tx1"/>
                </a:solidFill>
              </a:rPr>
              <a:t>(codebook)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575706" y="6169977"/>
            <a:ext cx="115448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600" b="1" dirty="0">
                <a:solidFill>
                  <a:schemeClr val="tx1"/>
                </a:solidFill>
              </a:rPr>
              <a:t>(codebook)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9997909" y="4382082"/>
            <a:ext cx="115448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600" b="1" dirty="0">
                <a:solidFill>
                  <a:schemeClr val="tx1"/>
                </a:solidFill>
              </a:rPr>
              <a:t>(codebook)</a:t>
            </a:r>
            <a:endParaRPr lang="en-GB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6669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Ziming He (Samsung)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Proposed scheme </a:t>
            </a:r>
            <a:r>
              <a:rPr lang="en-US" altLang="ko-KR" dirty="0" smtClean="0"/>
              <a:t>II </a:t>
            </a:r>
            <a:r>
              <a:rPr lang="en-US" altLang="ko-KR" dirty="0"/>
              <a:t>(Beamforming phase</a:t>
            </a:r>
            <a:r>
              <a:rPr lang="en-US" altLang="ko-KR" dirty="0" smtClean="0"/>
              <a:t>)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516" y="1619922"/>
            <a:ext cx="9606996" cy="4253339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6877703" y="4789352"/>
            <a:ext cx="413905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ko-KR" sz="2000" dirty="0" smtClean="0">
                <a:solidFill>
                  <a:srgbClr val="0070C0"/>
                </a:solidFill>
              </a:rPr>
              <a:t>A single index is required per subcarrier group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ko-KR" sz="2000" dirty="0" smtClean="0">
                <a:solidFill>
                  <a:srgbClr val="0070C0"/>
                </a:solidFill>
              </a:rPr>
              <a:t>Angle computation is not required at non-AP STA</a:t>
            </a:r>
            <a:endParaRPr lang="en-GB" sz="2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0446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4-xxxx-00-00ax_Overhead_Analysis_Draft.potx" id="{58D38F92-CE47-49A6-8D55-B6F683F34CA5}" vid="{B11CDA16-73AE-4FE4-927E-073FD3DED5C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C8E648E97429F4A9C700CA2B719F885" ma:contentTypeVersion="17" ma:contentTypeDescription="Create a new document." ma:contentTypeScope="" ma:versionID="6e3ee49c1194d28eca38e3887a0c9fa5">
  <xsd:schema xmlns:xsd="http://www.w3.org/2001/XMLSchema" xmlns:xs="http://www.w3.org/2001/XMLSchema" xmlns:p="http://schemas.microsoft.com/office/2006/metadata/properties" xmlns:ns2="5a888943-97ca-4c93-b605-714bb5e9e285" xmlns:ns3="e32f50e1-6846-4d7d-ad60-ccd6877e6c5e" xmlns:ns4="http://schemas.microsoft.com/sharepoint/v4" targetNamespace="http://schemas.microsoft.com/office/2006/metadata/properties" ma:root="true" ma:fieldsID="8d383a2459015e6354274af988eab965" ns2:_="" ns3:_="" ns4:_="">
    <xsd:import namespace="5a888943-97ca-4c93-b605-714bb5e9e285"/>
    <xsd:import namespace="e32f50e1-6846-4d7d-ad60-ccd6877e6c5e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4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888943-97ca-4c93-b605-714bb5e9e28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2f50e1-6846-4d7d-ad60-ccd6877e6c5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19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e32f50e1-6846-4d7d-ad60-ccd6877e6c5e">
      <UserInfo>
        <DisplayName>Zinan Lin</DisplayName>
        <AccountId>16</AccountId>
        <AccountType/>
      </UserInfo>
    </SharedWithUsers>
    <IconOverlay xmlns="http://schemas.microsoft.com/sharepoint/v4" xsi:nil="true"/>
  </documentManagement>
</p:properties>
</file>

<file path=customXml/itemProps1.xml><?xml version="1.0" encoding="utf-8"?>
<ds:datastoreItem xmlns:ds="http://schemas.openxmlformats.org/officeDocument/2006/customXml" ds:itemID="{00F07B58-0867-41C8-9B29-DF8937FB0AC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a888943-97ca-4c93-b605-714bb5e9e285"/>
    <ds:schemaRef ds:uri="e32f50e1-6846-4d7d-ad60-ccd6877e6c5e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B4BD4C9-2D78-4544-AC0E-C6B88C15F4B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CB59073-9CB7-43A6-9548-B1C6F500CF2C}">
  <ds:schemaRefs>
    <ds:schemaRef ds:uri="http://purl.org/dc/elements/1.1/"/>
    <ds:schemaRef ds:uri="http://schemas.openxmlformats.org/package/2006/metadata/core-properties"/>
    <ds:schemaRef ds:uri="http://purl.org/dc/terms/"/>
    <ds:schemaRef ds:uri="http://schemas.microsoft.com/sharepoint/v4"/>
    <ds:schemaRef ds:uri="e32f50e1-6846-4d7d-ad60-ccd6877e6c5e"/>
    <ds:schemaRef ds:uri="http://schemas.microsoft.com/office/2006/documentManagement/types"/>
    <ds:schemaRef ds:uri="http://purl.org/dc/dcmitype/"/>
    <ds:schemaRef ds:uri="http://schemas.microsoft.com/office/2006/metadata/properties"/>
    <ds:schemaRef ds:uri="http://schemas.microsoft.com/office/infopath/2007/PartnerControls"/>
    <ds:schemaRef ds:uri="5a888943-97ca-4c93-b605-714bb5e9e285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1455</Words>
  <Application>Microsoft Office PowerPoint</Application>
  <PresentationFormat>Widescreen</PresentationFormat>
  <Paragraphs>220</Paragraphs>
  <Slides>20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Malgun Gothic</vt:lpstr>
      <vt:lpstr>MS Gothic</vt:lpstr>
      <vt:lpstr>Arial</vt:lpstr>
      <vt:lpstr>Arial Unicode MS</vt:lpstr>
      <vt:lpstr>Cambria Math</vt:lpstr>
      <vt:lpstr>Times New Roman</vt:lpstr>
      <vt:lpstr>Office Theme</vt:lpstr>
      <vt:lpstr>Microsoft Word 97 - 2003 Document</vt:lpstr>
      <vt:lpstr>Improved AIML Enabled Index Based Beamforming CSI Feedback Schemes</vt:lpstr>
      <vt:lpstr>Recap: Legacy beamforming scheme</vt:lpstr>
      <vt:lpstr>Considered scenarios for AIML schemes</vt:lpstr>
      <vt:lpstr>Recap: Existing AIML scheme in [1]</vt:lpstr>
      <vt:lpstr>Recap: Reuse legacy CBR for AIML online training [2]-[4]</vt:lpstr>
      <vt:lpstr>Proposed scheme I (Training phase)</vt:lpstr>
      <vt:lpstr>Proposed scheme I (Beamforming phase)</vt:lpstr>
      <vt:lpstr>Proposed scheme II (Training phase)</vt:lpstr>
      <vt:lpstr>Proposed scheme II (Beamforming phase)</vt:lpstr>
      <vt:lpstr>Considered system parameters for evaluations (an example)</vt:lpstr>
      <vt:lpstr>Comparisons of database communication and storage</vt:lpstr>
      <vt:lpstr>Comparisons of the number of feedback bits</vt:lpstr>
      <vt:lpstr>Goodput Evaluation (1)</vt:lpstr>
      <vt:lpstr>Goodput Evaluation (2)</vt:lpstr>
      <vt:lpstr>Goodput Evaluation (3)</vt:lpstr>
      <vt:lpstr>Goodput Evaluation (4)</vt:lpstr>
      <vt:lpstr>Summary of benefits and standard impact</vt:lpstr>
      <vt:lpstr>Comparisons of MPDU sizes of CSI reports (an example)</vt:lpstr>
      <vt:lpstr>Contribution to CSI Compression Use Case [4]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2022-07-05T18:49:11Z</dcterms:created>
  <dcterms:modified xsi:type="dcterms:W3CDTF">2023-05-15T08:15:16Z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0x0101006C8E648E97429F4A9C700CA2B719F885</vt:lpwstr>
  </property>
</Properties>
</file>