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441" r:id="rId3"/>
    <p:sldId id="458" r:id="rId4"/>
    <p:sldId id="450" r:id="rId5"/>
    <p:sldId id="474" r:id="rId6"/>
    <p:sldId id="453" r:id="rId7"/>
    <p:sldId id="459" r:id="rId8"/>
    <p:sldId id="466" r:id="rId9"/>
    <p:sldId id="455" r:id="rId10"/>
    <p:sldId id="463" r:id="rId11"/>
    <p:sldId id="464" r:id="rId12"/>
    <p:sldId id="472" r:id="rId13"/>
    <p:sldId id="462" r:id="rId14"/>
    <p:sldId id="465" r:id="rId15"/>
    <p:sldId id="460" r:id="rId16"/>
    <p:sldId id="467" r:id="rId17"/>
    <p:sldId id="469" r:id="rId18"/>
    <p:sldId id="470" r:id="rId19"/>
    <p:sldId id="468" r:id="rId20"/>
    <p:sldId id="473" r:id="rId2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06" autoAdjust="0"/>
    <p:restoredTop sz="96327" autoAdjust="0"/>
  </p:normalViewPr>
  <p:slideViewPr>
    <p:cSldViewPr>
      <p:cViewPr varScale="1">
        <p:scale>
          <a:sx n="74" d="100"/>
          <a:sy n="74" d="100"/>
        </p:scale>
        <p:origin x="107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4163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47911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4657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278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69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1138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9480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8309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37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860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292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423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2170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474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3215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239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54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0219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154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802.11-23/0243r0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Ron Porat (Broadcom)</a:t>
            </a: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sz="2000" dirty="0"/>
              <a:t>Joint Transmission for UHR </a:t>
            </a:r>
            <a:r>
              <a:rPr lang="en-US" sz="2000" dirty="0" smtClean="0"/>
              <a:t>– Additional Results</a:t>
            </a:r>
            <a:endParaRPr lang="en-US" sz="20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2023-03-08</a:t>
            </a:r>
            <a:endParaRPr lang="en-US" sz="2000" b="0" dirty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912919"/>
              </p:ext>
            </p:extLst>
          </p:nvPr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Srinath</a:t>
                      </a: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Karim </a:t>
                      </a:r>
                      <a:r>
                        <a:rPr lang="en-US" sz="1200" dirty="0" err="1">
                          <a:effectLst/>
                          <a:latin typeface="Times New Roman"/>
                          <a:ea typeface="Times New Roman"/>
                        </a:rPr>
                        <a:t>Toussi</a:t>
                      </a: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Broadcom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400" dirty="0" smtClean="0"/>
              <a:t>Symmetric X: Throughput </a:t>
            </a:r>
            <a:r>
              <a:rPr lang="en" sz="2400" dirty="0"/>
              <a:t>Ratio: </a:t>
            </a:r>
            <a:r>
              <a:rPr lang="en" sz="2400" dirty="0" smtClean="0"/>
              <a:t>Ideal JT (</a:t>
            </a:r>
            <a:r>
              <a:rPr lang="en" sz="2400" dirty="0"/>
              <a:t>0</a:t>
            </a:r>
            <a:r>
              <a:rPr lang="en" sz="2400" dirty="0" smtClean="0"/>
              <a:t>d</a:t>
            </a:r>
            <a:r>
              <a:rPr lang="en" sz="2400" dirty="0"/>
              <a:t>, </a:t>
            </a:r>
            <a:r>
              <a:rPr lang="en" sz="2400" dirty="0" smtClean="0"/>
              <a:t>0ns</a:t>
            </a:r>
            <a:r>
              <a:rPr lang="en" sz="2400" dirty="0"/>
              <a:t>, </a:t>
            </a:r>
            <a:r>
              <a:rPr lang="en" sz="2400" dirty="0" smtClean="0"/>
              <a:t>0db</a:t>
            </a:r>
            <a:r>
              <a:rPr lang="en" sz="2400" dirty="0"/>
              <a:t>)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 smtClean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Throughput </a:t>
            </a:r>
            <a:r>
              <a:rPr lang="en-US" sz="1600" b="0" dirty="0"/>
              <a:t>ratio for JT with </a:t>
            </a:r>
            <a:r>
              <a:rPr lang="en-US" sz="1600" b="0" dirty="0" smtClean="0"/>
              <a:t>[6ss, 8ss, 9ss] 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With 3AP ~3x gains are seen (4x at low SNR &amp; X=0)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 </a:t>
            </a: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Google Shape;210;p36"/>
          <p:cNvGraphicFramePr/>
          <p:nvPr>
            <p:extLst>
              <p:ext uri="{D42A27DB-BD31-4B8C-83A1-F6EECF244321}">
                <p14:modId xmlns:p14="http://schemas.microsoft.com/office/powerpoint/2010/main" val="3097497619"/>
              </p:ext>
            </p:extLst>
          </p:nvPr>
        </p:nvGraphicFramePr>
        <p:xfrm>
          <a:off x="434100" y="2900656"/>
          <a:ext cx="8400325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X</a:t>
                      </a:r>
                      <a:r>
                        <a:rPr lang="en" sz="1200" dirty="0" smtClean="0"/>
                        <a:t> </a:t>
                      </a:r>
                      <a:r>
                        <a:rPr lang="en" sz="1200" dirty="0"/>
                        <a:t>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2.35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2.86</a:t>
                      </a:r>
                      <a:r>
                        <a:rPr lang="en-US" sz="1200" dirty="0"/>
                        <a:t>, 2.83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2.63</a:t>
                      </a:r>
                      <a:r>
                        <a:rPr lang="en-US" sz="1200" dirty="0"/>
                        <a:t>, 2.99, </a:t>
                      </a:r>
                      <a:r>
                        <a:rPr lang="en-US" sz="1200" b="1" dirty="0"/>
                        <a:t>3.04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3.02</a:t>
                      </a:r>
                      <a:r>
                        <a:rPr lang="en-US" sz="1200" dirty="0"/>
                        <a:t>, 3.20, </a:t>
                      </a:r>
                      <a:r>
                        <a:rPr lang="en-US" sz="1200" b="1" dirty="0"/>
                        <a:t>3.40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3.12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3.52</a:t>
                      </a:r>
                      <a:r>
                        <a:rPr lang="en-US" sz="1200" dirty="0"/>
                        <a:t>, 3.33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4.05</a:t>
                      </a:r>
                      <a:r>
                        <a:rPr lang="en-US" sz="1200" dirty="0"/>
                        <a:t>, 3.44, 3.18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4.01</a:t>
                      </a:r>
                      <a:r>
                        <a:rPr lang="en-US" sz="1200" dirty="0"/>
                        <a:t>, 3.60, 3.02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2.33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2.79</a:t>
                      </a:r>
                      <a:r>
                        <a:rPr lang="en-US" sz="1200" dirty="0"/>
                        <a:t>, 2.74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2.62</a:t>
                      </a:r>
                      <a:r>
                        <a:rPr lang="en-US" sz="1200" dirty="0"/>
                        <a:t>, 2.81, </a:t>
                      </a:r>
                      <a:r>
                        <a:rPr lang="en-US" sz="1200" b="1" dirty="0"/>
                        <a:t>2.93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2.73</a:t>
                      </a:r>
                      <a:r>
                        <a:rPr lang="en-US" sz="1200" dirty="0"/>
                        <a:t>, 3.02, </a:t>
                      </a:r>
                      <a:r>
                        <a:rPr lang="en-US" sz="1200" b="1" dirty="0"/>
                        <a:t>3.06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2.97</a:t>
                      </a:r>
                      <a:r>
                        <a:rPr lang="en-US" sz="1200" dirty="0"/>
                        <a:t>, 2.87, 2.62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3.01</a:t>
                      </a:r>
                      <a:r>
                        <a:rPr lang="en-US" sz="1200" dirty="0"/>
                        <a:t>, 2.57, 2.34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3.15</a:t>
                      </a:r>
                      <a:r>
                        <a:rPr lang="en-US" sz="1200" dirty="0"/>
                        <a:t>, 2.57, 1.84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2.40</a:t>
                      </a:r>
                      <a:r>
                        <a:rPr lang="en-US" sz="1200" dirty="0"/>
                        <a:t>, 2.73, </a:t>
                      </a:r>
                      <a:r>
                        <a:rPr lang="en-US" sz="1200" b="1" dirty="0"/>
                        <a:t>2.75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2.60</a:t>
                      </a:r>
                      <a:r>
                        <a:rPr lang="en-US" sz="1200" dirty="0"/>
                        <a:t>, 2.77, </a:t>
                      </a:r>
                      <a:r>
                        <a:rPr lang="en-US" sz="1200" b="1" dirty="0"/>
                        <a:t>2.84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2.57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2.85</a:t>
                      </a:r>
                      <a:r>
                        <a:rPr lang="en-US" sz="1200" dirty="0"/>
                        <a:t>, 2.77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2.79</a:t>
                      </a:r>
                      <a:r>
                        <a:rPr lang="en-US" sz="1200" dirty="0"/>
                        <a:t>, 2.52, 2.17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2.85</a:t>
                      </a:r>
                      <a:r>
                        <a:rPr lang="en-US" sz="1200" dirty="0"/>
                        <a:t>, 2.19, 2.00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2.62</a:t>
                      </a:r>
                      <a:r>
                        <a:rPr lang="en-US" sz="1200" dirty="0"/>
                        <a:t>, 1.87, 1.30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2.48</a:t>
                      </a:r>
                      <a:r>
                        <a:rPr lang="en-US" sz="1200" dirty="0"/>
                        <a:t>, 2.72, </a:t>
                      </a:r>
                      <a:r>
                        <a:rPr lang="en-US" sz="1200" b="1" dirty="0"/>
                        <a:t>2.81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2.60</a:t>
                      </a:r>
                      <a:r>
                        <a:rPr lang="en-US" sz="1200" dirty="0"/>
                        <a:t>, 2.77, </a:t>
                      </a:r>
                      <a:r>
                        <a:rPr lang="en-US" sz="1200" b="1" dirty="0"/>
                        <a:t>2.84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2.56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2.73</a:t>
                      </a:r>
                      <a:r>
                        <a:rPr lang="en-US" sz="1200" dirty="0"/>
                        <a:t>, 2.71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2.75</a:t>
                      </a:r>
                      <a:r>
                        <a:rPr lang="en-US" sz="1200" dirty="0"/>
                        <a:t>, 2.39, 2.09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2.79</a:t>
                      </a:r>
                      <a:r>
                        <a:rPr lang="en-US" sz="1200" dirty="0"/>
                        <a:t>, 2.05, 1.91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2.53</a:t>
                      </a:r>
                      <a:r>
                        <a:rPr lang="en-US" sz="1200" dirty="0"/>
                        <a:t>, 2.74, </a:t>
                      </a:r>
                      <a:r>
                        <a:rPr lang="en-US" sz="1200" b="1" dirty="0"/>
                        <a:t>2.89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2.60</a:t>
                      </a:r>
                      <a:r>
                        <a:rPr lang="en-US" sz="1200" dirty="0"/>
                        <a:t>, 2.79, </a:t>
                      </a:r>
                      <a:r>
                        <a:rPr lang="en-US" sz="1200" b="1" dirty="0"/>
                        <a:t>2.88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2.57</a:t>
                      </a:r>
                      <a:r>
                        <a:rPr lang="en-US" sz="1200" dirty="0"/>
                        <a:t>, 2.69, </a:t>
                      </a:r>
                      <a:r>
                        <a:rPr lang="en-US" sz="1200" b="1" dirty="0"/>
                        <a:t>2.72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2.74</a:t>
                      </a:r>
                      <a:r>
                        <a:rPr lang="en-US" sz="1200" dirty="0"/>
                        <a:t>, 2.35, 2.10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2.55</a:t>
                      </a:r>
                      <a:r>
                        <a:rPr lang="en-US" sz="1200" dirty="0"/>
                        <a:t>, 2.78, </a:t>
                      </a:r>
                      <a:r>
                        <a:rPr lang="en-US" sz="1200" b="1" dirty="0"/>
                        <a:t>2.94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2.61</a:t>
                      </a:r>
                      <a:r>
                        <a:rPr lang="en-US" sz="1200" dirty="0"/>
                        <a:t>, 2.81, </a:t>
                      </a:r>
                      <a:r>
                        <a:rPr lang="en-US" sz="1200" b="1" dirty="0"/>
                        <a:t>2.90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2.58</a:t>
                      </a:r>
                      <a:r>
                        <a:rPr lang="en-US" sz="1200" dirty="0"/>
                        <a:t>, 2.68, </a:t>
                      </a:r>
                      <a:r>
                        <a:rPr lang="en-US" sz="1200" b="1" dirty="0"/>
                        <a:t>2.75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4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400" dirty="0" smtClean="0"/>
              <a:t>Symmetric X: Throughput </a:t>
            </a:r>
            <a:r>
              <a:rPr lang="en" sz="2400" dirty="0"/>
              <a:t>Ratio: </a:t>
            </a:r>
            <a:r>
              <a:rPr lang="en" sz="2400" dirty="0" smtClean="0"/>
              <a:t>JT (</a:t>
            </a:r>
            <a:r>
              <a:rPr lang="en" sz="2400" dirty="0"/>
              <a:t>8</a:t>
            </a:r>
            <a:r>
              <a:rPr lang="en" sz="2400" dirty="0" smtClean="0"/>
              <a:t>d</a:t>
            </a:r>
            <a:r>
              <a:rPr lang="en" sz="2400" dirty="0"/>
              <a:t>, </a:t>
            </a:r>
            <a:r>
              <a:rPr lang="en" sz="2400" dirty="0" smtClean="0"/>
              <a:t>0.5ns</a:t>
            </a:r>
            <a:r>
              <a:rPr lang="en" sz="2400" dirty="0"/>
              <a:t>, 1</a:t>
            </a:r>
            <a:r>
              <a:rPr lang="en" sz="2400" dirty="0" smtClean="0"/>
              <a:t>db</a:t>
            </a:r>
            <a:r>
              <a:rPr lang="en" sz="2400" dirty="0"/>
              <a:t>)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Up </a:t>
            </a:r>
            <a:r>
              <a:rPr lang="en-US" sz="1600" b="0" dirty="0"/>
              <a:t>to </a:t>
            </a:r>
            <a:r>
              <a:rPr lang="en-US" sz="1600" b="0" dirty="0" smtClean="0"/>
              <a:t>20dB-25dB 6ss </a:t>
            </a:r>
            <a:r>
              <a:rPr lang="en-US" sz="1600" b="0" dirty="0"/>
              <a:t>is best (50% loading) – similar to trend seen with 2AP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/>
              <a:t>Above </a:t>
            </a:r>
            <a:r>
              <a:rPr lang="en-US" sz="1600" b="0" dirty="0" smtClean="0"/>
              <a:t>25dB 8ss or 9ss are </a:t>
            </a:r>
            <a:r>
              <a:rPr lang="en-US" sz="1600" b="0" dirty="0"/>
              <a:t>best </a:t>
            </a:r>
            <a:r>
              <a:rPr lang="en-US" sz="1600" b="0" dirty="0" smtClean="0"/>
              <a:t>(67%/75</a:t>
            </a:r>
            <a:r>
              <a:rPr lang="en-US" sz="1600" b="0" dirty="0"/>
              <a:t>% loading</a:t>
            </a:r>
            <a:r>
              <a:rPr lang="en-US" sz="1600" b="0" dirty="0" smtClean="0"/>
              <a:t>)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Impact of X depends on SNR – same trend as in 2AP</a:t>
            </a: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Yellow cells  - unlikely scenario (high SNR to all 3 AP!)</a:t>
            </a: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 </a:t>
            </a: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Google Shape;210;p36"/>
          <p:cNvGraphicFramePr/>
          <p:nvPr>
            <p:extLst>
              <p:ext uri="{D42A27DB-BD31-4B8C-83A1-F6EECF244321}">
                <p14:modId xmlns:p14="http://schemas.microsoft.com/office/powerpoint/2010/main" val="432566995"/>
              </p:ext>
            </p:extLst>
          </p:nvPr>
        </p:nvGraphicFramePr>
        <p:xfrm>
          <a:off x="434100" y="3409600"/>
          <a:ext cx="8400325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X</a:t>
                      </a:r>
                      <a:r>
                        <a:rPr lang="en" sz="1200" dirty="0" smtClean="0"/>
                        <a:t> </a:t>
                      </a:r>
                      <a:r>
                        <a:rPr lang="en" sz="1200" dirty="0"/>
                        <a:t>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1.50</a:t>
                      </a:r>
                      <a:r>
                        <a:rPr lang="en-US" sz="1200" dirty="0"/>
                        <a:t>, 1.48, </a:t>
                      </a:r>
                      <a:r>
                        <a:rPr lang="en-US" sz="1200" b="1" dirty="0"/>
                        <a:t>1.55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1.69</a:t>
                      </a:r>
                      <a:r>
                        <a:rPr lang="en-US" sz="1200" dirty="0"/>
                        <a:t>, 1.65, </a:t>
                      </a:r>
                      <a:r>
                        <a:rPr lang="en-US" sz="1200" b="1" dirty="0"/>
                        <a:t>1.74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2.01</a:t>
                      </a:r>
                      <a:r>
                        <a:rPr lang="en-US" sz="1200" dirty="0"/>
                        <a:t>, 1.95, 2.00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2.46</a:t>
                      </a:r>
                      <a:r>
                        <a:rPr lang="en-US" sz="1200" dirty="0"/>
                        <a:t>, 2.35, 1.98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2.95</a:t>
                      </a:r>
                      <a:r>
                        <a:rPr lang="en-US" sz="1200" dirty="0"/>
                        <a:t>, 2.59, 2.44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3.43</a:t>
                      </a:r>
                      <a:r>
                        <a:rPr lang="en-US" sz="1200" dirty="0"/>
                        <a:t>, 3.11, 2.79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1.58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1.68</a:t>
                      </a:r>
                      <a:r>
                        <a:rPr lang="en-US" sz="1200" dirty="0"/>
                        <a:t>, 1.59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1.78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1.81</a:t>
                      </a:r>
                      <a:r>
                        <a:rPr lang="en-US" sz="1200" dirty="0"/>
                        <a:t>, 1.76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2.10</a:t>
                      </a:r>
                      <a:r>
                        <a:rPr lang="en-US" sz="1200" dirty="0"/>
                        <a:t>, 2.02, 1.90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2.40</a:t>
                      </a:r>
                      <a:r>
                        <a:rPr lang="en-US" sz="1200" dirty="0"/>
                        <a:t>, 2.07, 1.89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2.83</a:t>
                      </a:r>
                      <a:r>
                        <a:rPr lang="en-US" sz="1200" dirty="0"/>
                        <a:t>, 2.24, 2.08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2.83</a:t>
                      </a:r>
                      <a:r>
                        <a:rPr lang="en-US" sz="1200" dirty="0"/>
                        <a:t>, 2.34, 1.68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1.75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2.02</a:t>
                      </a:r>
                      <a:r>
                        <a:rPr lang="en-US" sz="1200" dirty="0"/>
                        <a:t>, 1.98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1.96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2.17</a:t>
                      </a:r>
                      <a:r>
                        <a:rPr lang="en-US" sz="1200" dirty="0"/>
                        <a:t>, 2.07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2.33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2.28</a:t>
                      </a:r>
                      <a:r>
                        <a:rPr lang="en-US" sz="1200" dirty="0"/>
                        <a:t>, 2.13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2.56</a:t>
                      </a:r>
                      <a:r>
                        <a:rPr lang="en-US" sz="1200" dirty="0"/>
                        <a:t>, 2.07, 1.93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2.75</a:t>
                      </a:r>
                      <a:r>
                        <a:rPr lang="en-US" sz="1200" dirty="0"/>
                        <a:t>, 2.10, 1.85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2.56</a:t>
                      </a:r>
                      <a:r>
                        <a:rPr lang="en-US" sz="1200" dirty="0"/>
                        <a:t>, 1.76, 1.24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2.15</a:t>
                      </a:r>
                      <a:r>
                        <a:rPr lang="en-US" sz="1200" dirty="0"/>
                        <a:t>, 2.27, </a:t>
                      </a:r>
                      <a:r>
                        <a:rPr lang="en-US" sz="1200" b="1" dirty="0"/>
                        <a:t>2.37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2.25</a:t>
                      </a:r>
                      <a:r>
                        <a:rPr lang="en-US" sz="1200" dirty="0"/>
                        <a:t>, 2.41, </a:t>
                      </a:r>
                      <a:r>
                        <a:rPr lang="en-US" sz="1200" b="1" dirty="0"/>
                        <a:t>2.49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2.40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2.51</a:t>
                      </a:r>
                      <a:r>
                        <a:rPr lang="en-US" sz="1200" dirty="0"/>
                        <a:t>, 2.39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2.69</a:t>
                      </a:r>
                      <a:r>
                        <a:rPr lang="en-US" sz="1200" dirty="0"/>
                        <a:t>, 2.21, 1.98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2.74</a:t>
                      </a:r>
                      <a:r>
                        <a:rPr lang="en-US" sz="1200" dirty="0"/>
                        <a:t>, 2.01, 1.85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2.30</a:t>
                      </a:r>
                      <a:r>
                        <a:rPr lang="en-US" sz="1200" dirty="0"/>
                        <a:t>, 2.54, </a:t>
                      </a:r>
                      <a:r>
                        <a:rPr lang="en-US" sz="1200" b="1" dirty="0"/>
                        <a:t>2.63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2.52</a:t>
                      </a:r>
                      <a:r>
                        <a:rPr lang="en-US" sz="1200" dirty="0"/>
                        <a:t>, 2.61, </a:t>
                      </a:r>
                      <a:r>
                        <a:rPr lang="en-US" sz="1200" b="1" dirty="0"/>
                        <a:t>2.71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2.42</a:t>
                      </a:r>
                      <a:r>
                        <a:rPr lang="en-US" sz="1200" dirty="0"/>
                        <a:t>, 2.60, </a:t>
                      </a:r>
                      <a:r>
                        <a:rPr lang="en-US" sz="1200" b="1" dirty="0"/>
                        <a:t>2.61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2.72</a:t>
                      </a:r>
                      <a:r>
                        <a:rPr lang="en-US" sz="1200" dirty="0"/>
                        <a:t>, 2.28, 2.04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2.45</a:t>
                      </a:r>
                      <a:r>
                        <a:rPr lang="en-US" sz="1200" dirty="0"/>
                        <a:t>, 2.67, </a:t>
                      </a:r>
                      <a:r>
                        <a:rPr lang="en-US" sz="1200" b="1" dirty="0"/>
                        <a:t>2.80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2.59</a:t>
                      </a:r>
                      <a:r>
                        <a:rPr lang="en-US" sz="1200" dirty="0"/>
                        <a:t>, 2.74, </a:t>
                      </a:r>
                      <a:r>
                        <a:rPr lang="en-US" sz="1200" b="1" dirty="0"/>
                        <a:t>2.82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2.51</a:t>
                      </a:r>
                      <a:r>
                        <a:rPr lang="en-US" sz="1200" dirty="0"/>
                        <a:t>, 2.65, </a:t>
                      </a:r>
                      <a:r>
                        <a:rPr lang="en-US" sz="1200" b="1" dirty="0"/>
                        <a:t>2.70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 flipV="1">
            <a:off x="2514600" y="4419600"/>
            <a:ext cx="0" cy="173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8229600" y="4343400"/>
            <a:ext cx="0" cy="72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383329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400" dirty="0" smtClean="0"/>
              <a:t>3AP vs. 2AP: Throughput </a:t>
            </a:r>
            <a:r>
              <a:rPr lang="en" sz="2400" dirty="0"/>
              <a:t>Ratio: </a:t>
            </a:r>
            <a:r>
              <a:rPr lang="en" sz="2400" dirty="0" smtClean="0"/>
              <a:t>JT (</a:t>
            </a:r>
            <a:r>
              <a:rPr lang="en" sz="2400" dirty="0"/>
              <a:t>8</a:t>
            </a:r>
            <a:r>
              <a:rPr lang="en" sz="2400" dirty="0" smtClean="0"/>
              <a:t>d</a:t>
            </a:r>
            <a:r>
              <a:rPr lang="en" sz="2400" dirty="0"/>
              <a:t>, </a:t>
            </a:r>
            <a:r>
              <a:rPr lang="en" sz="2400" dirty="0" smtClean="0"/>
              <a:t>0.5ns</a:t>
            </a:r>
            <a:r>
              <a:rPr lang="en" sz="2400" dirty="0"/>
              <a:t>, 1</a:t>
            </a:r>
            <a:r>
              <a:rPr lang="en" sz="2400" dirty="0" smtClean="0"/>
              <a:t>db</a:t>
            </a:r>
            <a:r>
              <a:rPr lang="en" sz="2400" dirty="0"/>
              <a:t>)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1148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400" b="0" dirty="0" smtClean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Best 3AP rate divided by best 2 AP rate for the same {SNR,X}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Most cases see close to expected 50% gain (as ideal JT gains are proportional to # of AP). 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Gray </a:t>
            </a:r>
            <a:r>
              <a:rPr lang="en-US" sz="1600" b="0" dirty="0"/>
              <a:t>cells  - </a:t>
            </a:r>
            <a:r>
              <a:rPr lang="en-US" sz="1600" b="0" dirty="0" smtClean="0"/>
              <a:t>not a significant gain. </a:t>
            </a: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 </a:t>
            </a: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Google Shape;210;p36"/>
          <p:cNvGraphicFramePr/>
          <p:nvPr>
            <p:extLst>
              <p:ext uri="{D42A27DB-BD31-4B8C-83A1-F6EECF244321}">
                <p14:modId xmlns:p14="http://schemas.microsoft.com/office/powerpoint/2010/main" val="1628944887"/>
              </p:ext>
            </p:extLst>
          </p:nvPr>
        </p:nvGraphicFramePr>
        <p:xfrm>
          <a:off x="434100" y="3124200"/>
          <a:ext cx="8400325" cy="29718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545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X</a:t>
                      </a:r>
                      <a:r>
                        <a:rPr lang="en" sz="1200" dirty="0" smtClean="0"/>
                        <a:t> </a:t>
                      </a:r>
                      <a:r>
                        <a:rPr lang="en" sz="1200" dirty="0"/>
                        <a:t>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1.17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1.22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1.34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1.39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1.48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1.55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1.18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1.19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1.34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1.36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1.50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1.55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1.25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1.28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1.41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1.41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1.49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1.58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1.35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1.37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1.42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1.47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1.49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1.41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1.43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1.43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1.48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1.44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1.46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dirty="0" smtClean="0"/>
                        <a:t>1.46</a:t>
                      </a:r>
                      <a:endParaRPr sz="1200" b="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115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" sz="2400" dirty="0" smtClean="0"/>
              <a:t>Asymmetric X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/>
              <a:t>T</a:t>
            </a:r>
            <a:r>
              <a:rPr lang="en-US" sz="1800" b="0" dirty="0" smtClean="0"/>
              <a:t>he logic here is that a STA is not likely to have equal path loss from all three AP (meaning discard (0,0,0) and similar cases) or be very far from 2 out of 3 AP (meaning discard (0,25,25) and similar cases). </a:t>
            </a:r>
            <a:endParaRPr lang="en-US" sz="1800" b="0" dirty="0"/>
          </a:p>
          <a:p>
            <a:r>
              <a:rPr lang="en-US" sz="1800" b="0" dirty="0" smtClean="0"/>
              <a:t>In the simulation we picked values for X1 and X2 as in the table</a:t>
            </a:r>
          </a:p>
          <a:p>
            <a:r>
              <a:rPr lang="en-US" sz="1800" b="0" dirty="0" smtClean="0"/>
              <a:t>As before we assume SNR of at least 0dB to each AP</a:t>
            </a:r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600" b="0" dirty="0" smtClean="0"/>
          </a:p>
          <a:p>
            <a:pPr lvl="2"/>
            <a:endParaRPr lang="en-US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213651"/>
              </p:ext>
            </p:extLst>
          </p:nvPr>
        </p:nvGraphicFramePr>
        <p:xfrm>
          <a:off x="4800600" y="3672780"/>
          <a:ext cx="3886200" cy="21336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10859532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27899694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198394527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48032620"/>
                    </a:ext>
                  </a:extLst>
                </a:gridCol>
              </a:tblGrid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X1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X2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X1+X2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(X1+X2)/2</a:t>
                      </a:r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3231644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7666575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7.5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89624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880133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12.5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184981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176434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25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20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9944730"/>
                  </a:ext>
                </a:extLst>
              </a:tr>
            </a:tbl>
          </a:graphicData>
        </a:graphic>
      </p:graphicFrame>
      <p:graphicFrame>
        <p:nvGraphicFramePr>
          <p:cNvPr id="8" name="Google Shape;219;p30"/>
          <p:cNvGraphicFramePr/>
          <p:nvPr>
            <p:extLst>
              <p:ext uri="{D42A27DB-BD31-4B8C-83A1-F6EECF244321}">
                <p14:modId xmlns:p14="http://schemas.microsoft.com/office/powerpoint/2010/main" val="2490550666"/>
              </p:ext>
            </p:extLst>
          </p:nvPr>
        </p:nvGraphicFramePr>
        <p:xfrm>
          <a:off x="593786" y="4114800"/>
          <a:ext cx="3962399" cy="146292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5660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790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STA1</a:t>
                      </a:r>
                      <a:endParaRPr sz="1200" b="1" dirty="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STA2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STA3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STA4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STA5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STA6</a:t>
                      </a:r>
                      <a:endParaRPr sz="1200" b="1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229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AP1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X2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229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AP2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X1</a:t>
                      </a:r>
                      <a:endParaRPr sz="120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2299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AP3</a:t>
                      </a:r>
                      <a:endParaRPr sz="1200" b="1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X1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X2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0</a:t>
                      </a:r>
                      <a:endParaRPr sz="1200"/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0</a:t>
                      </a:r>
                      <a:endParaRPr sz="1200" dirty="0"/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69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400" dirty="0" smtClean="0"/>
              <a:t>Asymmetric X: Throughput </a:t>
            </a:r>
            <a:r>
              <a:rPr lang="en" sz="2400" dirty="0"/>
              <a:t>Ratio: </a:t>
            </a:r>
            <a:r>
              <a:rPr lang="en" sz="2400" dirty="0" smtClean="0"/>
              <a:t>JT (</a:t>
            </a:r>
            <a:r>
              <a:rPr lang="en" sz="2400" dirty="0"/>
              <a:t>8</a:t>
            </a:r>
            <a:r>
              <a:rPr lang="en" sz="2400" dirty="0" smtClean="0"/>
              <a:t>d</a:t>
            </a:r>
            <a:r>
              <a:rPr lang="en" sz="2400" dirty="0"/>
              <a:t>, </a:t>
            </a:r>
            <a:r>
              <a:rPr lang="en" sz="2400" dirty="0" smtClean="0"/>
              <a:t>0.5ns</a:t>
            </a:r>
            <a:r>
              <a:rPr lang="en" sz="2400" dirty="0"/>
              <a:t>, 1</a:t>
            </a:r>
            <a:r>
              <a:rPr lang="en" sz="2400" dirty="0" smtClean="0"/>
              <a:t>db</a:t>
            </a:r>
            <a:r>
              <a:rPr lang="en" sz="2400" dirty="0"/>
              <a:t>)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Throughput </a:t>
            </a:r>
            <a:r>
              <a:rPr lang="en-US" sz="1600" b="0" dirty="0"/>
              <a:t>ratio for JT with </a:t>
            </a:r>
            <a:r>
              <a:rPr lang="en-US" sz="1600" b="0" dirty="0" smtClean="0"/>
              <a:t>[6ss, 9ss]  (due to asymmetric X discarded 8ss sims)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Performance is roughly the average performance seen with the symmetric case for X1 and X2 separately. </a:t>
            </a: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8" name="Google Shape;245;p33"/>
          <p:cNvGraphicFramePr/>
          <p:nvPr>
            <p:extLst>
              <p:ext uri="{D42A27DB-BD31-4B8C-83A1-F6EECF244321}">
                <p14:modId xmlns:p14="http://schemas.microsoft.com/office/powerpoint/2010/main" val="2709951995"/>
              </p:ext>
            </p:extLst>
          </p:nvPr>
        </p:nvGraphicFramePr>
        <p:xfrm>
          <a:off x="319162" y="3124200"/>
          <a:ext cx="8672438" cy="298762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31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61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891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91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89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89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891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891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3127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 smtClean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 smtClean="0">
                          <a:solidFill>
                            <a:schemeClr val="dk1"/>
                          </a:solidFill>
                        </a:rPr>
                        <a:t> (dB)</a:t>
                      </a:r>
                      <a:endParaRPr lang="en-US" sz="1200" dirty="0">
                        <a:solidFill>
                          <a:schemeClr val="dk1"/>
                        </a:solidFill>
                      </a:endParaRPr>
                    </a:p>
                  </a:txBody>
                  <a:tcPr marL="91425" marR="91425" marT="91425" marB="914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357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35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30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25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20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357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X1,X2</a:t>
                      </a:r>
                      <a:r>
                        <a:rPr lang="en-US" sz="1200" dirty="0"/>
                        <a:t> (</a:t>
                      </a:r>
                      <a:r>
                        <a:rPr lang="en-US" sz="1200" dirty="0" err="1"/>
                        <a:t>db</a:t>
                      </a:r>
                      <a:r>
                        <a:rPr lang="en-US" sz="1200" dirty="0"/>
                        <a:t>)</a:t>
                      </a:r>
                      <a:endParaRPr sz="1200"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0,10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1.60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1.65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1.80</a:t>
                      </a:r>
                      <a:r>
                        <a:rPr lang="en-US" sz="1200" b="1" dirty="0"/>
                        <a:t>, 1.80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2.13</a:t>
                      </a:r>
                      <a:r>
                        <a:rPr lang="en-US" sz="1200" dirty="0"/>
                        <a:t>, 2.04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2.49</a:t>
                      </a:r>
                      <a:r>
                        <a:rPr lang="en-US" sz="1200" dirty="0"/>
                        <a:t>, 2.01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2.93</a:t>
                      </a:r>
                      <a:r>
                        <a:rPr lang="en-US" sz="1200" dirty="0"/>
                        <a:t>, 2.27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3.27</a:t>
                      </a:r>
                      <a:r>
                        <a:rPr lang="en-US" sz="1200" dirty="0"/>
                        <a:t>, 2.21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6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5,10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1.68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1.74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1.88</a:t>
                      </a:r>
                      <a:r>
                        <a:rPr lang="en-US" sz="1200" dirty="0"/>
                        <a:t>, 1.86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2.18</a:t>
                      </a:r>
                      <a:r>
                        <a:rPr lang="en-US" sz="1200" dirty="0"/>
                        <a:t>, 2.00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2.44</a:t>
                      </a:r>
                      <a:r>
                        <a:rPr lang="en-US" sz="1200" dirty="0"/>
                        <a:t>, 1.90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2.77</a:t>
                      </a:r>
                      <a:r>
                        <a:rPr lang="en-US" sz="1200" dirty="0"/>
                        <a:t>, 1.97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2.65</a:t>
                      </a:r>
                      <a:r>
                        <a:rPr lang="en-US" sz="1200" dirty="0"/>
                        <a:t>, 1.50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5,15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1.71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1.90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1.93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1.99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2.25</a:t>
                      </a:r>
                      <a:r>
                        <a:rPr lang="en-US" sz="1200" dirty="0"/>
                        <a:t>, 2.08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2.49</a:t>
                      </a:r>
                      <a:r>
                        <a:rPr lang="en-US" sz="1200" dirty="0"/>
                        <a:t>, 1.93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2.76</a:t>
                      </a:r>
                      <a:r>
                        <a:rPr lang="en-US" sz="1200" dirty="0"/>
                        <a:t>, 1.95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10,15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1.90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2.17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2.04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2.26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2.37</a:t>
                      </a:r>
                      <a:r>
                        <a:rPr lang="en-US" sz="1200" dirty="0"/>
                        <a:t>, 2.24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2.63</a:t>
                      </a:r>
                      <a:r>
                        <a:rPr lang="en-US" sz="1200" dirty="0"/>
                        <a:t>, 1.95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2.75</a:t>
                      </a:r>
                      <a:r>
                        <a:rPr lang="en-US" sz="1200" dirty="0"/>
                        <a:t>, 1.84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63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10,20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2.00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2.27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 smtClean="0"/>
                        <a:t>2.12</a:t>
                      </a:r>
                      <a:r>
                        <a:rPr lang="en-US" sz="1200" dirty="0"/>
                        <a:t>, </a:t>
                      </a:r>
                      <a:r>
                        <a:rPr lang="en-US" sz="1200" b="1" dirty="0"/>
                        <a:t>2.37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2.39</a:t>
                      </a:r>
                      <a:r>
                        <a:rPr lang="en-US" sz="1200" dirty="0"/>
                        <a:t>, 2.30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2.66</a:t>
                      </a:r>
                      <a:r>
                        <a:rPr lang="en-US" sz="1200" dirty="0"/>
                        <a:t>, 1.97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6357">
                <a:tc v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8575" marR="28575" marT="19050" marB="1905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15,25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2.27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2.43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2.63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2.41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2.55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dirty="0">
                        <a:effectLst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136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455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 of three 4x4AP Simulations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Potential gains of 2-3x in most cases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Close to 50% gain over 2AP is many cases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Same trend is seen as in 2AP JT sims – can achieve substantial gains (and in many cases even optimality) with 50% loading (6ss out of 12 antennas, 1ss per STA).  8ss (67% loading) is practically good enough in this case</a:t>
            </a:r>
          </a:p>
          <a:p>
            <a:pPr lvl="1"/>
            <a:r>
              <a:rPr lang="en-US" sz="1600" dirty="0" err="1" smtClean="0"/>
              <a:t>Nss</a:t>
            </a:r>
            <a:r>
              <a:rPr lang="en-US" sz="1600" dirty="0" smtClean="0"/>
              <a:t>=8 </a:t>
            </a:r>
            <a:r>
              <a:rPr lang="en-US" sz="1600" dirty="0"/>
              <a:t>i</a:t>
            </a:r>
            <a:r>
              <a:rPr lang="en-US" sz="1600" dirty="0" smtClean="0"/>
              <a:t>s </a:t>
            </a:r>
            <a:r>
              <a:rPr lang="en-US" sz="1600" dirty="0"/>
              <a:t>of interest because that is what </a:t>
            </a:r>
            <a:r>
              <a:rPr lang="en-US" sz="1600" dirty="0" smtClean="0"/>
              <a:t>JT with 2AP can support at a maximum – in other words no need to go above that to support JT with 3AP</a:t>
            </a:r>
            <a:endParaRPr lang="en-US" sz="1600" dirty="0"/>
          </a:p>
          <a:p>
            <a:pPr lvl="1"/>
            <a:r>
              <a:rPr lang="en-US" sz="1600" dirty="0" smtClean="0"/>
              <a:t>Note that from a product point of view it may be desirable to not grow the max supported </a:t>
            </a:r>
            <a:r>
              <a:rPr lang="en-US" sz="1600" dirty="0" err="1" smtClean="0"/>
              <a:t>Nss</a:t>
            </a:r>
            <a:r>
              <a:rPr lang="en-US" sz="1600" dirty="0" smtClean="0"/>
              <a:t> in direct proportion to the number of participating AP in JT. </a:t>
            </a:r>
            <a:endParaRPr lang="en-US" sz="1600" b="0" dirty="0"/>
          </a:p>
          <a:p>
            <a:endParaRPr lang="en-US" sz="1800" b="0" dirty="0" smtClean="0"/>
          </a:p>
          <a:p>
            <a:pPr marL="857250" lvl="2" indent="0">
              <a:buNone/>
            </a:pPr>
            <a:endParaRPr lang="en-US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795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Topic C - Results with 2x2AP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114800"/>
          </a:xfrm>
        </p:spPr>
        <p:txBody>
          <a:bodyPr/>
          <a:lstStyle/>
          <a:p>
            <a:r>
              <a:rPr lang="en-US" sz="1800" b="0" dirty="0" smtClean="0"/>
              <a:t>We are observing more enterprise volume of 2x2 AP vs. 4x4 AP due to increased cost of adding 6GHz support.  Hence decided to check JT with 2x2AP</a:t>
            </a:r>
          </a:p>
          <a:p>
            <a:r>
              <a:rPr lang="en-US" sz="1800" b="0" dirty="0" smtClean="0"/>
              <a:t>Simulation assumptions similar to those made for 4x4 AP</a:t>
            </a:r>
          </a:p>
          <a:p>
            <a:pPr marL="374650" lvl="0" indent="-285750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800" b="0" dirty="0" smtClean="0"/>
              <a:t>2 STA per AP (assume same STA density and traffic regardless of # of AP antennas)</a:t>
            </a:r>
          </a:p>
          <a:p>
            <a:pPr marL="374650" indent="-285750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800" b="0" dirty="0" smtClean="0"/>
              <a:t>Baseline - </a:t>
            </a:r>
            <a:r>
              <a:rPr lang="en-US" sz="1800" b="0" dirty="0"/>
              <a:t>m</a:t>
            </a:r>
            <a:r>
              <a:rPr lang="en-US" sz="1800" b="0" dirty="0" smtClean="0"/>
              <a:t>ax </a:t>
            </a:r>
            <a:r>
              <a:rPr lang="en-US" sz="1800" b="0" dirty="0"/>
              <a:t>of  </a:t>
            </a:r>
            <a:r>
              <a:rPr lang="en-US" sz="1800" b="0" dirty="0" smtClean="0"/>
              <a:t>{DL-MUMIMO </a:t>
            </a:r>
            <a:r>
              <a:rPr lang="en-US" sz="1800" b="0" dirty="0" err="1"/>
              <a:t>Nss</a:t>
            </a:r>
            <a:r>
              <a:rPr lang="en-US" sz="1800" b="0" dirty="0" smtClean="0"/>
              <a:t>=[1 </a:t>
            </a:r>
            <a:r>
              <a:rPr lang="en-US" sz="1800" b="0" dirty="0"/>
              <a:t>1], </a:t>
            </a:r>
            <a:r>
              <a:rPr lang="en-US" sz="1800" b="0" dirty="0" smtClean="0"/>
              <a:t>SU-MIMO </a:t>
            </a:r>
            <a:r>
              <a:rPr lang="en-US" sz="1800" b="0" dirty="0" err="1"/>
              <a:t>Nss</a:t>
            </a:r>
            <a:r>
              <a:rPr lang="en-US" sz="1800" b="0" dirty="0"/>
              <a:t>=[</a:t>
            </a:r>
            <a:r>
              <a:rPr lang="en-US" sz="1800" b="0" dirty="0" smtClean="0"/>
              <a:t>1],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=[2]} </a:t>
            </a:r>
            <a:endParaRPr lang="en-US" sz="1800" b="0" dirty="0"/>
          </a:p>
          <a:p>
            <a:pPr marL="1060450" lvl="2" indent="-285750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dirty="0" err="1"/>
              <a:t>Nss</a:t>
            </a:r>
            <a:r>
              <a:rPr lang="en-US" sz="1600" dirty="0" smtClean="0"/>
              <a:t>=[1 </a:t>
            </a:r>
            <a:r>
              <a:rPr lang="en-US" sz="1600" dirty="0"/>
              <a:t>1] is the best for SNR </a:t>
            </a:r>
            <a:r>
              <a:rPr lang="en-US" sz="1600" dirty="0" smtClean="0"/>
              <a:t>&gt;= </a:t>
            </a:r>
            <a:r>
              <a:rPr lang="en-US" sz="1600" dirty="0"/>
              <a:t>20dB. </a:t>
            </a:r>
            <a:r>
              <a:rPr lang="en-US" sz="1600" dirty="0" err="1"/>
              <a:t>Nss</a:t>
            </a:r>
            <a:r>
              <a:rPr lang="en-US" sz="1600" dirty="0"/>
              <a:t>=[</a:t>
            </a:r>
            <a:r>
              <a:rPr lang="en-US" sz="1600" dirty="0" smtClean="0"/>
              <a:t>1] </a:t>
            </a:r>
            <a:r>
              <a:rPr lang="en-US" sz="1600" dirty="0"/>
              <a:t>is the best for SNR &lt;= </a:t>
            </a:r>
            <a:r>
              <a:rPr lang="en-US" sz="1600" dirty="0" smtClean="0"/>
              <a:t>15dB</a:t>
            </a:r>
            <a:r>
              <a:rPr lang="en-US" sz="1600" dirty="0"/>
              <a:t>.</a:t>
            </a:r>
          </a:p>
          <a:p>
            <a:pPr marL="374650" lvl="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800" b="0" dirty="0" smtClean="0"/>
              <a:t>JT - </a:t>
            </a:r>
          </a:p>
          <a:p>
            <a:pPr marL="774700" lvl="1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>
                <a:highlight>
                  <a:srgbClr val="FFFFFF"/>
                </a:highlight>
              </a:rPr>
              <a:t>2AP</a:t>
            </a:r>
            <a:r>
              <a:rPr lang="en-US" sz="1600" b="0" dirty="0">
                <a:highlight>
                  <a:srgbClr val="FFFFFF"/>
                </a:highlight>
              </a:rPr>
              <a:t>: </a:t>
            </a:r>
            <a:r>
              <a:rPr lang="en-US" sz="1600" b="0" dirty="0" err="1">
                <a:highlight>
                  <a:srgbClr val="FFFFFF"/>
                </a:highlight>
              </a:rPr>
              <a:t>Nss</a:t>
            </a:r>
            <a:r>
              <a:rPr lang="en-US" sz="1600" b="0" dirty="0">
                <a:highlight>
                  <a:srgbClr val="FFFFFF"/>
                </a:highlight>
              </a:rPr>
              <a:t> = [1 1; 1 1], </a:t>
            </a:r>
            <a:r>
              <a:rPr lang="en-US" sz="1600" b="0" dirty="0" smtClean="0">
                <a:highlight>
                  <a:srgbClr val="FFFFFF"/>
                </a:highlight>
              </a:rPr>
              <a:t>[1; 1 1], [1</a:t>
            </a:r>
            <a:r>
              <a:rPr lang="en-US" sz="1600" b="0" dirty="0">
                <a:highlight>
                  <a:srgbClr val="FFFFFF"/>
                </a:highlight>
              </a:rPr>
              <a:t>; </a:t>
            </a:r>
            <a:r>
              <a:rPr lang="en-US" sz="1600" b="0" dirty="0" smtClean="0">
                <a:highlight>
                  <a:srgbClr val="FFFFFF"/>
                </a:highlight>
              </a:rPr>
              <a:t>1]</a:t>
            </a:r>
          </a:p>
          <a:p>
            <a:pPr marL="774700" lvl="1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>
                <a:highlight>
                  <a:srgbClr val="FFFFFF"/>
                </a:highlight>
              </a:rPr>
              <a:t>3AP</a:t>
            </a:r>
            <a:r>
              <a:rPr lang="en-US" sz="1600" b="0" dirty="0">
                <a:highlight>
                  <a:srgbClr val="FFFFFF"/>
                </a:highlight>
              </a:rPr>
              <a:t>: </a:t>
            </a:r>
            <a:r>
              <a:rPr lang="en-US" sz="1600" b="0" dirty="0" err="1">
                <a:highlight>
                  <a:srgbClr val="FFFFFF"/>
                </a:highlight>
              </a:rPr>
              <a:t>Nss</a:t>
            </a:r>
            <a:r>
              <a:rPr lang="en-US" sz="1600" b="0" dirty="0">
                <a:highlight>
                  <a:srgbClr val="FFFFFF"/>
                </a:highlight>
              </a:rPr>
              <a:t> = [1 1; 1 1; 1 1], [1; 1 1; 1], [1; 1; </a:t>
            </a:r>
            <a:r>
              <a:rPr lang="en-US" sz="1600" b="0" dirty="0" smtClean="0">
                <a:highlight>
                  <a:srgbClr val="FFFFFF"/>
                </a:highlight>
              </a:rPr>
              <a:t>1]</a:t>
            </a:r>
          </a:p>
          <a:p>
            <a:pPr marL="774700" lvl="1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FF"/>
              </a:highlight>
            </a:endParaRPr>
          </a:p>
          <a:p>
            <a:pPr marL="3746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800" b="0" dirty="0" smtClean="0">
                <a:highlight>
                  <a:srgbClr val="FFFFFF"/>
                </a:highlight>
              </a:rPr>
              <a:t>Note that in this scenario we went to 100% loading in order to serve all STA so this is not exactly ‘a scale by 2’ of 4x4 AP</a:t>
            </a:r>
            <a:endParaRPr lang="en-US" sz="1800" b="0" dirty="0">
              <a:highlight>
                <a:srgbClr val="FFFFFF"/>
              </a:highlight>
            </a:endParaRPr>
          </a:p>
          <a:p>
            <a:pPr marL="857250" lvl="2" indent="0">
              <a:buNone/>
            </a:pPr>
            <a:endParaRPr lang="en-US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12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400" dirty="0" smtClean="0"/>
              <a:t>2AP Throughput </a:t>
            </a:r>
            <a:r>
              <a:rPr lang="en" sz="2400" dirty="0"/>
              <a:t>Ratio: </a:t>
            </a:r>
            <a:r>
              <a:rPr lang="en" sz="2400" dirty="0" smtClean="0"/>
              <a:t>JT (</a:t>
            </a:r>
            <a:r>
              <a:rPr lang="en" sz="2400" dirty="0"/>
              <a:t>8</a:t>
            </a:r>
            <a:r>
              <a:rPr lang="en" sz="2400" dirty="0" smtClean="0"/>
              <a:t>d</a:t>
            </a:r>
            <a:r>
              <a:rPr lang="en" sz="2400" dirty="0"/>
              <a:t>, </a:t>
            </a:r>
            <a:r>
              <a:rPr lang="en" sz="2400" dirty="0" smtClean="0"/>
              <a:t>0.5ns</a:t>
            </a:r>
            <a:r>
              <a:rPr lang="en" sz="2400" dirty="0"/>
              <a:t>, 1</a:t>
            </a:r>
            <a:r>
              <a:rPr lang="en" sz="2400" dirty="0" smtClean="0"/>
              <a:t>db</a:t>
            </a:r>
            <a:r>
              <a:rPr lang="en" sz="2400" dirty="0"/>
              <a:t>)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Throughput </a:t>
            </a:r>
            <a:r>
              <a:rPr lang="en-US" sz="1600" b="0" dirty="0"/>
              <a:t>ratio for JT with </a:t>
            </a:r>
            <a:r>
              <a:rPr lang="en-US" sz="1600" b="0" dirty="0" smtClean="0"/>
              <a:t>[2ss, 3ss, 4ss] 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4ss superior at SNR&gt;=25dB and SNR=20dB with high X.   Otherwise 2ss or 3ss are best.</a:t>
            </a: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/>
              <a:t>Impact of X depends on SNR – same trend as in </a:t>
            </a:r>
            <a:r>
              <a:rPr lang="en-US" sz="1600" b="0" dirty="0" smtClean="0"/>
              <a:t>4x4AP</a:t>
            </a: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/>
              <a:t>Yellow cells  - </a:t>
            </a:r>
            <a:r>
              <a:rPr lang="en-US" sz="1600" b="0" dirty="0" smtClean="0"/>
              <a:t>less likely </a:t>
            </a:r>
            <a:r>
              <a:rPr lang="en-US" sz="1600" b="0" dirty="0"/>
              <a:t>scenario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Google Shape;210;p36"/>
          <p:cNvGraphicFramePr/>
          <p:nvPr>
            <p:extLst>
              <p:ext uri="{D42A27DB-BD31-4B8C-83A1-F6EECF244321}">
                <p14:modId xmlns:p14="http://schemas.microsoft.com/office/powerpoint/2010/main" val="2642836442"/>
              </p:ext>
            </p:extLst>
          </p:nvPr>
        </p:nvGraphicFramePr>
        <p:xfrm>
          <a:off x="434100" y="3276600"/>
          <a:ext cx="8400325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X</a:t>
                      </a:r>
                      <a:r>
                        <a:rPr lang="en" sz="1200" dirty="0" smtClean="0"/>
                        <a:t> </a:t>
                      </a:r>
                      <a:r>
                        <a:rPr lang="en" sz="1200" dirty="0"/>
                        <a:t>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0.77, 1.04,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1.12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0.87, 1.17,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1.04,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1.35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1.29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1.65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1.51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2.04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1.76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2.25,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2.32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2.00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0.89, 1.11,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1.26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0.97, 1.25,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1.37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1.05, 1.39,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1.40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1.38,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1.58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1.43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1.78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1.65, 1.53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2.00,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2.03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1.61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1.02, 1.27,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1.47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1.14, 1.34,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1.61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1.20, 1.47,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1.63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1.44,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1.59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1.56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1.79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1.58, 1.54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1.98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1.80, 1.49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1.12, 1.41,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1.65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1.16, 1.47,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1.71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1.26, 1.49,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1.78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1.45, 1.58,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1.63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1.75,</a:t>
                      </a: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1.54, 1.61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1.21, 1.50,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1.83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1.18, 1.53,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1.78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1.28, 1.49,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1.85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1.45, 1.57,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1.67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1.25, 1.54,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1.91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1.20, 1.54,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1.84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1.27, 1.50, </a:t>
                      </a:r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1.88</a:t>
                      </a:r>
                      <a:endParaRPr lang="en-US" sz="160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 bwMode="auto">
          <a:xfrm flipV="1">
            <a:off x="2438400" y="4419600"/>
            <a:ext cx="0" cy="17388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/>
          <p:cNvCxnSpPr/>
          <p:nvPr/>
        </p:nvCxnSpPr>
        <p:spPr bwMode="auto">
          <a:xfrm>
            <a:off x="8229600" y="4419600"/>
            <a:ext cx="0" cy="72350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002060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37394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400" dirty="0" smtClean="0"/>
              <a:t>3AP Throughput </a:t>
            </a:r>
            <a:r>
              <a:rPr lang="en" sz="2400" dirty="0"/>
              <a:t>Ratio: </a:t>
            </a:r>
            <a:r>
              <a:rPr lang="en" sz="2400" dirty="0" smtClean="0"/>
              <a:t>JT (</a:t>
            </a:r>
            <a:r>
              <a:rPr lang="en" sz="2400" dirty="0"/>
              <a:t>8</a:t>
            </a:r>
            <a:r>
              <a:rPr lang="en" sz="2400" dirty="0" smtClean="0"/>
              <a:t>d</a:t>
            </a:r>
            <a:r>
              <a:rPr lang="en" sz="2400" dirty="0"/>
              <a:t>, </a:t>
            </a:r>
            <a:r>
              <a:rPr lang="en" sz="2400" dirty="0" smtClean="0"/>
              <a:t>0.5ns</a:t>
            </a:r>
            <a:r>
              <a:rPr lang="en" sz="2400" dirty="0"/>
              <a:t>, 1</a:t>
            </a:r>
            <a:r>
              <a:rPr lang="en" sz="2400" dirty="0" smtClean="0"/>
              <a:t>db</a:t>
            </a:r>
            <a:r>
              <a:rPr lang="en" sz="2400" dirty="0"/>
              <a:t>)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/>
              <a:t>Throughput ratio for JT with </a:t>
            </a:r>
            <a:r>
              <a:rPr lang="en-US" sz="1600" b="0" dirty="0" smtClean="0"/>
              <a:t>[3ss, 4ss, 6ss] 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4ss superior at SNR&lt;=15dB while </a:t>
            </a:r>
            <a:r>
              <a:rPr lang="en-US" sz="1600" b="0" dirty="0"/>
              <a:t>6ss superior at SNR&gt;=30dB </a:t>
            </a:r>
            <a:endParaRPr lang="en-US" sz="1600" b="0" dirty="0" smtClean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For SNR=20, 25dB 6ss superior with higher X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Yellow </a:t>
            </a:r>
            <a:r>
              <a:rPr lang="en-US" sz="1600" b="0" dirty="0"/>
              <a:t>cells  - unlikely scenario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 </a:t>
            </a: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Google Shape;210;p36"/>
          <p:cNvGraphicFramePr/>
          <p:nvPr>
            <p:extLst>
              <p:ext uri="{D42A27DB-BD31-4B8C-83A1-F6EECF244321}">
                <p14:modId xmlns:p14="http://schemas.microsoft.com/office/powerpoint/2010/main" val="3252275089"/>
              </p:ext>
            </p:extLst>
          </p:nvPr>
        </p:nvGraphicFramePr>
        <p:xfrm>
          <a:off x="434100" y="3276600"/>
          <a:ext cx="8400325" cy="2964762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6556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25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X</a:t>
                      </a:r>
                      <a:r>
                        <a:rPr lang="en" sz="1200" dirty="0" smtClean="0"/>
                        <a:t> </a:t>
                      </a:r>
                      <a:r>
                        <a:rPr lang="en" sz="1200" dirty="0"/>
                        <a:t>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1.07, 1.24, </a:t>
                      </a:r>
                      <a:r>
                        <a:rPr lang="en-US" sz="1200" b="1" dirty="0"/>
                        <a:t>1.27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1.22, 1.40, </a:t>
                      </a:r>
                      <a:r>
                        <a:rPr lang="en-US" sz="1200" b="1" dirty="0"/>
                        <a:t>1.42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1.42, </a:t>
                      </a:r>
                      <a:r>
                        <a:rPr lang="en-US" sz="1200" b="1"/>
                        <a:t>1.65</a:t>
                      </a:r>
                      <a:r>
                        <a:rPr lang="en-US" sz="1200"/>
                        <a:t>, 1.52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1.91, </a:t>
                      </a:r>
                      <a:r>
                        <a:rPr lang="en-US" sz="1200" b="1" dirty="0"/>
                        <a:t>2.05</a:t>
                      </a:r>
                      <a:r>
                        <a:rPr lang="en-US" sz="1200" dirty="0"/>
                        <a:t>, 1.75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2.80, </a:t>
                      </a:r>
                      <a:r>
                        <a:rPr lang="en-US" sz="1200" b="1" dirty="0"/>
                        <a:t>2.98</a:t>
                      </a:r>
                      <a:r>
                        <a:rPr lang="en-US" sz="1200" dirty="0"/>
                        <a:t>, 2.42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3.76, </a:t>
                      </a:r>
                      <a:r>
                        <a:rPr lang="en-US" sz="1200" b="1"/>
                        <a:t>3.92</a:t>
                      </a:r>
                      <a:r>
                        <a:rPr lang="en-US" sz="1200"/>
                        <a:t>, 3.09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1.13, 1.33, </a:t>
                      </a:r>
                      <a:r>
                        <a:rPr lang="en-US" sz="1200" b="1" dirty="0"/>
                        <a:t>1.34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1.29, </a:t>
                      </a:r>
                      <a:r>
                        <a:rPr lang="en-US" sz="1200" b="1"/>
                        <a:t>1.50, 1.50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1.49, </a:t>
                      </a:r>
                      <a:r>
                        <a:rPr lang="en-US" sz="1200" b="1"/>
                        <a:t>1.70</a:t>
                      </a:r>
                      <a:r>
                        <a:rPr lang="en-US" sz="1200"/>
                        <a:t>, 1.59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1.91, </a:t>
                      </a:r>
                      <a:r>
                        <a:rPr lang="en-US" sz="1200" b="1" dirty="0"/>
                        <a:t>2.00</a:t>
                      </a:r>
                      <a:r>
                        <a:rPr lang="en-US" sz="1200" dirty="0"/>
                        <a:t>, 1.72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2.30, </a:t>
                      </a:r>
                      <a:r>
                        <a:rPr lang="en-US" sz="1200" b="1" dirty="0"/>
                        <a:t>2.44</a:t>
                      </a:r>
                      <a:r>
                        <a:rPr lang="en-US" sz="1200" dirty="0"/>
                        <a:t>, 2.18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2.99, 2.99</a:t>
                      </a:r>
                      <a:r>
                        <a:rPr lang="en-US" sz="1200" dirty="0"/>
                        <a:t>, 2.25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1.32, 1.51, </a:t>
                      </a:r>
                      <a:r>
                        <a:rPr lang="en-US" sz="1200" b="1" dirty="0"/>
                        <a:t>1.81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1.44, 1.69, </a:t>
                      </a:r>
                      <a:r>
                        <a:rPr lang="en-US" sz="1200" b="1"/>
                        <a:t>1.95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1.56, 1.89, </a:t>
                      </a:r>
                      <a:r>
                        <a:rPr lang="en-US" sz="1200" b="1"/>
                        <a:t>1.94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2.00, </a:t>
                      </a:r>
                      <a:r>
                        <a:rPr lang="en-US" sz="1200" b="1" dirty="0"/>
                        <a:t>2.12</a:t>
                      </a:r>
                      <a:r>
                        <a:rPr lang="en-US" sz="1200" dirty="0"/>
                        <a:t>, 1.90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2.31, </a:t>
                      </a:r>
                      <a:r>
                        <a:rPr lang="en-US" sz="1200" b="1"/>
                        <a:t>2.33</a:t>
                      </a:r>
                      <a:r>
                        <a:rPr lang="en-US" sz="1200"/>
                        <a:t>, 2.10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2.96</a:t>
                      </a:r>
                      <a:r>
                        <a:rPr lang="en-US" sz="1200" dirty="0"/>
                        <a:t>, 2.70, 1.86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1.51, 1.78, </a:t>
                      </a:r>
                      <a:r>
                        <a:rPr lang="en-US" sz="1200" b="1" dirty="0"/>
                        <a:t>2.21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1.70, 1.88, </a:t>
                      </a:r>
                      <a:r>
                        <a:rPr lang="en-US" sz="1200" b="1" dirty="0"/>
                        <a:t>2.41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1.73, 1.97, </a:t>
                      </a:r>
                      <a:r>
                        <a:rPr lang="en-US" sz="1200" b="1"/>
                        <a:t>2.42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2.12, 2.17, </a:t>
                      </a:r>
                      <a:r>
                        <a:rPr lang="en-US" sz="1200" b="1" dirty="0"/>
                        <a:t>2.28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/>
                        <a:t>2.37</a:t>
                      </a:r>
                      <a:r>
                        <a:rPr lang="en-US" sz="1200"/>
                        <a:t>, 2.32, 2.23</a:t>
                      </a:r>
                      <a:endParaRPr sz="120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>
                        <a:solidFill>
                          <a:srgbClr val="D8D8D8"/>
                        </a:solidFill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1.66, 1.92, </a:t>
                      </a:r>
                      <a:r>
                        <a:rPr lang="en-US" sz="1200" b="1"/>
                        <a:t>2.48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1.74, 2.04, </a:t>
                      </a:r>
                      <a:r>
                        <a:rPr lang="en-US" sz="1200" b="1" dirty="0"/>
                        <a:t>2.57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1.86, 2.00, </a:t>
                      </a:r>
                      <a:r>
                        <a:rPr lang="en-US" sz="1200" b="1" dirty="0"/>
                        <a:t>2.65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2.16, 2.19, </a:t>
                      </a:r>
                      <a:r>
                        <a:rPr lang="en-US" sz="1200" b="1" dirty="0"/>
                        <a:t>2.41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1.76, 2.07, </a:t>
                      </a:r>
                      <a:r>
                        <a:rPr lang="en-US" sz="1200" b="1"/>
                        <a:t>2.75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/>
                        <a:t>1.74, 2.10, </a:t>
                      </a:r>
                      <a:r>
                        <a:rPr lang="en-US" sz="1200" b="1"/>
                        <a:t>2.65</a:t>
                      </a:r>
                      <a:endParaRPr sz="1200" b="1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1.87, 2.01, </a:t>
                      </a:r>
                      <a:r>
                        <a:rPr lang="en-US" sz="1200" b="1" dirty="0"/>
                        <a:t>2.73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846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 of 2x2AP Simulations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JT with 2x2AP helps achieving real MU-MIMO gains which are not possible in 2x2AP on their own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Similar performance trends as seen with 4x4 AP, however supporting 100% loading is more useful (and easier to support) in this case: </a:t>
            </a:r>
          </a:p>
          <a:p>
            <a:pPr lvl="1"/>
            <a:r>
              <a:rPr lang="en-US" sz="1600" b="0" dirty="0" smtClean="0"/>
              <a:t>For 2AP scenarios in order to be able to support a total of 4ss. </a:t>
            </a:r>
          </a:p>
          <a:p>
            <a:pPr lvl="1"/>
            <a:r>
              <a:rPr lang="en-US" sz="1600" b="0" dirty="0" smtClean="0"/>
              <a:t>For 3AP in quite wide SNR range 6ss is optimal.  </a:t>
            </a:r>
          </a:p>
          <a:p>
            <a:pPr marL="857250" lvl="2" indent="0">
              <a:buNone/>
            </a:pPr>
            <a:endParaRPr lang="en-US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3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In our previous contribution 22/2188 we provided a refresher of JT impairments and JT simulations showing improved peak rate and rate vs. range with lower number of spatial streams. </a:t>
            </a:r>
          </a:p>
          <a:p>
            <a:r>
              <a:rPr lang="en-US" sz="1800" b="0" dirty="0" smtClean="0"/>
              <a:t>In particular we focused on two 4x4AP and showed that transmission of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=4 provides substantial gains and is sometimes even optimal. </a:t>
            </a:r>
          </a:p>
          <a:p>
            <a:pPr lvl="1"/>
            <a:r>
              <a:rPr lang="en-US" sz="1600" dirty="0" err="1" smtClean="0"/>
              <a:t>Nss</a:t>
            </a:r>
            <a:r>
              <a:rPr lang="en-US" sz="1600" dirty="0" smtClean="0"/>
              <a:t>=4 was of interest also because that is what one AP can support on its own</a:t>
            </a:r>
            <a:endParaRPr lang="en-US" sz="16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In </a:t>
            </a:r>
            <a:r>
              <a:rPr lang="en-US" sz="1800" b="0" dirty="0"/>
              <a:t>this contribution we </a:t>
            </a:r>
            <a:r>
              <a:rPr lang="en-US" sz="1800" b="0" dirty="0" smtClean="0"/>
              <a:t>expand those results in three directions:</a:t>
            </a:r>
          </a:p>
          <a:p>
            <a:pPr lvl="1"/>
            <a:r>
              <a:rPr lang="en-US" sz="1600" dirty="0" smtClean="0"/>
              <a:t>Topic A - we examine the sensitivity to phase offset drift</a:t>
            </a:r>
          </a:p>
          <a:p>
            <a:pPr lvl="1"/>
            <a:r>
              <a:rPr lang="en-US" sz="1600" dirty="0"/>
              <a:t>Topic </a:t>
            </a:r>
            <a:r>
              <a:rPr lang="en-US" sz="1600" dirty="0" smtClean="0"/>
              <a:t>B </a:t>
            </a:r>
            <a:r>
              <a:rPr lang="en-US" sz="1600" dirty="0"/>
              <a:t>- we</a:t>
            </a:r>
            <a:r>
              <a:rPr lang="en-US" sz="1600" dirty="0" smtClean="0"/>
              <a:t> simulate three 4x4APs</a:t>
            </a:r>
          </a:p>
          <a:p>
            <a:pPr lvl="1"/>
            <a:r>
              <a:rPr lang="en-US" sz="1600" dirty="0"/>
              <a:t>Topic </a:t>
            </a:r>
            <a:r>
              <a:rPr lang="en-US" sz="1600" dirty="0" smtClean="0"/>
              <a:t>C </a:t>
            </a:r>
            <a:r>
              <a:rPr lang="en-US" sz="1600" dirty="0"/>
              <a:t>- we</a:t>
            </a:r>
            <a:r>
              <a:rPr lang="en-US" sz="1600" dirty="0" smtClean="0"/>
              <a:t> </a:t>
            </a:r>
            <a:r>
              <a:rPr lang="en-US" sz="1600" dirty="0"/>
              <a:t>simulate 2x2 APs</a:t>
            </a:r>
          </a:p>
          <a:p>
            <a:pPr marL="457200" lvl="1" indent="0">
              <a:buNone/>
            </a:pPr>
            <a:endParaRPr lang="en-US" sz="1600" b="0" dirty="0" smtClean="0"/>
          </a:p>
          <a:p>
            <a:r>
              <a:rPr lang="en-US" sz="1800" b="0" dirty="0" smtClean="0"/>
              <a:t>We provide new insights for each topic and conclude with final remarks</a:t>
            </a:r>
          </a:p>
          <a:p>
            <a:pPr marL="800100" lvl="1" indent="-342900">
              <a:buFont typeface="+mj-lt"/>
              <a:buAutoNum type="arabicPeriod"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337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Concluding Remarks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Based on simulations of </a:t>
            </a:r>
            <a:r>
              <a:rPr lang="en-US" sz="1800" b="0" dirty="0" smtClean="0"/>
              <a:t>2x2 and 4x4AP in 2AP and 3AP configurations we </a:t>
            </a:r>
            <a:r>
              <a:rPr lang="en-US" sz="1800" b="0" dirty="0" smtClean="0"/>
              <a:t>conclude </a:t>
            </a:r>
            <a:r>
              <a:rPr lang="en-US" sz="1800" b="0" dirty="0" smtClean="0"/>
              <a:t>that JT performance sensitivity to impairments is a gray area  - it is likely always possible to achieve close to optimal gains in either low to medium SNR or high SNR with X&gt;=10</a:t>
            </a:r>
            <a:r>
              <a:rPr lang="en-US" sz="1800" b="0" dirty="0" smtClean="0"/>
              <a:t>. Specifically:</a:t>
            </a:r>
            <a:endParaRPr lang="en-US" sz="1800" b="0" dirty="0" smtClean="0"/>
          </a:p>
          <a:p>
            <a:pPr lvl="1"/>
            <a:r>
              <a:rPr lang="en-US" sz="1600" b="0" dirty="0"/>
              <a:t>Rate vs. range improvement is easier to achieve </a:t>
            </a:r>
            <a:r>
              <a:rPr lang="en-US" sz="1600" dirty="0" smtClean="0"/>
              <a:t>with</a:t>
            </a:r>
            <a:r>
              <a:rPr lang="en-US" sz="1600" b="0" dirty="0" smtClean="0"/>
              <a:t> </a:t>
            </a:r>
            <a:r>
              <a:rPr lang="en-US" sz="1600" b="0" dirty="0"/>
              <a:t>JT </a:t>
            </a:r>
            <a:r>
              <a:rPr lang="en-US" sz="1600" b="0" dirty="0" smtClean="0"/>
              <a:t>(compared to peak </a:t>
            </a:r>
            <a:r>
              <a:rPr lang="en-US" sz="1600" b="0" dirty="0" err="1" smtClean="0"/>
              <a:t>Tput</a:t>
            </a:r>
            <a:r>
              <a:rPr lang="en-US" sz="1600" b="0" dirty="0" smtClean="0"/>
              <a:t> gains) and </a:t>
            </a:r>
            <a:r>
              <a:rPr lang="en-US" sz="1600" b="0" dirty="0"/>
              <a:t>provides gains for STA potentially needing it more (those at low to medium SNR</a:t>
            </a:r>
            <a:r>
              <a:rPr lang="en-US" sz="1600" b="0" dirty="0" smtClean="0"/>
              <a:t>)</a:t>
            </a:r>
            <a:endParaRPr lang="en-US" sz="1600" b="0" dirty="0"/>
          </a:p>
          <a:p>
            <a:pPr lvl="1"/>
            <a:r>
              <a:rPr lang="en-US" sz="1600" b="0" dirty="0"/>
              <a:t>Peak </a:t>
            </a:r>
            <a:r>
              <a:rPr lang="en-US" sz="1600" b="0" dirty="0" err="1"/>
              <a:t>Tput</a:t>
            </a:r>
            <a:r>
              <a:rPr lang="en-US" sz="1600" b="0" dirty="0"/>
              <a:t> gains for JT are easier with at least 10dB SNR differential</a:t>
            </a:r>
          </a:p>
          <a:p>
            <a:endParaRPr lang="en-US" sz="1800" b="0" dirty="0" smtClean="0"/>
          </a:p>
          <a:p>
            <a:r>
              <a:rPr lang="en-US" sz="1800" b="0" dirty="0" smtClean="0"/>
              <a:t>A practical implementation of JT therefore needs to consider the relative SNR of STA-AP pairs before deciding on the right candidates. </a:t>
            </a:r>
          </a:p>
          <a:p>
            <a:pPr lvl="1"/>
            <a:r>
              <a:rPr lang="en-US" sz="1600" dirty="0" smtClean="0"/>
              <a:t>This information is also important for other M-AP schemes such as CSR and CBF</a:t>
            </a:r>
            <a:r>
              <a:rPr lang="en-US" sz="1600" b="0" dirty="0" smtClean="0"/>
              <a:t> 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80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Topic A – Sensitivity to Phase Offset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Recall we previously mentioned that phase drift during JT PPDU needs to be </a:t>
            </a:r>
            <a:r>
              <a:rPr lang="en-US" sz="1800" b="0" dirty="0" smtClean="0"/>
              <a:t>controlled and simulated </a:t>
            </a:r>
            <a:r>
              <a:rPr lang="en-US" sz="1800" b="0" dirty="0" smtClean="0"/>
              <a:t>results with 4 and 8 </a:t>
            </a:r>
            <a:r>
              <a:rPr lang="en-US" sz="1800" b="0" dirty="0" smtClean="0"/>
              <a:t>degrees</a:t>
            </a:r>
          </a:p>
          <a:p>
            <a:pPr lvl="1"/>
            <a:r>
              <a:rPr lang="en-US" sz="1400" b="0" dirty="0" smtClean="0"/>
              <a:t>8 </a:t>
            </a:r>
            <a:r>
              <a:rPr lang="en-US" sz="1400" b="0" dirty="0" smtClean="0"/>
              <a:t>degrees corresponds to e.g. 20Hz residual frequency offset drifting over </a:t>
            </a:r>
            <a:r>
              <a:rPr lang="en-US" sz="1400" b="0" dirty="0" smtClean="0"/>
              <a:t>1mS</a:t>
            </a:r>
            <a:endParaRPr lang="en-US" sz="1400" dirty="0"/>
          </a:p>
          <a:p>
            <a:pPr lvl="1"/>
            <a:r>
              <a:rPr lang="en-US" sz="1400" b="0" dirty="0" smtClean="0"/>
              <a:t>Assumed sync symbol added every 1mS to minimize overhead</a:t>
            </a:r>
          </a:p>
          <a:p>
            <a:pPr lvl="1"/>
            <a:endParaRPr lang="en-US" sz="1400" b="0" dirty="0" smtClean="0"/>
          </a:p>
          <a:p>
            <a:r>
              <a:rPr lang="en-US" sz="1800" b="0" dirty="0" smtClean="0"/>
              <a:t>Here </a:t>
            </a:r>
            <a:r>
              <a:rPr lang="en-US" sz="1800" b="0" dirty="0"/>
              <a:t>we want to </a:t>
            </a:r>
            <a:r>
              <a:rPr lang="en-US" sz="1800" b="0" dirty="0" smtClean="0"/>
              <a:t>explore </a:t>
            </a:r>
            <a:r>
              <a:rPr lang="en-US" sz="1800" b="0" dirty="0"/>
              <a:t>how much phase offset we can tolerate.  Clearly we need separate investigation for each case of the duple {SNR,X} since low SNR or higher X are less sensitive to impairments</a:t>
            </a:r>
            <a:r>
              <a:rPr lang="en-US" sz="1800" b="0" dirty="0" smtClean="0"/>
              <a:t>.</a:t>
            </a:r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 smtClean="0"/>
          </a:p>
          <a:p>
            <a:endParaRPr lang="en-US" sz="1800" b="0" dirty="0" smtClean="0"/>
          </a:p>
          <a:p>
            <a:endParaRPr lang="en-US" sz="1800" b="0" dirty="0"/>
          </a:p>
          <a:p>
            <a:endParaRPr lang="en-US" sz="1800" b="0" dirty="0" smtClean="0"/>
          </a:p>
          <a:p>
            <a:r>
              <a:rPr lang="en-US" sz="1800" b="0" dirty="0" smtClean="0"/>
              <a:t>We present results showing at what phase offset the ideal JT gains (as shown on slide 6) drop by 20% and 10% .  </a:t>
            </a:r>
          </a:p>
          <a:p>
            <a:pPr marL="457200" lvl="1" indent="0">
              <a:buNone/>
            </a:pPr>
            <a:endParaRPr lang="en-US" sz="14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 bwMode="auto">
          <a:xfrm>
            <a:off x="2971800" y="41910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8" name="Oval 7"/>
          <p:cNvSpPr/>
          <p:nvPr/>
        </p:nvSpPr>
        <p:spPr bwMode="auto">
          <a:xfrm>
            <a:off x="5871564" y="4191000"/>
            <a:ext cx="834036" cy="53340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4078288" y="4876800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3" name="Straight Arrow Connector 12"/>
          <p:cNvCxnSpPr>
            <a:stCxn id="4" idx="5"/>
            <a:endCxn id="9" idx="1"/>
          </p:cNvCxnSpPr>
          <p:nvPr/>
        </p:nvCxnSpPr>
        <p:spPr bwMode="auto">
          <a:xfrm>
            <a:off x="3687248" y="4646285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>
            <a:stCxn id="8" idx="3"/>
            <a:endCxn id="9" idx="7"/>
          </p:cNvCxnSpPr>
          <p:nvPr/>
        </p:nvCxnSpPr>
        <p:spPr bwMode="auto">
          <a:xfrm flipH="1">
            <a:off x="4694820" y="4646285"/>
            <a:ext cx="1298886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3506788" y="4724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257800" y="47522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SNR-X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01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Simulation Assumptions (as in 22/2188)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7761287" cy="4953000"/>
          </a:xfrm>
        </p:spPr>
        <p:txBody>
          <a:bodyPr/>
          <a:lstStyle/>
          <a:p>
            <a:pPr marL="374650" lvl="0" indent="-285750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2-AP (4x4), each with 2 STA (2x2), 80MHz BW, 11nD,  SNR range 10:35dB</a:t>
            </a:r>
          </a:p>
          <a:p>
            <a:pPr marL="774700" lvl="1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“SNR” measured between STA and stronger AP (“serving AP”).</a:t>
            </a:r>
            <a:endParaRPr lang="en-US" sz="1400" b="0" dirty="0"/>
          </a:p>
          <a:p>
            <a:pPr marL="349250" lvl="0" indent="-285750">
              <a:spcBef>
                <a:spcPts val="800"/>
              </a:spcBef>
              <a:spcAft>
                <a:spcPts val="0"/>
              </a:spcAft>
              <a:buSzPts val="1800"/>
              <a:buFont typeface="Arial" panose="020B0604020202020204" pitchFamily="34" charset="0"/>
              <a:buChar char="•"/>
            </a:pPr>
            <a:r>
              <a:rPr lang="en-US" sz="1600" b="0" dirty="0"/>
              <a:t>Baseline  - single-AP + TDMA:</a:t>
            </a:r>
          </a:p>
          <a:p>
            <a:pPr marL="711200" lvl="1">
              <a:spcBef>
                <a:spcPts val="0"/>
              </a:spcBef>
              <a:spcAft>
                <a:spcPts val="0"/>
              </a:spcAft>
              <a:buSzPts val="1500"/>
              <a:buFont typeface="Arial" panose="020B0604020202020204" pitchFamily="34" charset="0"/>
              <a:buChar char="•"/>
            </a:pPr>
            <a:r>
              <a:rPr lang="en-US" sz="1400" dirty="0"/>
              <a:t>Max of  DL-MUMIMO </a:t>
            </a:r>
            <a:r>
              <a:rPr lang="en-US" sz="1400" dirty="0" err="1"/>
              <a:t>Nss</a:t>
            </a:r>
            <a:r>
              <a:rPr lang="en-US" sz="1400" dirty="0"/>
              <a:t>=[2 1], DL MU-MIMO </a:t>
            </a:r>
            <a:r>
              <a:rPr lang="en-US" sz="1400" dirty="0" err="1"/>
              <a:t>Nss</a:t>
            </a:r>
            <a:r>
              <a:rPr lang="en-US" sz="1400" dirty="0"/>
              <a:t>=[1 1] </a:t>
            </a:r>
          </a:p>
          <a:p>
            <a:pPr marL="1060450" lvl="2" indent="-285750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300" dirty="0" err="1"/>
              <a:t>Nss</a:t>
            </a:r>
            <a:r>
              <a:rPr lang="en-US" sz="1300" dirty="0"/>
              <a:t>=[2 1] is the best for SNR &gt; 20dB. </a:t>
            </a:r>
            <a:r>
              <a:rPr lang="en-US" sz="1300" dirty="0" err="1"/>
              <a:t>Nss</a:t>
            </a:r>
            <a:r>
              <a:rPr lang="en-US" sz="1300" dirty="0"/>
              <a:t>=[1 1] is the best for SNR &lt;= 20dB</a:t>
            </a:r>
            <a:r>
              <a:rPr lang="en-US" sz="1400" dirty="0"/>
              <a:t>.</a:t>
            </a:r>
          </a:p>
          <a:p>
            <a:pPr marL="374650" lvl="0" indent="-285750">
              <a:spcBef>
                <a:spcPts val="8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JT: AP maintain their power as in baseline. One big MU-MIMO</a:t>
            </a:r>
          </a:p>
          <a:p>
            <a:pPr marL="717550" lvl="1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4 spatial streams: </a:t>
            </a:r>
            <a:r>
              <a:rPr lang="en-US" sz="1400" dirty="0" err="1"/>
              <a:t>Nss</a:t>
            </a:r>
            <a:r>
              <a:rPr lang="en-US" sz="1400" dirty="0"/>
              <a:t> = [1 1; 1 1] </a:t>
            </a:r>
            <a:r>
              <a:rPr lang="en-US" sz="1400" dirty="0">
                <a:sym typeface="Wingdings" panose="05000000000000000000" pitchFamily="2" charset="2"/>
              </a:rPr>
              <a:t> of interest for rate/range improvement</a:t>
            </a:r>
            <a:endParaRPr lang="en-US" sz="1400" dirty="0"/>
          </a:p>
          <a:p>
            <a:pPr marL="717550" lvl="1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400" dirty="0"/>
              <a:t>6 spatial streams: </a:t>
            </a:r>
            <a:r>
              <a:rPr lang="en-US" sz="1400" dirty="0" err="1"/>
              <a:t>Nss</a:t>
            </a:r>
            <a:r>
              <a:rPr lang="en-US" sz="1400" dirty="0"/>
              <a:t> = [2 1; 2 1] </a:t>
            </a:r>
            <a:r>
              <a:rPr lang="en-US" sz="1400" dirty="0">
                <a:sym typeface="Wingdings" panose="05000000000000000000" pitchFamily="2" charset="2"/>
              </a:rPr>
              <a:t> of interest for peak </a:t>
            </a:r>
            <a:r>
              <a:rPr lang="en-US" sz="1400" dirty="0" err="1">
                <a:sym typeface="Wingdings" panose="05000000000000000000" pitchFamily="2" charset="2"/>
              </a:rPr>
              <a:t>Tput</a:t>
            </a:r>
            <a:r>
              <a:rPr lang="en-US" sz="1400" dirty="0">
                <a:sym typeface="Wingdings" panose="05000000000000000000" pitchFamily="2" charset="2"/>
              </a:rPr>
              <a:t> improvement</a:t>
            </a:r>
            <a:endParaRPr lang="en-US" sz="1400" dirty="0"/>
          </a:p>
          <a:p>
            <a:pPr marL="431800" lvl="1" indent="0"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400" dirty="0"/>
              <a:t> </a:t>
            </a:r>
          </a:p>
          <a:p>
            <a:pPr marL="317500" indent="-285750">
              <a:spcBef>
                <a:spcPts val="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/>
              <a:t>Generic impairments: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Channel aging (-30dBc)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 err="1"/>
              <a:t>TxEVM</a:t>
            </a:r>
            <a:r>
              <a:rPr lang="en-US" sz="1400" dirty="0"/>
              <a:t>  (-35dB, i.e., </a:t>
            </a:r>
            <a:r>
              <a:rPr lang="en-US" sz="1400" dirty="0" err="1"/>
              <a:t>Tx</a:t>
            </a:r>
            <a:r>
              <a:rPr lang="en-US" sz="1400" dirty="0"/>
              <a:t> SNR = -38dBc)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NDP channel estimation error (no smoothing).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ZF </a:t>
            </a:r>
            <a:r>
              <a:rPr lang="en-US" sz="1400" dirty="0" err="1"/>
              <a:t>precoder</a:t>
            </a:r>
            <a:endParaRPr lang="en-US" sz="1400" dirty="0"/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Residual timing estimation error </a:t>
            </a:r>
            <a:r>
              <a:rPr lang="en-US" sz="1400" dirty="0" smtClean="0"/>
              <a:t>0.5nS</a:t>
            </a:r>
            <a:endParaRPr lang="en-US" sz="1400" dirty="0"/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r>
              <a:rPr lang="en-US" sz="1400" dirty="0"/>
              <a:t>Gain error </a:t>
            </a:r>
            <a:r>
              <a:rPr lang="en-US" sz="1400" dirty="0" smtClean="0"/>
              <a:t>1dB</a:t>
            </a: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en-US" sz="1400" dirty="0">
              <a:solidFill>
                <a:srgbClr val="C00000"/>
              </a:solidFill>
            </a:endParaRPr>
          </a:p>
          <a:p>
            <a:pPr marL="209550" indent="0">
              <a:spcBef>
                <a:spcPts val="0"/>
              </a:spcBef>
              <a:spcAft>
                <a:spcPts val="0"/>
              </a:spcAft>
              <a:buSzPts val="1200"/>
              <a:buNone/>
            </a:pPr>
            <a:r>
              <a:rPr lang="en-US" sz="1600" b="0" dirty="0" smtClean="0">
                <a:solidFill>
                  <a:srgbClr val="C00000"/>
                </a:solidFill>
              </a:rPr>
              <a:t>New: Phase </a:t>
            </a:r>
            <a:r>
              <a:rPr lang="en-US" sz="1600" b="0" dirty="0">
                <a:solidFill>
                  <a:srgbClr val="C00000"/>
                </a:solidFill>
              </a:rPr>
              <a:t>offset </a:t>
            </a:r>
            <a:r>
              <a:rPr lang="en-US" sz="1600" b="0" dirty="0" smtClean="0">
                <a:solidFill>
                  <a:srgbClr val="C00000"/>
                </a:solidFill>
              </a:rPr>
              <a:t> - </a:t>
            </a:r>
            <a:r>
              <a:rPr lang="en-US" sz="1600" b="0" dirty="0" smtClean="0">
                <a:solidFill>
                  <a:srgbClr val="C00000"/>
                </a:solidFill>
              </a:rPr>
              <a:t>sweep over [0:0.5:1.5 2:2:32</a:t>
            </a:r>
            <a:r>
              <a:rPr lang="en-US" sz="1600" b="0" dirty="0">
                <a:solidFill>
                  <a:srgbClr val="C00000"/>
                </a:solidFill>
              </a:rPr>
              <a:t>, 40, 60, 90, 120, 180</a:t>
            </a:r>
            <a:r>
              <a:rPr lang="en-US" sz="1600" b="0" dirty="0" smtClean="0">
                <a:solidFill>
                  <a:srgbClr val="C00000"/>
                </a:solidFill>
              </a:rPr>
              <a:t>]  - we present the highest </a:t>
            </a:r>
            <a:r>
              <a:rPr lang="en-US" sz="1600" b="0" dirty="0" smtClean="0">
                <a:solidFill>
                  <a:srgbClr val="C00000"/>
                </a:solidFill>
              </a:rPr>
              <a:t>phase with </a:t>
            </a:r>
            <a:r>
              <a:rPr lang="en-US" sz="1600" b="0" dirty="0" smtClean="0">
                <a:solidFill>
                  <a:srgbClr val="C00000"/>
                </a:solidFill>
              </a:rPr>
              <a:t>loss less than or equal </a:t>
            </a:r>
            <a:r>
              <a:rPr lang="en-US" sz="1600" b="0" dirty="0" smtClean="0">
                <a:solidFill>
                  <a:srgbClr val="C00000"/>
                </a:solidFill>
              </a:rPr>
              <a:t>to</a:t>
            </a:r>
            <a:r>
              <a:rPr lang="en-US" sz="1600" b="0" dirty="0" smtClean="0">
                <a:solidFill>
                  <a:srgbClr val="C00000"/>
                </a:solidFill>
              </a:rPr>
              <a:t> </a:t>
            </a:r>
            <a:r>
              <a:rPr lang="en-US" sz="1600" b="0" dirty="0" smtClean="0">
                <a:solidFill>
                  <a:srgbClr val="C00000"/>
                </a:solidFill>
              </a:rPr>
              <a:t>[20%, 10</a:t>
            </a:r>
            <a:r>
              <a:rPr lang="en-US" sz="1600" b="0" dirty="0" smtClean="0">
                <a:solidFill>
                  <a:srgbClr val="C00000"/>
                </a:solidFill>
              </a:rPr>
              <a:t>%]</a:t>
            </a:r>
          </a:p>
          <a:p>
            <a:pPr marL="495300" indent="-285750">
              <a:spcBef>
                <a:spcPts val="0"/>
              </a:spcBef>
              <a:spcAft>
                <a:spcPts val="0"/>
              </a:spcAft>
              <a:buSzPts val="1200"/>
            </a:pPr>
            <a:r>
              <a:rPr lang="en-US" sz="1400" b="0" dirty="0" smtClean="0">
                <a:solidFill>
                  <a:srgbClr val="C00000"/>
                </a:solidFill>
              </a:rPr>
              <a:t>Note that one MCS drop means a drop of between 10% and 33% in </a:t>
            </a:r>
            <a:r>
              <a:rPr lang="en-US" sz="1400" b="0" dirty="0" err="1" smtClean="0">
                <a:solidFill>
                  <a:srgbClr val="C00000"/>
                </a:solidFill>
              </a:rPr>
              <a:t>Tput</a:t>
            </a:r>
            <a:endParaRPr lang="en-US" sz="1400" b="0" dirty="0">
              <a:solidFill>
                <a:srgbClr val="C00000"/>
              </a:solidFill>
            </a:endParaRPr>
          </a:p>
          <a:p>
            <a:pPr marL="914400" lvl="1" indent="-304800">
              <a:spcBef>
                <a:spcPts val="0"/>
              </a:spcBef>
              <a:spcAft>
                <a:spcPts val="0"/>
              </a:spcAft>
              <a:buSzPts val="1200"/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0" indent="0">
              <a:buNone/>
            </a:pPr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3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800" dirty="0" smtClean="0"/>
              <a:t>Phase Offset Impact Analysis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447800"/>
            <a:ext cx="7761287" cy="4953000"/>
          </a:xfrm>
        </p:spPr>
        <p:txBody>
          <a:bodyPr/>
          <a:lstStyle/>
          <a:p>
            <a:pPr marL="374650" indent="-285750">
              <a:spcBef>
                <a:spcPts val="900"/>
              </a:spcBef>
              <a:spcAft>
                <a:spcPts val="0"/>
              </a:spcAft>
              <a:buSzPts val="1400"/>
              <a:buFont typeface="Arial" panose="020B0604020202020204" pitchFamily="34" charset="0"/>
              <a:buChar char="•"/>
            </a:pPr>
            <a:r>
              <a:rPr lang="en-US" sz="1600" b="0" dirty="0" smtClean="0"/>
              <a:t>The plot below shows the added interference level due to </a:t>
            </a:r>
            <a:r>
              <a:rPr lang="en-US" sz="1600" b="0" dirty="0" err="1" smtClean="0"/>
              <a:t>precoder</a:t>
            </a:r>
            <a:r>
              <a:rPr lang="en-US" sz="1600" b="0" dirty="0" smtClean="0"/>
              <a:t> mismatch after a phase drift (as a function of phase shift and X). Similar to the </a:t>
            </a:r>
            <a:r>
              <a:rPr lang="en-GB" sz="1600" b="0" dirty="0" smtClean="0"/>
              <a:t>analytical derivation in 19/799 </a:t>
            </a:r>
            <a:r>
              <a:rPr lang="en-US" sz="1600" b="0" dirty="0" smtClean="0"/>
              <a:t>but extending to 180 degrees</a:t>
            </a:r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pic>
        <p:nvPicPr>
          <p:cNvPr id="2050" name="m_-7445001033390218935_x0000_i1025" descr="imag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438400"/>
            <a:ext cx="471805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43000" y="3396496"/>
            <a:ext cx="190500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lvl="0">
              <a:spcBef>
                <a:spcPts val="900"/>
              </a:spcBef>
              <a:spcAft>
                <a:spcPts val="0"/>
              </a:spcAft>
              <a:buSzPts val="1400"/>
            </a:pPr>
            <a:r>
              <a:rPr lang="en-US" sz="1600" dirty="0"/>
              <a:t>Note that after 20 degrees the slope moderates  - 3dB increase between 60 and 90 and between 90 and </a:t>
            </a:r>
            <a:r>
              <a:rPr lang="en-US" sz="1600" dirty="0" smtClean="0"/>
              <a:t>180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4751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" sz="2400" dirty="0"/>
              <a:t>Throughput Ratio: </a:t>
            </a:r>
            <a:r>
              <a:rPr lang="en" sz="2400" dirty="0" smtClean="0"/>
              <a:t>Ideal JT (</a:t>
            </a:r>
            <a:r>
              <a:rPr lang="en" sz="2400" dirty="0"/>
              <a:t>0</a:t>
            </a:r>
            <a:r>
              <a:rPr lang="en" sz="2400" dirty="0" smtClean="0"/>
              <a:t>d</a:t>
            </a:r>
            <a:r>
              <a:rPr lang="en" sz="2400" dirty="0"/>
              <a:t>, </a:t>
            </a:r>
            <a:r>
              <a:rPr lang="en" sz="2400" dirty="0" smtClean="0"/>
              <a:t>0ns</a:t>
            </a:r>
            <a:r>
              <a:rPr lang="en" sz="2400" dirty="0"/>
              <a:t>, </a:t>
            </a:r>
            <a:r>
              <a:rPr lang="en" sz="2400" dirty="0" smtClean="0"/>
              <a:t>0db</a:t>
            </a:r>
            <a:r>
              <a:rPr lang="en" sz="2400" dirty="0"/>
              <a:t>)</a:t>
            </a:r>
            <a:r>
              <a:rPr lang="en-US" sz="2400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Ideal JT = no synchronization error (simulation itself is not ideal). 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Note in this case for each SNR value up to 30dB the gains with X=0 are higher than with X&gt;0 due to the power boost at X=0 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Throughput </a:t>
            </a:r>
            <a:r>
              <a:rPr lang="en-US" sz="1600" b="0" dirty="0"/>
              <a:t>ratio for JT with [4ss, 6ss] </a:t>
            </a:r>
            <a:endParaRPr lang="en-US" sz="1600" b="0" dirty="0" smtClean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 </a:t>
            </a: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Google Shape;210;p36"/>
          <p:cNvGraphicFramePr/>
          <p:nvPr>
            <p:extLst>
              <p:ext uri="{D42A27DB-BD31-4B8C-83A1-F6EECF244321}">
                <p14:modId xmlns:p14="http://schemas.microsoft.com/office/powerpoint/2010/main" val="782175873"/>
              </p:ext>
            </p:extLst>
          </p:nvPr>
        </p:nvGraphicFramePr>
        <p:xfrm>
          <a:off x="434100" y="3257200"/>
          <a:ext cx="8400325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708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0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1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Serving 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35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30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X</a:t>
                      </a:r>
                      <a:r>
                        <a:rPr lang="en" sz="1200" dirty="0"/>
                        <a:t> 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1.65, </a:t>
                      </a:r>
                      <a:r>
                        <a:rPr lang="en-US" sz="1200" b="1" dirty="0" smtClean="0"/>
                        <a:t>1.93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1.75, </a:t>
                      </a:r>
                      <a:r>
                        <a:rPr lang="en-US" sz="1200" b="1" dirty="0" smtClean="0"/>
                        <a:t>2.01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1.94, </a:t>
                      </a:r>
                      <a:r>
                        <a:rPr lang="en-US" sz="1200" b="1" dirty="0" smtClean="0"/>
                        <a:t>2.16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2.07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1.95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2.44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1.73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2.26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1.65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1.62, </a:t>
                      </a:r>
                      <a:r>
                        <a:rPr lang="en-US" sz="1200" b="1" dirty="0" smtClean="0"/>
                        <a:t>1.88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1.75, </a:t>
                      </a:r>
                      <a:r>
                        <a:rPr lang="en-US" sz="1200" b="1" dirty="0" smtClean="0"/>
                        <a:t>1.95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1.80, </a:t>
                      </a:r>
                      <a:r>
                        <a:rPr lang="en-US" sz="1200" b="1" dirty="0" smtClean="0"/>
                        <a:t>1.97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1.94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1.60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1.95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1.45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1.92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1.13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1.66, </a:t>
                      </a:r>
                      <a:r>
                        <a:rPr lang="en-US" sz="1200" b="1" dirty="0" smtClean="0"/>
                        <a:t>1.90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1.74, </a:t>
                      </a:r>
                      <a:r>
                        <a:rPr lang="en-US" sz="1200" b="1" dirty="0" smtClean="0"/>
                        <a:t>1.92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1.76, </a:t>
                      </a:r>
                      <a:r>
                        <a:rPr lang="en-US" sz="1200" b="1" dirty="0" smtClean="0"/>
                        <a:t>1.86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1.87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1.87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1.32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1.74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1.07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1.68, </a:t>
                      </a:r>
                      <a:r>
                        <a:rPr lang="en-US" sz="1200" b="1" dirty="0" smtClean="0"/>
                        <a:t>1.93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1.74, </a:t>
                      </a:r>
                      <a:r>
                        <a:rPr lang="en-US" sz="1200" b="1" dirty="0" smtClean="0"/>
                        <a:t>1.93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1.76, </a:t>
                      </a:r>
                      <a:r>
                        <a:rPr lang="en-US" sz="1200" b="1" dirty="0" smtClean="0"/>
                        <a:t>1.85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1.85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1.45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1.85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1.30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1.70, </a:t>
                      </a:r>
                      <a:r>
                        <a:rPr lang="en-US" sz="1200" b="1" dirty="0" smtClean="0"/>
                        <a:t>1.96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1.74, </a:t>
                      </a:r>
                      <a:r>
                        <a:rPr lang="en-US" sz="1200" b="1" dirty="0" smtClean="0"/>
                        <a:t>1.94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1.77, </a:t>
                      </a:r>
                      <a:r>
                        <a:rPr lang="en-US" sz="1200" b="1" dirty="0" smtClean="0"/>
                        <a:t>1.86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/>
                        <a:t>1.85</a:t>
                      </a:r>
                      <a:r>
                        <a:rPr lang="en-US" sz="1200" dirty="0"/>
                        <a:t>, </a:t>
                      </a:r>
                      <a:r>
                        <a:rPr lang="en-US" sz="1200" dirty="0" smtClean="0"/>
                        <a:t>1.46</a:t>
                      </a:r>
                      <a:endParaRPr sz="1200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1.71, </a:t>
                      </a:r>
                      <a:r>
                        <a:rPr lang="en-US" sz="1200" b="1" dirty="0" smtClean="0"/>
                        <a:t>1.98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1.74, </a:t>
                      </a:r>
                      <a:r>
                        <a:rPr lang="en-US" sz="1200" b="1" dirty="0" smtClean="0"/>
                        <a:t>1.95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dirty="0"/>
                        <a:t>1.78, </a:t>
                      </a:r>
                      <a:r>
                        <a:rPr lang="en-US" sz="1200" b="1" dirty="0" smtClean="0"/>
                        <a:t>1.87</a:t>
                      </a:r>
                      <a:endParaRPr sz="1200" b="1" dirty="0"/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0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sz="2400" dirty="0"/>
              <a:t>M</a:t>
            </a:r>
            <a:r>
              <a:rPr lang="en-US" sz="2400" dirty="0" smtClean="0"/>
              <a:t>ax </a:t>
            </a:r>
            <a:r>
              <a:rPr lang="en-US" sz="2400" dirty="0"/>
              <a:t>phase-offset for [20%, 10%] </a:t>
            </a:r>
            <a:r>
              <a:rPr lang="en-US" sz="2400" dirty="0" smtClean="0"/>
              <a:t>loss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724400"/>
          </a:xfrm>
        </p:spPr>
        <p:txBody>
          <a:bodyPr/>
          <a:lstStyle/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Showing results with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=6 for SNR&gt;=25dB and </a:t>
            </a:r>
            <a:r>
              <a:rPr lang="en-US" sz="1600" b="0" dirty="0" err="1" smtClean="0"/>
              <a:t>Nss</a:t>
            </a:r>
            <a:r>
              <a:rPr lang="en-US" sz="1600" b="0" dirty="0" smtClean="0"/>
              <a:t>=4 for SNR&lt;=20dB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Green cells highlight easier to achieve JT gains with just 10% loss (relative to ideal) 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Yellow cells highlight somewhere between 10% and 20% loss is </a:t>
            </a:r>
            <a:r>
              <a:rPr lang="en-US" sz="1600" b="0" dirty="0" smtClean="0"/>
              <a:t>achievable</a:t>
            </a:r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sz="1600" b="0" dirty="0" smtClean="0"/>
              <a:t>Dash (-) means corresponding loss is already exceeded with timing and gain errors alone </a:t>
            </a:r>
            <a:endParaRPr lang="en-US" sz="1600" b="0" dirty="0"/>
          </a:p>
          <a:p>
            <a:pPr marL="8890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pPr marL="88900"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graphicFrame>
        <p:nvGraphicFramePr>
          <p:cNvPr id="10" name="Google Shape;210;p36"/>
          <p:cNvGraphicFramePr/>
          <p:nvPr>
            <p:extLst>
              <p:ext uri="{D42A27DB-BD31-4B8C-83A1-F6EECF244321}">
                <p14:modId xmlns:p14="http://schemas.microsoft.com/office/powerpoint/2010/main" val="3009957513"/>
              </p:ext>
            </p:extLst>
          </p:nvPr>
        </p:nvGraphicFramePr>
        <p:xfrm>
          <a:off x="842208" y="3257200"/>
          <a:ext cx="7387392" cy="299120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230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6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293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293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29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29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93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293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3900">
                <a:tc rowSpan="2" grid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dirty="0"/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>
                          <a:solidFill>
                            <a:schemeClr val="dk1"/>
                          </a:solidFill>
                        </a:rPr>
                        <a:t>JT </a:t>
                      </a:r>
                      <a:r>
                        <a:rPr lang="en-US" sz="1200" b="1" dirty="0" err="1" smtClean="0">
                          <a:solidFill>
                            <a:schemeClr val="dk1"/>
                          </a:solidFill>
                        </a:rPr>
                        <a:t>Nss</a:t>
                      </a:r>
                      <a:r>
                        <a:rPr lang="en-US" sz="1200" b="1" dirty="0" smtClean="0">
                          <a:solidFill>
                            <a:schemeClr val="dk1"/>
                          </a:solidFill>
                        </a:rPr>
                        <a:t> / Serving </a:t>
                      </a:r>
                      <a:r>
                        <a:rPr lang="en-US" sz="1200" b="1" dirty="0">
                          <a:solidFill>
                            <a:schemeClr val="dk1"/>
                          </a:solidFill>
                        </a:rPr>
                        <a:t>AP STA</a:t>
                      </a:r>
                      <a:r>
                        <a:rPr lang="en-US" sz="1200" b="1" baseline="0" dirty="0">
                          <a:solidFill>
                            <a:schemeClr val="dk1"/>
                          </a:solidFill>
                        </a:rPr>
                        <a:t> SNR</a:t>
                      </a:r>
                      <a:r>
                        <a:rPr lang="en-US" sz="1200" dirty="0">
                          <a:solidFill>
                            <a:schemeClr val="dk1"/>
                          </a:solidFill>
                        </a:rPr>
                        <a:t> (dB)</a:t>
                      </a:r>
                    </a:p>
                  </a:txBody>
                  <a:tcPr marL="68575" marR="68575" marT="68575" marB="6857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90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Nss=6 /</a:t>
                      </a:r>
                      <a:r>
                        <a:rPr lang="en" sz="1200" b="1" baseline="0" dirty="0" smtClean="0"/>
                        <a:t> </a:t>
                      </a:r>
                      <a:r>
                        <a:rPr lang="en" sz="1200" b="1" dirty="0" smtClean="0"/>
                        <a:t>35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Nss=6 /</a:t>
                      </a:r>
                      <a:r>
                        <a:rPr lang="en" sz="1200" b="1" baseline="0" dirty="0" smtClean="0"/>
                        <a:t> </a:t>
                      </a:r>
                      <a:r>
                        <a:rPr lang="en" sz="1200" b="1" dirty="0" smtClean="0"/>
                        <a:t>30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Nss=6 /</a:t>
                      </a:r>
                      <a:r>
                        <a:rPr lang="en" sz="1200" b="1" baseline="0" dirty="0" smtClean="0"/>
                        <a:t> </a:t>
                      </a:r>
                      <a:r>
                        <a:rPr lang="en" sz="1200" b="1" dirty="0" smtClean="0"/>
                        <a:t>25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Nss=4 / 20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Nss=4 / 15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 smtClean="0"/>
                        <a:t>Nss=4 / 10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3900">
                <a:tc rowSpan="6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X</a:t>
                      </a:r>
                      <a:r>
                        <a:rPr lang="en" sz="1200" dirty="0"/>
                        <a:t> (db)</a:t>
                      </a:r>
                      <a:endParaRPr sz="1200" dirty="0"/>
                    </a:p>
                  </a:txBody>
                  <a:tcPr marL="21425" marR="21425" marT="14300" marB="143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 dirty="0"/>
                        <a:t>0</a:t>
                      </a:r>
                      <a:endParaRPr sz="1200" b="1" dirty="0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4,</a:t>
                      </a:r>
                      <a:r>
                        <a:rPr lang="en-US" sz="12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,-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,-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8,4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18,14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,-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6,2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6,1.5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12,8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16,12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32,16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10,2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12,6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24,14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28,22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60,40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15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18,8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20,12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22,14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40,28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40,40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20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30,14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32,22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40,28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60,40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39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1200" b="1"/>
                        <a:t>25</a:t>
                      </a:r>
                      <a:endParaRPr sz="1200" b="1"/>
                    </a:p>
                  </a:txBody>
                  <a:tcPr marL="21425" marR="21425" marT="14300" marB="143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40,28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60,40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60,40</a:t>
                      </a: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+mn-lt"/>
                      </a:endParaRPr>
                    </a:p>
                  </a:txBody>
                  <a:tcPr marL="19050" marR="19050" marT="12700" marB="127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0157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Summary of phase offset sensitivity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endParaRPr lang="en-US" sz="1800" b="0" dirty="0"/>
          </a:p>
          <a:p>
            <a:r>
              <a:rPr lang="en-US" sz="1800" b="0" dirty="0" smtClean="0"/>
              <a:t>The new study shows that there is an ‘easy JT’ region whereby gains close to ideal are more </a:t>
            </a:r>
            <a:r>
              <a:rPr lang="en-US" sz="1800" b="0" dirty="0"/>
              <a:t>easily achievable (low </a:t>
            </a:r>
            <a:r>
              <a:rPr lang="en-US" sz="1800" b="0" dirty="0" smtClean="0"/>
              <a:t>to mid SNR and </a:t>
            </a:r>
            <a:r>
              <a:rPr lang="en-US" sz="1800" b="0" dirty="0"/>
              <a:t>high SNR with </a:t>
            </a:r>
            <a:r>
              <a:rPr lang="en-US" sz="1800" b="0" dirty="0" smtClean="0"/>
              <a:t>X&gt;=10dB)</a:t>
            </a:r>
          </a:p>
          <a:p>
            <a:pPr lvl="1"/>
            <a:r>
              <a:rPr lang="en-US" sz="1600" dirty="0" smtClean="0"/>
              <a:t>As we noted previously the enterprise scenario is anyway characterized by high X</a:t>
            </a:r>
            <a:r>
              <a:rPr lang="en-US" sz="1600" b="0" dirty="0" smtClean="0"/>
              <a:t> </a:t>
            </a:r>
          </a:p>
          <a:p>
            <a:pPr marL="457200" lvl="1" indent="0">
              <a:buNone/>
            </a:pPr>
            <a:endParaRPr lang="en-US" sz="1200" b="0" dirty="0" smtClean="0"/>
          </a:p>
          <a:p>
            <a:r>
              <a:rPr lang="en-US" sz="1600" b="0" dirty="0" smtClean="0"/>
              <a:t>However with good spec design that enables very accurate CFO estimation we can strive to reduce CFO estimation error to the point where &lt;20% loss is achievable apart from a small left top corner of the table</a:t>
            </a:r>
          </a:p>
          <a:p>
            <a:endParaRPr lang="en-US" sz="1600" b="0" dirty="0"/>
          </a:p>
          <a:p>
            <a:r>
              <a:rPr lang="en-US" sz="1600" b="0" dirty="0" smtClean="0"/>
              <a:t>We can also show that similar trends are applicable to the other scenarios in this presentation</a:t>
            </a:r>
            <a:endParaRPr lang="en-US" sz="1600" b="0" dirty="0"/>
          </a:p>
          <a:p>
            <a:endParaRPr lang="en-US" sz="16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64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Topic B - Results with Three 4x4AP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sz="1800" b="0" dirty="0" smtClean="0"/>
              <a:t>We expanded the results to three AP as this is a possible scenario in a home mesh deployment and in the enterprise.  </a:t>
            </a:r>
          </a:p>
          <a:p>
            <a:r>
              <a:rPr lang="en-US" sz="1800" b="0" dirty="0" smtClean="0"/>
              <a:t>As with 2AP we assume 2 STA per AP</a:t>
            </a:r>
          </a:p>
          <a:p>
            <a:r>
              <a:rPr lang="en-US" sz="1800" b="0" dirty="0"/>
              <a:t>All other simulation results are as with 2 AP </a:t>
            </a:r>
            <a:r>
              <a:rPr lang="en-US" sz="1800" b="0" dirty="0" smtClean="0"/>
              <a:t>(see slide 4, with </a:t>
            </a:r>
            <a:r>
              <a:rPr lang="en-US" sz="1800" b="0" dirty="0"/>
              <a:t>timing, gain, phase errors are multiplied by +/-1 randomly between the 2 AUX AP)</a:t>
            </a:r>
          </a:p>
          <a:p>
            <a:r>
              <a:rPr lang="en-US" sz="1800" b="0" dirty="0" smtClean="0"/>
              <a:t>We show the best rate between </a:t>
            </a:r>
            <a:r>
              <a:rPr lang="en-US" sz="1800" b="0" dirty="0" err="1" smtClean="0"/>
              <a:t>Nss</a:t>
            </a:r>
            <a:r>
              <a:rPr lang="en-US" sz="1800" b="0" dirty="0" smtClean="0"/>
              <a:t>=6,8,9 (simulated 3ss and 4ss but found they are always lower than 6ss)</a:t>
            </a:r>
          </a:p>
          <a:p>
            <a:r>
              <a:rPr lang="en-US" sz="1800" b="0" dirty="0" smtClean="0"/>
              <a:t>Main change: we now have two values of X. Provide two sets of results:</a:t>
            </a:r>
          </a:p>
          <a:p>
            <a:pPr lvl="1"/>
            <a:r>
              <a:rPr lang="en-US" sz="1600" dirty="0" smtClean="0"/>
              <a:t>Symmetric  - X1=X2. This is useful for apples to apples comparison with 2AP. </a:t>
            </a:r>
          </a:p>
          <a:p>
            <a:pPr lvl="1"/>
            <a:r>
              <a:rPr lang="en-US" sz="1600" dirty="0" smtClean="0"/>
              <a:t>Asymmetric</a:t>
            </a:r>
          </a:p>
          <a:p>
            <a:pPr marL="857250" lvl="2" indent="0">
              <a:buNone/>
            </a:pPr>
            <a:endParaRPr lang="en-US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C1789BC7-C074-42CC-ADF8-5107DF6BD1C1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2023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 bwMode="auto">
          <a:xfrm>
            <a:off x="2971800" y="4572000"/>
            <a:ext cx="838200" cy="533400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i="0" u="none" strike="noStrike" normalizeH="0" baseline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itchFamily="18" charset="0"/>
              </a:rPr>
              <a:t>AP1</a:t>
            </a:r>
            <a:endParaRPr kumimoji="0" lang="en-US" sz="1400" i="0" u="none" strike="noStrike" normalizeH="0" baseline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871564" y="4572000"/>
            <a:ext cx="834036" cy="533400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AP2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078288" y="5257800"/>
            <a:ext cx="722312" cy="381000"/>
          </a:xfrm>
          <a:prstGeom prst="ellips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</a:t>
            </a:r>
            <a:endParaRPr 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2" name="Straight Arrow Connector 11"/>
          <p:cNvCxnSpPr>
            <a:stCxn id="9" idx="5"/>
            <a:endCxn id="11" idx="1"/>
          </p:cNvCxnSpPr>
          <p:nvPr/>
        </p:nvCxnSpPr>
        <p:spPr bwMode="auto">
          <a:xfrm>
            <a:off x="3687248" y="5027285"/>
            <a:ext cx="496820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3" name="Straight Arrow Connector 12"/>
          <p:cNvCxnSpPr>
            <a:stCxn id="10" idx="3"/>
            <a:endCxn id="11" idx="7"/>
          </p:cNvCxnSpPr>
          <p:nvPr/>
        </p:nvCxnSpPr>
        <p:spPr bwMode="auto">
          <a:xfrm flipH="1">
            <a:off x="4694820" y="5027285"/>
            <a:ext cx="1298886" cy="28631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3506788" y="51054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57800" y="5133201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SNR-X1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6785964" y="5791200"/>
            <a:ext cx="834036" cy="533400"/>
          </a:xfrm>
          <a:prstGeom prst="ellipse">
            <a:avLst/>
          </a:prstGeom>
          <a:solidFill>
            <a:srgbClr val="C00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AP3</a:t>
            </a:r>
            <a:endParaRPr lang="en-US" sz="105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cxnSp>
        <p:nvCxnSpPr>
          <p:cNvPr id="17" name="Straight Arrow Connector 16"/>
          <p:cNvCxnSpPr>
            <a:stCxn id="16" idx="2"/>
            <a:endCxn id="11" idx="5"/>
          </p:cNvCxnSpPr>
          <p:nvPr/>
        </p:nvCxnSpPr>
        <p:spPr bwMode="auto">
          <a:xfrm flipH="1" flipV="1">
            <a:off x="4694820" y="5583004"/>
            <a:ext cx="2091144" cy="47489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452464" y="5887804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SNR-X2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53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438805</TotalTime>
  <Words>3455</Words>
  <Application>Microsoft Office PowerPoint</Application>
  <PresentationFormat>On-screen Show (4:3)</PresentationFormat>
  <Paragraphs>867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CiscoSans ExtraLight</vt:lpstr>
      <vt:lpstr>CiscoSans Thin</vt:lpstr>
      <vt:lpstr>Times New Roman</vt:lpstr>
      <vt:lpstr>Wingdings</vt:lpstr>
      <vt:lpstr>802-11-Submission</vt:lpstr>
      <vt:lpstr>Joint Transmission for UHR – Additional Results</vt:lpstr>
      <vt:lpstr>Introduction</vt:lpstr>
      <vt:lpstr>Topic A – Sensitivity to Phase Offset</vt:lpstr>
      <vt:lpstr>Simulation Assumptions (as in 22/2188) </vt:lpstr>
      <vt:lpstr>Phase Offset Impact Analysis </vt:lpstr>
      <vt:lpstr>Throughput Ratio: Ideal JT (0d, 0ns, 0db) </vt:lpstr>
      <vt:lpstr>Max phase-offset for [20%, 10%] loss</vt:lpstr>
      <vt:lpstr>Summary of phase offset sensitivity</vt:lpstr>
      <vt:lpstr>Topic B - Results with Three 4x4AP</vt:lpstr>
      <vt:lpstr>Symmetric X: Throughput Ratio: Ideal JT (0d, 0ns, 0db) </vt:lpstr>
      <vt:lpstr>Symmetric X: Throughput Ratio: JT (8d, 0.5ns, 1db) </vt:lpstr>
      <vt:lpstr>3AP vs. 2AP: Throughput Ratio: JT (8d, 0.5ns, 1db) </vt:lpstr>
      <vt:lpstr>Asymmetric X</vt:lpstr>
      <vt:lpstr>Asymmetric X: Throughput Ratio: JT (8d, 0.5ns, 1db) </vt:lpstr>
      <vt:lpstr>Summary of three 4x4AP Simulations  </vt:lpstr>
      <vt:lpstr>Topic C - Results with 2x2AP</vt:lpstr>
      <vt:lpstr>2AP Throughput Ratio: JT (8d, 0.5ns, 1db) </vt:lpstr>
      <vt:lpstr>3AP Throughput Ratio: JT (8d, 0.5ns, 1db) </vt:lpstr>
      <vt:lpstr>Summary of 2x2AP Simulations  </vt:lpstr>
      <vt:lpstr>Concluding Remarks</vt:lpstr>
    </vt:vector>
  </TitlesOfParts>
  <Manager>ron.porat@broadcom.com</Manager>
  <Company>Broadcom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Cumulative impact of multiple impairments on JT performance</dc:title>
  <dc:creator>ron.porat@broadcom.com</dc:creator>
  <cp:keywords>September 2017</cp:keywords>
  <cp:lastModifiedBy>Ron Porat</cp:lastModifiedBy>
  <cp:revision>2817</cp:revision>
  <cp:lastPrinted>1998-02-10T13:28:06Z</cp:lastPrinted>
  <dcterms:created xsi:type="dcterms:W3CDTF">2007-05-21T21:00:37Z</dcterms:created>
  <dcterms:modified xsi:type="dcterms:W3CDTF">2023-03-08T19:55:44Z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