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6" r:id="rId17"/>
    <p:sldId id="1066" r:id="rId18"/>
    <p:sldId id="933" r:id="rId19"/>
    <p:sldId id="1013" r:id="rId20"/>
    <p:sldId id="1014" r:id="rId21"/>
    <p:sldId id="897" r:id="rId22"/>
    <p:sldId id="1065" r:id="rId23"/>
    <p:sldId id="1068" r:id="rId24"/>
    <p:sldId id="1069" r:id="rId25"/>
    <p:sldId id="842" r:id="rId26"/>
    <p:sldId id="1024"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75789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579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240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a:solidFill>
                  <a:schemeClr val="tx1"/>
                </a:solidFill>
                <a:effectLst/>
                <a:latin typeface="Times New Roman" pitchFamily="18" charset="0"/>
                <a:ea typeface="MS PGothic" pitchFamily="34" charset="-128"/>
                <a:cs typeface="MS PGothic" charset="0"/>
              </a:rPr>
              <a:t>rd</a:t>
            </a:r>
            <a:r>
              <a:rPr lang="en-US" altLang="zh-CN" sz="1200" kern="1200" dirty="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443540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352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862139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a:solidFill>
                  <a:schemeClr val="tx1"/>
                </a:solidFill>
                <a:latin typeface="Times New Roman" panose="02020603050405020304" pitchFamily="18" charset="0"/>
                <a:ea typeface="MS PGothic" panose="020B0600070205080204" pitchFamily="34" charset="-128"/>
                <a:cs typeface="+mn-cs"/>
              </a:rPr>
              <a:t>0230</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February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February - March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2023-02-20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February 21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514717361"/>
              </p:ext>
            </p:extLst>
          </p:nvPr>
        </p:nvGraphicFramePr>
        <p:xfrm>
          <a:off x="3429000" y="1686554"/>
          <a:ext cx="8305801" cy="174026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rgbClr val="00B050"/>
                          </a:solidFill>
                          <a:latin typeface="+mn-lt"/>
                          <a:ea typeface="+mn-ea"/>
                          <a:cs typeface="+mn-cs"/>
                        </a:rPr>
                        <a:t>Claudio da Silva (Meta Platforms, Inc.)</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Discussion:</a:t>
                      </a:r>
                      <a:r>
                        <a:rPr lang="en-US" altLang="zh-CN" sz="1200" kern="1200" baseline="0" dirty="0">
                          <a:solidFill>
                            <a:srgbClr val="00B050"/>
                          </a:solidFill>
                          <a:latin typeface="+mn-lt"/>
                          <a:ea typeface="+mn-ea"/>
                          <a:cs typeface="+mn-cs"/>
                        </a:rPr>
                        <a:t> </a:t>
                      </a:r>
                      <a:r>
                        <a:rPr lang="en-US" altLang="zh-CN" sz="1200" kern="1200" dirty="0">
                          <a:solidFill>
                            <a:srgbClr val="00B050"/>
                          </a:solidFill>
                          <a:latin typeface="+mn-lt"/>
                          <a:ea typeface="+mn-ea"/>
                          <a:cs typeface="+mn-cs"/>
                        </a:rPr>
                        <a:t>comment resolution for 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92915452"/>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4114800">
                  <a:extLst>
                    <a:ext uri="{9D8B030D-6E8A-4147-A177-3AD203B41FA5}">
                      <a16:colId xmlns="" xmlns:a16="http://schemas.microsoft.com/office/drawing/2014/main" val="20002"/>
                    </a:ext>
                  </a:extLst>
                </a:gridCol>
                <a:gridCol w="1447800">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a:t>
            </a:r>
            <a:r>
              <a:rPr lang="en-US" altLang="zh-CN" sz="3200" dirty="0" smtClean="0">
                <a:solidFill>
                  <a:srgbClr val="0000FF"/>
                </a:solidFill>
                <a:cs typeface="Times New Roman" panose="02020603050405020304" pitchFamily="18" charset="0"/>
              </a:rPr>
              <a:t>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660287444"/>
              </p:ext>
            </p:extLst>
          </p:nvPr>
        </p:nvGraphicFramePr>
        <p:xfrm>
          <a:off x="3429000" y="1686554"/>
          <a:ext cx="8305801" cy="174026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a:solidFill>
                            <a:schemeClr val="tx1"/>
                          </a:solidFill>
                          <a:latin typeface="+mn-lt"/>
                          <a:ea typeface="+mn-ea"/>
                          <a:cs typeface="+mn-cs"/>
                        </a:rPr>
                        <a:t>Claudio da Silva (Meta Platforms, Inc.)</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Discussion:</a:t>
                      </a:r>
                      <a:r>
                        <a:rPr lang="en-US" altLang="zh-CN" sz="1200" kern="1200" baseline="0" dirty="0">
                          <a:solidFill>
                            <a:schemeClr val="tx1"/>
                          </a:solidFill>
                          <a:latin typeface="+mn-lt"/>
                          <a:ea typeface="+mn-ea"/>
                          <a:cs typeface="+mn-cs"/>
                        </a:rPr>
                        <a:t> </a:t>
                      </a:r>
                      <a:r>
                        <a:rPr lang="en-US" altLang="zh-CN" sz="1200" kern="1200" dirty="0">
                          <a:solidFill>
                            <a:schemeClr val="tx1"/>
                          </a:solidFill>
                          <a:latin typeface="+mn-lt"/>
                          <a:ea typeface="+mn-ea"/>
                          <a:cs typeface="+mn-cs"/>
                        </a:rPr>
                        <a:t>comment resolution for 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 xmlns:a16="http://schemas.microsoft.com/office/drawing/2014/main" val="20000"/>
                    </a:ext>
                  </a:extLst>
                </a:gridCol>
                <a:gridCol w="1981200">
                  <a:extLst>
                    <a:ext uri="{9D8B030D-6E8A-4147-A177-3AD203B41FA5}">
                      <a16:colId xmlns="" xmlns:a16="http://schemas.microsoft.com/office/drawing/2014/main" val="20001"/>
                    </a:ext>
                  </a:extLst>
                </a:gridCol>
                <a:gridCol w="4114800">
                  <a:extLst>
                    <a:ext uri="{9D8B030D-6E8A-4147-A177-3AD203B41FA5}">
                      <a16:colId xmlns="" xmlns:a16="http://schemas.microsoft.com/office/drawing/2014/main" val="20002"/>
                    </a:ext>
                  </a:extLst>
                </a:gridCol>
                <a:gridCol w="1447800">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713301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D0.1)</a:t>
            </a: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803536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(D2.0)	</a:t>
            </a:r>
            <a:r>
              <a:rPr lang="en-US" altLang="zh-CN" sz="1400" i="1" strike="sngStrike" kern="0" dirty="0">
                <a:solidFill>
                  <a:srgbClr val="FFFFFF">
                    <a:lumMod val="50000"/>
                  </a:srgbClr>
                </a:solidFill>
              </a:rPr>
              <a:t>Jan 2023</a:t>
            </a:r>
            <a:r>
              <a:rPr lang="en-US" altLang="zh-CN" sz="1400" i="1" strike="sngStrike" kern="0" dirty="0">
                <a:solidFill>
                  <a:srgbClr val="FFFFFF">
                    <a:lumMod val="50000"/>
                  </a:srgbClr>
                </a:solidFill>
                <a:sym typeface="Wingdings" panose="05000000000000000000" pitchFamily="2" charset="2"/>
              </a:rPr>
              <a:t> </a:t>
            </a:r>
            <a:r>
              <a:rPr lang="en-US" altLang="zh-CN" sz="1400" i="1" strike="sngStrike" kern="0" dirty="0">
                <a:solidFill>
                  <a:srgbClr val="FF0000"/>
                </a:solidFill>
                <a:sym typeface="Wingdings" panose="05000000000000000000" pitchFamily="2" charset="2"/>
              </a:rPr>
              <a:t> March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July 2023</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(D3.0)	</a:t>
            </a:r>
            <a:r>
              <a:rPr lang="en-US" altLang="zh-CN" sz="1400" i="1" kern="0" dirty="0">
                <a:solidFill>
                  <a:srgbClr val="000000"/>
                </a:solidFill>
              </a:rPr>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Recirculation LB (D4.0)	 </a:t>
            </a:r>
            <a:r>
              <a:rPr lang="en-US" altLang="zh-CN" sz="1400" i="1" kern="0" dirty="0">
                <a:solidFill>
                  <a:srgbClr val="000000"/>
                </a:solidFill>
              </a:rPr>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Final 802.11 WG approval	</a:t>
            </a:r>
            <a:r>
              <a:rPr lang="en-US" altLang="zh-CN" sz="1400" i="1" kern="0" dirty="0">
                <a:solidFill>
                  <a:srgbClr val="000000"/>
                </a:solidFill>
              </a:rPr>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a:solidFill>
                  <a:srgbClr val="000000"/>
                </a:solidFill>
              </a:rPr>
              <a:t>802 EC approval		</a:t>
            </a:r>
            <a:r>
              <a:rPr lang="en-US" altLang="zh-CN" sz="1400" i="1" kern="0" dirty="0">
                <a:solidFill>
                  <a:srgbClr val="000000"/>
                </a:solidFill>
              </a:rPr>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solidFill>
                <a:srgbClr val="000000"/>
              </a:solidFill>
            </a:endParaRPr>
          </a:p>
          <a:p>
            <a:pPr marL="561975" lvl="2" indent="-233363" algn="just" defTabSz="685800" eaLnBrk="1" fontAlgn="auto" hangingPunct="1">
              <a:spcBef>
                <a:spcPts val="200"/>
              </a:spcBef>
              <a:spcAft>
                <a:spcPts val="600"/>
              </a:spcAft>
              <a:buFontTx/>
              <a:buChar char="—"/>
              <a:defRPr/>
            </a:pPr>
            <a:r>
              <a:rPr lang="en-US" altLang="zh-CN" sz="1400" kern="0" dirty="0" err="1">
                <a:solidFill>
                  <a:srgbClr val="000000"/>
                </a:solidFill>
              </a:rPr>
              <a:t>RevCom</a:t>
            </a:r>
            <a:r>
              <a:rPr lang="en-US" altLang="zh-CN" sz="1400" kern="0" dirty="0">
                <a:solidFill>
                  <a:srgbClr val="000000"/>
                </a:solidFill>
              </a:rPr>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solidFill>
                <a:srgbClr val="000000"/>
              </a:solidFill>
            </a:endParaRPr>
          </a:p>
          <a:p>
            <a:pPr lvl="1" algn="just"/>
            <a:endParaRPr lang="en-US" altLang="zh-CN" dirty="0"/>
          </a:p>
          <a:p>
            <a:pPr lvl="1" algn="just"/>
            <a:endParaRPr lang="en-US" altLang="zh-CN" dirty="0"/>
          </a:p>
          <a:p>
            <a:pPr lvl="1" algn="just"/>
            <a:r>
              <a:rPr lang="en-US" altLang="zh-CN" dirty="0"/>
              <a:t>SP Result: </a:t>
            </a:r>
            <a:r>
              <a:rPr lang="en-US" altLang="zh-CN" dirty="0">
                <a:solidFill>
                  <a:srgbClr val="000000"/>
                </a:solidFill>
                <a:highlight>
                  <a:srgbClr val="00FF00"/>
                </a:highlight>
              </a:rPr>
              <a:t>Unanimous consent </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4252454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chemeClr val="bg1">
                    <a:lumMod val="50000"/>
                  </a:schemeClr>
                </a:solidFill>
                <a:cs typeface="Times New Roman" panose="02020603050405020304" pitchFamily="18" charset="0"/>
              </a:rPr>
              <a:t> (1 calls/week for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21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28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2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a:t>Sunday,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Plenary 2023 (March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13    (Monday EV 1),		19:30-21:30 Atlanta time –Tutorial?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14    (Tuesday EV 1),		19:30-21:30 Atlanta time </a:t>
            </a:r>
            <a:endParaRPr lang="en-US" altLang="zh-CN" sz="1200" strike="sngStrike"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15    (Wednesday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March 15    (Wednesday AM 2),		10:30-12:30 Atlanta time </a:t>
            </a: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March 16    (Thursday AM 2),		10:30-12:30 Atlanta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27, and March 12</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18:30-20:30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12:30-14:30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464200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a:solidFill>
                  <a:schemeClr val="bg2"/>
                </a:solidFill>
                <a:cs typeface="Times New Roman" panose="02020603050405020304" pitchFamily="18" charset="0"/>
              </a:rPr>
              <a:t>ET</a:t>
            </a:r>
            <a:r>
              <a:rPr lang="en-US" altLang="zh-CN" sz="1100" strike="sngStrike" dirty="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March plenary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a:t>
            </a:r>
            <a:r>
              <a:rPr lang="en-US" altLang="zh-CN" sz="1100" strike="sngStrike" dirty="0">
                <a:solidFill>
                  <a:schemeClr val="bg2"/>
                </a:solidFill>
                <a:cs typeface="Times New Roman" panose="02020603050405020304" pitchFamily="18" charset="0"/>
              </a:rPr>
              <a:t>ET</a:t>
            </a:r>
            <a:r>
              <a:rPr lang="en-US" altLang="zh-CN" sz="1100" dirty="0">
                <a:solidFill>
                  <a:schemeClr val="bg2"/>
                </a:solidFill>
                <a:cs typeface="Times New Roman" panose="02020603050405020304" pitchFamily="18" charset="0"/>
              </a:rPr>
              <a:t> – Too close to March plenary</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strike="sngStrike" dirty="0">
                <a:solidFill>
                  <a:srgbClr val="FF0000"/>
                </a:solidFill>
                <a:cs typeface="Times New Roman" panose="02020603050405020304" pitchFamily="18" charset="0"/>
              </a:rPr>
              <a:t>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 08:00-10:00 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16    (</a:t>
            </a:r>
            <a:r>
              <a:rPr lang="en-US" altLang="zh-CN" dirty="0">
                <a:solidFill>
                  <a:srgbClr val="0070C0"/>
                </a:solidFill>
                <a:cs typeface="Times New Roman" panose="02020603050405020304" pitchFamily="18" charset="0"/>
              </a:rPr>
              <a:t>Tuesday AM 2</a:t>
            </a:r>
            <a:r>
              <a:rPr lang="en-US" altLang="zh-CN" sz="1200" dirty="0">
                <a:solidFill>
                  <a:srgbClr val="0070C0"/>
                </a:solidFill>
                <a:cs typeface="Times New Roman" panose="02020603050405020304" pitchFamily="18" charset="0"/>
              </a:rPr>
              <a:t>),		 10:30-12:30 Orlando time </a:t>
            </a: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10, and May 1,</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498299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36778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January	31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6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r>
              <a:rPr lang="en-US" altLang="zh-CN"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7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9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13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14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16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20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February 	21	(Tuesday),	09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February </a:t>
            </a:r>
            <a:r>
              <a:rPr lang="en-US" altLang="zh-CN" strike="sngStrike" dirty="0">
                <a:solidFill>
                  <a:schemeClr val="bg1">
                    <a:lumMod val="50000"/>
                  </a:schemeClr>
                </a:solidFill>
                <a:cs typeface="Times New Roman" panose="02020603050405020304" pitchFamily="18" charset="0"/>
              </a:rPr>
              <a:t>	23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27	(Monday),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a:t>
            </a:r>
            <a:r>
              <a:rPr lang="en-US" altLang="zh-CN" dirty="0">
                <a:solidFill>
                  <a:srgbClr val="FF0000"/>
                </a:solidFill>
                <a:cs typeface="Times New Roman" panose="02020603050405020304" pitchFamily="18" charset="0"/>
              </a:rPr>
              <a:t>-- CAC</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February 	28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a:t>
            </a:r>
            <a:endParaRPr lang="en-US" altLang="en-US"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2	(Thursday),	22</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7	(Tuesday),	09</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135844</TotalTime>
  <Words>1963</Words>
  <Application>Microsoft Office PowerPoint</Application>
  <PresentationFormat>宽屏</PresentationFormat>
  <Paragraphs>551</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5644</cp:revision>
  <cp:lastPrinted>2014-11-04T15:04:57Z</cp:lastPrinted>
  <dcterms:created xsi:type="dcterms:W3CDTF">2007-04-17T18:10:23Z</dcterms:created>
  <dcterms:modified xsi:type="dcterms:W3CDTF">2023-03-09T01:57:28Z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