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7" r:id="rId6"/>
    <p:sldId id="278" r:id="rId7"/>
    <p:sldId id="276" r:id="rId8"/>
    <p:sldId id="280" r:id="rId9"/>
    <p:sldId id="141169886" r:id="rId10"/>
    <p:sldId id="141169887" r:id="rId11"/>
    <p:sldId id="281" r:id="rId12"/>
    <p:sldId id="284" r:id="rId13"/>
    <p:sldId id="141169888" r:id="rId14"/>
    <p:sldId id="141169889" r:id="rId15"/>
    <p:sldId id="141169890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76135" autoAdjust="0"/>
  </p:normalViewPr>
  <p:slideViewPr>
    <p:cSldViewPr snapToGrid="0">
      <p:cViewPr varScale="1">
        <p:scale>
          <a:sx n="159" d="100"/>
          <a:sy n="159" d="100"/>
        </p:scale>
        <p:origin x="172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8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5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4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06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Abdel Karim Ajami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802.11-23/226r2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for AP coordination in UHR: Coordinated Medium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62AC27-23DB-9D14-58E9-70120DB40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074242"/>
              </p:ext>
            </p:extLst>
          </p:nvPr>
        </p:nvGraphicFramePr>
        <p:xfrm>
          <a:off x="513393" y="2882462"/>
          <a:ext cx="8028945" cy="3080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368" imgH="3174705" progId="Word.Document.8">
                  <p:embed/>
                </p:oleObj>
              </mc:Choice>
              <mc:Fallback>
                <p:oleObj name="Document" r:id="rId3" imgW="8240368" imgH="3174705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62AC27-23DB-9D14-58E9-70120DB40E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3" y="2882462"/>
                        <a:ext cx="8028945" cy="30800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7DF690A-1CE3-E13D-A584-A7012B224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Follow up On Coordinated Medium access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C6707-9EDB-BAA0-47BC-206378DB53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Abdel Karim Ajami et Al.,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C0781-A42B-924C-9C56-5DF9192AFC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52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C1EFE8-7114-2EE7-33C5-4BF37FCB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Aspects on Coordinated Medium Access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3BDA2E-0813-11A6-753E-FC4307C07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8265695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Medium Access allows several APs to coordinate their medium access to provide enhanced latency sensitive traffic delivery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Within Level 1 or Level 2 (see slides 4 and 5), APs are expected to end the TXOP at coordinated TSF timestamps (e.g., start of coordinated SPs)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Coordinating APs need to ensure efficient medium access after ending the TXOP (e.g., within the Coordinated SPs)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One aspect of such efficient medium access would</a:t>
            </a:r>
            <a:r>
              <a:rPr lang="en-US" sz="2000" b="0"/>
              <a:t>, </a:t>
            </a:r>
            <a:r>
              <a:rPr lang="en-US" sz="2000" b="0" u="sng"/>
              <a:t>for example</a:t>
            </a:r>
            <a:r>
              <a:rPr lang="en-US" sz="2000" b="0" dirty="0"/>
              <a:t> </a:t>
            </a:r>
            <a:r>
              <a:rPr lang="en-US" sz="2000" b="0"/>
              <a:t>enable</a:t>
            </a:r>
            <a:r>
              <a:rPr lang="en-US" sz="2000" b="0" dirty="0"/>
              <a:t> </a:t>
            </a:r>
            <a:r>
              <a:rPr lang="en-US" sz="2000" b="0"/>
              <a:t>coordination of</a:t>
            </a:r>
            <a:r>
              <a:rPr lang="en-US" sz="2000" b="0" dirty="0"/>
              <a:t> the EDCA parameters used by each coordinated AP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u="sng"/>
              <a:t>Aiming at </a:t>
            </a:r>
            <a:r>
              <a:rPr lang="en-US" sz="1400"/>
              <a:t>reducing</a:t>
            </a:r>
            <a:r>
              <a:rPr lang="en-US" sz="1400" dirty="0"/>
              <a:t> collisions between APs after the coordinated TSF timestamps (e.g., within the Coordinated SPs) where several APs may use prioritized EDCA parameters without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Provide a subset of AP(s) a prioritized access over other AP(s) during the Coordinated SPs</a:t>
            </a:r>
            <a:endParaRPr lang="en-US" sz="1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D19BF-2AD2-F69E-5F81-A06BC2F49E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74488-4328-9AFC-4339-1C60C25BF0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Abdel Karim Ajami et Al.,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063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B9C1A-FFF4-DB79-D1C7-271FB6B2F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Aspects on Coordinated Medium Access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0779C-91EA-038D-09DA-4E25A5310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39847"/>
            <a:ext cx="8285672" cy="42545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EDCA allow the APs to coordinate the channel access parameters among the coordinated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coordinated APs will use the Coordinated EDCA parameters at the coordinated TSF timestamps (e.g., during the coordinated SPs)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At the coordinated TSF timestamps, the coordinated APs will contend for channel access using the Coordinated EDCA Parameter 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APs may fall back to other EDCA parameters outside the coordinated SPs which can be either coordinated or selected independently at each coordinated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Coordinated EDCA Parameter Set may be carried in transmitted management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21991-B2E8-D313-B5C8-AB9B96DE51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4347F-EF8A-6C86-AFC6-7171BD2F42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Abdel Karim Ajami et Al.,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4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Problem: </a:t>
            </a:r>
            <a:r>
              <a:rPr lang="en-US" sz="1800" b="0" dirty="0"/>
              <a:t>today, in most deployments, APs don’t hear each others preamble which leads to overlapping transmissions within different BSSs resulting in higher latency due to collisions, retransmissions, hidden node issues,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In addition, single BSS transmissions efficiency may drop significantly with OBSS transmissions occupying the medium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Objective</a:t>
            </a:r>
            <a:r>
              <a:rPr lang="en-US" sz="1800" dirty="0"/>
              <a:t>:</a:t>
            </a:r>
            <a:r>
              <a:rPr lang="en-US" sz="1800" b="0" dirty="0"/>
              <a:t> improve the reliability of the network in terms of latency and throughput by increasing the chances for APs to listen to each others' transmissions and have a better coordination among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8818" cy="368303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Coordinating APs need to end transmissions at predetermined time to be able to listen to each others' transmissions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Some hooks (e.g., Restricted TWT) have been introduced in EHT where STAs end the TXOP before the start time of a service period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/>
              <a:t>Restricted TWT is per single BSS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UHR design can be built on top of the existing hooks</a:t>
            </a:r>
          </a:p>
          <a:p>
            <a:pPr marL="400050" lvl="1" indent="0"/>
            <a:endParaRPr lang="en-US" sz="1600" b="0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000" b="0" dirty="0"/>
              <a:t>The coordination scheme between APs will facilitate the transmissions between the Coordinating APs at the start of the service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This will help to reduce the unsynchronized transmission that may result from hidden nodes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13254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Medium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881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Medium Access allows several APs to coordinate their medium access to provide enhanced latency sensitive traffic delivery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levels of coordination: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Level 1</a:t>
            </a:r>
            <a:r>
              <a:rPr lang="en-US" sz="1800" dirty="0"/>
              <a:t>: Only APs end the TXOP before the other APs Coordinated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APs can setup Trigger-enabled R-TWT SPs and use MU EDCA to reduce contention from STAs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Level 2</a:t>
            </a:r>
            <a:r>
              <a:rPr lang="en-US" sz="1800" b="0" dirty="0"/>
              <a:t>: STAs within </a:t>
            </a:r>
            <a:r>
              <a:rPr lang="en-US" sz="1800" dirty="0"/>
              <a:t>each BSS end the TXOP with respect to the start of  Coordinated SPs of other coordinating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Associated AP will announce the Coordinated SP of other coordinating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Coordinated SP can be announced through an R-TWT SP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R-TWT supporting STAs will also end the TXOP before the R-TWT SP announced by the associated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79772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BB95-8A29-BD58-D433-F7CAFB24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TXOP rules per BSS, Coordinated Medium Access is for multi-BSS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39190-084C-2E0D-C0D3-3003CA0211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73C8-49AE-79F2-E490-2838EE9BBB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BC87E4F-6847-D659-BBED-7D80C3C203D6}"/>
              </a:ext>
            </a:extLst>
          </p:cNvPr>
          <p:cNvGrpSpPr/>
          <p:nvPr/>
        </p:nvGrpSpPr>
        <p:grpSpPr>
          <a:xfrm>
            <a:off x="238572" y="2043116"/>
            <a:ext cx="8802660" cy="4276093"/>
            <a:chOff x="246793" y="1534641"/>
            <a:chExt cx="11600925" cy="5202366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993C8CD-458F-A599-3C8A-E18045F7C8E4}"/>
                </a:ext>
              </a:extLst>
            </p:cNvPr>
            <p:cNvCxnSpPr>
              <a:cxnSpLocks/>
            </p:cNvCxnSpPr>
            <p:nvPr/>
          </p:nvCxnSpPr>
          <p:spPr>
            <a:xfrm>
              <a:off x="5967166" y="1548384"/>
              <a:ext cx="0" cy="4864608"/>
            </a:xfrm>
            <a:prstGeom prst="line">
              <a:avLst/>
            </a:prstGeom>
            <a:noFill/>
            <a:ln w="12700" cap="rnd" cmpd="sng" algn="ctr">
              <a:solidFill>
                <a:srgbClr val="ACBACF">
                  <a:lumMod val="60000"/>
                  <a:lumOff val="4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F342C5E-1FA4-1D33-3B18-CE492B863618}"/>
                </a:ext>
              </a:extLst>
            </p:cNvPr>
            <p:cNvSpPr txBox="1"/>
            <p:nvPr/>
          </p:nvSpPr>
          <p:spPr>
            <a:xfrm>
              <a:off x="2123180" y="1534641"/>
              <a:ext cx="1849778" cy="3235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11be R-TWT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4BA1740-A529-D634-7AD6-404721E02D50}"/>
                </a:ext>
              </a:extLst>
            </p:cNvPr>
            <p:cNvSpPr txBox="1"/>
            <p:nvPr/>
          </p:nvSpPr>
          <p:spPr>
            <a:xfrm>
              <a:off x="6993389" y="1544745"/>
              <a:ext cx="3924243" cy="3235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Coordinated Medium Access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C82ABB4B-5675-0B70-49CA-67EC1CE346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6522" y="2621269"/>
              <a:ext cx="4507218" cy="12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994E81E-38BC-82C0-A311-E1AE517F021E}"/>
                </a:ext>
              </a:extLst>
            </p:cNvPr>
            <p:cNvSpPr/>
            <p:nvPr/>
          </p:nvSpPr>
          <p:spPr>
            <a:xfrm>
              <a:off x="2815281" y="2269777"/>
              <a:ext cx="1355400" cy="35086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R-TWT SP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966095D-39B7-735D-ABBB-12B2B7B8F615}"/>
                </a:ext>
              </a:extLst>
            </p:cNvPr>
            <p:cNvSpPr txBox="1"/>
            <p:nvPr/>
          </p:nvSpPr>
          <p:spPr>
            <a:xfrm>
              <a:off x="291594" y="2474033"/>
              <a:ext cx="867548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BSS-1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4CC5DB0-3088-AB7D-C3C0-D7A8F7D4B648}"/>
                </a:ext>
              </a:extLst>
            </p:cNvPr>
            <p:cNvSpPr/>
            <p:nvPr/>
          </p:nvSpPr>
          <p:spPr>
            <a:xfrm>
              <a:off x="1318536" y="2384288"/>
              <a:ext cx="1496744" cy="236347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AC4DEA8-0763-8A0C-7B52-03C49EAC80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6522" y="3519446"/>
              <a:ext cx="4507218" cy="7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2B0F3C3-1B55-95A6-1125-1488171238A9}"/>
                </a:ext>
              </a:extLst>
            </p:cNvPr>
            <p:cNvSpPr/>
            <p:nvPr/>
          </p:nvSpPr>
          <p:spPr>
            <a:xfrm>
              <a:off x="4170681" y="3141010"/>
              <a:ext cx="1244978" cy="373920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R-TWT SP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13BF899C-7612-2036-0600-5BD0EE051BF4}"/>
                </a:ext>
              </a:extLst>
            </p:cNvPr>
            <p:cNvSpPr txBox="1"/>
            <p:nvPr/>
          </p:nvSpPr>
          <p:spPr>
            <a:xfrm>
              <a:off x="246793" y="3418902"/>
              <a:ext cx="944627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BSS-2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54DC3174-A786-1933-98F7-EC2D20524A5B}"/>
                </a:ext>
              </a:extLst>
            </p:cNvPr>
            <p:cNvSpPr/>
            <p:nvPr/>
          </p:nvSpPr>
          <p:spPr>
            <a:xfrm>
              <a:off x="2315915" y="3231129"/>
              <a:ext cx="1849779" cy="27807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04BBFFE0-8C43-EC6B-07B4-9A561864F035}"/>
                </a:ext>
              </a:extLst>
            </p:cNvPr>
            <p:cNvSpPr txBox="1"/>
            <p:nvPr/>
          </p:nvSpPr>
          <p:spPr>
            <a:xfrm>
              <a:off x="5547346" y="2661131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AEB352A0-D81C-49EE-EAA6-3FD33922C12D}"/>
                </a:ext>
              </a:extLst>
            </p:cNvPr>
            <p:cNvSpPr txBox="1"/>
            <p:nvPr/>
          </p:nvSpPr>
          <p:spPr>
            <a:xfrm>
              <a:off x="5545945" y="3580416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7056B406-06C4-1BFF-7A0C-4433D9A4AA27}"/>
                </a:ext>
              </a:extLst>
            </p:cNvPr>
            <p:cNvCxnSpPr>
              <a:cxnSpLocks/>
            </p:cNvCxnSpPr>
            <p:nvPr/>
          </p:nvCxnSpPr>
          <p:spPr>
            <a:xfrm>
              <a:off x="1079202" y="4404085"/>
              <a:ext cx="448056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8EDEA79-1F11-DBBA-B9E2-A2295CD8FBA6}"/>
                </a:ext>
              </a:extLst>
            </p:cNvPr>
            <p:cNvSpPr txBox="1"/>
            <p:nvPr/>
          </p:nvSpPr>
          <p:spPr>
            <a:xfrm>
              <a:off x="248477" y="4299258"/>
              <a:ext cx="943072" cy="287511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BSS-3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518ACAB3-F228-A813-9C18-C51CA70D078F}"/>
                </a:ext>
              </a:extLst>
            </p:cNvPr>
            <p:cNvSpPr/>
            <p:nvPr/>
          </p:nvSpPr>
          <p:spPr>
            <a:xfrm>
              <a:off x="2123182" y="4131171"/>
              <a:ext cx="2220250" cy="277432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9D08D77-6685-F90F-96AE-BA62EB146F3F}"/>
                </a:ext>
              </a:extLst>
            </p:cNvPr>
            <p:cNvSpPr txBox="1"/>
            <p:nvPr/>
          </p:nvSpPr>
          <p:spPr>
            <a:xfrm>
              <a:off x="5502084" y="4491307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8283E1D-2A3B-262D-76D9-DA122E9DDE23}"/>
                </a:ext>
              </a:extLst>
            </p:cNvPr>
            <p:cNvSpPr txBox="1"/>
            <p:nvPr/>
          </p:nvSpPr>
          <p:spPr>
            <a:xfrm>
              <a:off x="260616" y="4918135"/>
              <a:ext cx="5506569" cy="181887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285750" indent="-285750"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  <a:latin typeface="+mj-lt"/>
                  <a:ea typeface="+mn-ea"/>
                  <a:cs typeface="Microsoft Sans Serif" panose="020B0604020202020204" pitchFamily="34" charset="0"/>
                </a:rPr>
                <a:t>Within the BSS, R-TWT supporting STA shall end TXOP before start of R-TWT SP announced by the associated AP</a:t>
              </a:r>
            </a:p>
            <a:p>
              <a:pPr marL="285750" indent="-285750"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  <a:latin typeface="+mj-lt"/>
                  <a:ea typeface="+mn-ea"/>
                  <a:cs typeface="Microsoft Sans Serif" panose="020B0604020202020204" pitchFamily="34" charset="0"/>
                </a:rPr>
                <a:t>BSS-3 extend over the start of the R-TWT SP of BSS-1 and BSS2. Hence delay the transmissions.</a:t>
              </a: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9A856F74-078C-C0DE-35A8-97879CEFE86D}"/>
                </a:ext>
              </a:extLst>
            </p:cNvPr>
            <p:cNvCxnSpPr>
              <a:cxnSpLocks/>
            </p:cNvCxnSpPr>
            <p:nvPr/>
          </p:nvCxnSpPr>
          <p:spPr>
            <a:xfrm>
              <a:off x="7076905" y="2621275"/>
              <a:ext cx="462421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DA1A03D-09C5-5D1B-66FE-9518E5C6F44F}"/>
                </a:ext>
              </a:extLst>
            </p:cNvPr>
            <p:cNvSpPr/>
            <p:nvPr/>
          </p:nvSpPr>
          <p:spPr>
            <a:xfrm>
              <a:off x="8717734" y="2269777"/>
              <a:ext cx="1684028" cy="34620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Coordinated SP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8764A75-CC96-09CF-69ED-D177A4B2663F}"/>
                </a:ext>
              </a:extLst>
            </p:cNvPr>
            <p:cNvSpPr txBox="1"/>
            <p:nvPr/>
          </p:nvSpPr>
          <p:spPr>
            <a:xfrm>
              <a:off x="6108591" y="2491399"/>
              <a:ext cx="812658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BSS-1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2852050A-86CD-31F8-49A9-BC6DCEDD9E5E}"/>
                </a:ext>
              </a:extLst>
            </p:cNvPr>
            <p:cNvSpPr/>
            <p:nvPr/>
          </p:nvSpPr>
          <p:spPr>
            <a:xfrm>
              <a:off x="7220989" y="2379628"/>
              <a:ext cx="1496745" cy="236347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CE9AA8DE-2E7C-3848-4E95-A8AE353F39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6905" y="3519446"/>
              <a:ext cx="4624214" cy="1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90967E3-C747-E173-3141-20137D8CF24B}"/>
                </a:ext>
              </a:extLst>
            </p:cNvPr>
            <p:cNvSpPr txBox="1"/>
            <p:nvPr/>
          </p:nvSpPr>
          <p:spPr>
            <a:xfrm>
              <a:off x="6136229" y="3401272"/>
              <a:ext cx="830884" cy="287536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BSS-2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0CBCFC71-4F32-4E8B-7D0C-C0D15C27E8F3}"/>
                </a:ext>
              </a:extLst>
            </p:cNvPr>
            <p:cNvSpPr/>
            <p:nvPr/>
          </p:nvSpPr>
          <p:spPr>
            <a:xfrm>
              <a:off x="7516381" y="3231129"/>
              <a:ext cx="1212861" cy="287536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618EED40-79AA-1E93-2857-DBB5293C2740}"/>
                </a:ext>
              </a:extLst>
            </p:cNvPr>
            <p:cNvSpPr txBox="1"/>
            <p:nvPr/>
          </p:nvSpPr>
          <p:spPr>
            <a:xfrm>
              <a:off x="11654278" y="2640142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55D36011-10AA-1D61-6440-19CB74225F6D}"/>
                </a:ext>
              </a:extLst>
            </p:cNvPr>
            <p:cNvSpPr txBox="1"/>
            <p:nvPr/>
          </p:nvSpPr>
          <p:spPr>
            <a:xfrm>
              <a:off x="11664838" y="3580417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45F55434-E368-3989-4D00-97B543469D3C}"/>
                </a:ext>
              </a:extLst>
            </p:cNvPr>
            <p:cNvCxnSpPr>
              <a:cxnSpLocks/>
            </p:cNvCxnSpPr>
            <p:nvPr/>
          </p:nvCxnSpPr>
          <p:spPr>
            <a:xfrm>
              <a:off x="7069586" y="4404079"/>
              <a:ext cx="468669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613E9494-E668-42BA-5DF8-227D8ADFADC6}"/>
                </a:ext>
              </a:extLst>
            </p:cNvPr>
            <p:cNvSpPr txBox="1"/>
            <p:nvPr/>
          </p:nvSpPr>
          <p:spPr>
            <a:xfrm>
              <a:off x="6167148" y="4260307"/>
              <a:ext cx="867426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BSS-3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84A40B22-6515-E4F6-AEC3-C2FA5AF54307}"/>
                </a:ext>
              </a:extLst>
            </p:cNvPr>
            <p:cNvSpPr/>
            <p:nvPr/>
          </p:nvSpPr>
          <p:spPr>
            <a:xfrm>
              <a:off x="7748675" y="4104321"/>
              <a:ext cx="980566" cy="294458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BC9B5C92-1183-6C93-4C57-35D4684C9E54}"/>
                </a:ext>
              </a:extLst>
            </p:cNvPr>
            <p:cNvSpPr txBox="1"/>
            <p:nvPr/>
          </p:nvSpPr>
          <p:spPr>
            <a:xfrm>
              <a:off x="11664838" y="4465049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2451B3F6-5A2D-8684-CE1C-D76E8A8D0234}"/>
              </a:ext>
            </a:extLst>
          </p:cNvPr>
          <p:cNvSpPr txBox="1"/>
          <p:nvPr/>
        </p:nvSpPr>
        <p:spPr>
          <a:xfrm>
            <a:off x="4639902" y="4824184"/>
            <a:ext cx="4331947" cy="125867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E283C"/>
                </a:solidFill>
                <a:latin typeface="+mj-lt"/>
                <a:ea typeface="+mn-ea"/>
                <a:cs typeface="Microsoft Sans Serif" panose="020B0604020202020204" pitchFamily="34" charset="0"/>
              </a:rPr>
              <a:t>Level 1: APs end TXOP before Coordinated SP of its BSS and coordinating APs SP</a:t>
            </a:r>
          </a:p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E283C"/>
                </a:solidFill>
                <a:latin typeface="+mj-lt"/>
                <a:ea typeface="+mn-ea"/>
                <a:cs typeface="Microsoft Sans Serif" panose="020B0604020202020204" pitchFamily="34" charset="0"/>
              </a:rPr>
              <a:t>Level 2: in addition, STAs that support Coordinated Medium Access end TXOP before the coordinated SP of other BSS</a:t>
            </a:r>
          </a:p>
        </p:txBody>
      </p:sp>
    </p:spTree>
    <p:extLst>
      <p:ext uri="{BB962C8B-B14F-4D97-AF65-F5344CB8AC3E}">
        <p14:creationId xmlns:p14="http://schemas.microsoft.com/office/powerpoint/2010/main" val="398723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732B-1CDD-E9AF-AAA6-EAFEA707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Gain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13075-D460-F285-5BC7-1ADE1690B4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C445F-A783-D3B8-EF84-B25EFBE4A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C8A724-D349-1018-79BB-6C015A472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94656"/>
              </p:ext>
            </p:extLst>
          </p:nvPr>
        </p:nvGraphicFramePr>
        <p:xfrm>
          <a:off x="5119053" y="2538966"/>
          <a:ext cx="3423285" cy="2059514"/>
        </p:xfrm>
        <a:graphic>
          <a:graphicData uri="http://schemas.openxmlformats.org/drawingml/2006/table">
            <a:tbl>
              <a:tblPr/>
              <a:tblGrid>
                <a:gridCol w="1382152">
                  <a:extLst>
                    <a:ext uri="{9D8B030D-6E8A-4147-A177-3AD203B41FA5}">
                      <a16:colId xmlns:a16="http://schemas.microsoft.com/office/drawing/2014/main" val="2338733663"/>
                    </a:ext>
                  </a:extLst>
                </a:gridCol>
                <a:gridCol w="2041133">
                  <a:extLst>
                    <a:ext uri="{9D8B030D-6E8A-4147-A177-3AD203B41FA5}">
                      <a16:colId xmlns:a16="http://schemas.microsoft.com/office/drawing/2014/main" val="2728736285"/>
                    </a:ext>
                  </a:extLst>
                </a:gridCol>
              </a:tblGrid>
              <a:tr h="3114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</a:rPr>
                        <a:t>Parameters</a:t>
                      </a:r>
                      <a:endParaRPr lang="en-US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dirty="0">
                          <a:effectLst/>
                        </a:rPr>
                        <a:t>values</a:t>
                      </a:r>
                      <a:endParaRPr lang="fr-FR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43698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Bandwidth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80MHz @ 5 GHz, 2 SS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62249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max TXOP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4 ms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65068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MCS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Fixed MCS 5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635286"/>
                  </a:ext>
                </a:extLst>
              </a:tr>
              <a:tr h="421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AP </a:t>
                      </a:r>
                      <a:r>
                        <a:rPr lang="en-US" sz="1200" dirty="0" err="1">
                          <a:effectLst/>
                        </a:rPr>
                        <a:t>TXPw</a:t>
                      </a:r>
                      <a:endParaRPr lang="en-US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21 dBm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523846"/>
                  </a:ext>
                </a:extLst>
              </a:tr>
              <a:tr h="56154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Low latency traffic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DL VR (Data rate: 60 Mbps, Frame Generation rate: 60 fps)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85691"/>
                  </a:ext>
                </a:extLst>
              </a:tr>
            </a:tbl>
          </a:graphicData>
        </a:graphic>
      </p:graphicFrame>
      <p:pic>
        <p:nvPicPr>
          <p:cNvPr id="24" name="Picture 23">
            <a:extLst>
              <a:ext uri="{FF2B5EF4-FFF2-40B4-BE49-F238E27FC236}">
                <a16:creationId xmlns:a16="http://schemas.microsoft.com/office/drawing/2014/main" id="{D9ADAD53-7974-F8C3-1E57-9EA46C4BB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15" y="2239097"/>
            <a:ext cx="3871296" cy="30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9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EE67-A2B3-5B60-D345-F00D7E31B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Gain Analysis (Cont’d)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9DCF8-2451-9DE1-EF45-FF11160E38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B1178-702F-0A68-B064-3F38D92D5E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B736C4-8478-D225-8E86-F3351C175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721" y="1891780"/>
            <a:ext cx="5976720" cy="402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9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C111-CE40-99EE-D78E-644461FAF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Level 2: TSF may be different at different APs, two candidate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40FBF-9985-E74C-18EB-E68CF73C9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9" y="4289899"/>
            <a:ext cx="8673142" cy="1850262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Option 1</a:t>
            </a:r>
            <a:r>
              <a:rPr lang="en-US" dirty="0"/>
              <a:t>:</a:t>
            </a:r>
            <a:r>
              <a:rPr lang="en-US" sz="1800" dirty="0"/>
              <a:t> </a:t>
            </a:r>
            <a:r>
              <a:rPr lang="en-US" dirty="0"/>
              <a:t>APs synchronize their TSF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Option 2</a:t>
            </a:r>
            <a:r>
              <a:rPr lang="en-US" dirty="0"/>
              <a:t>: each AP </a:t>
            </a:r>
            <a:r>
              <a:rPr lang="en-US" dirty="0">
                <a:solidFill>
                  <a:schemeClr val="tx1"/>
                </a:solidFill>
              </a:rPr>
              <a:t>corrects the start time of SPs announced by other APs before announcing other APs Coordinated SP information to its associated STAs</a:t>
            </a:r>
            <a:r>
              <a:rPr lang="en-US" dirty="0"/>
              <a:t> (e.g., in its transmitted Beacon frames) </a:t>
            </a:r>
            <a:endParaRPr lang="en-US" sz="24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requires extensions for TWT field to support different offsets between APs when Coordinated SP is communicated through R-TWT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DFBBE-DDF2-5A3B-52CF-C6E6B73DB5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4C77F-65B4-D870-1D21-7BBA27592F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03F29-7FE5-9999-347E-BCC427B828E9}"/>
              </a:ext>
            </a:extLst>
          </p:cNvPr>
          <p:cNvSpPr/>
          <p:nvPr/>
        </p:nvSpPr>
        <p:spPr>
          <a:xfrm>
            <a:off x="1963842" y="3492749"/>
            <a:ext cx="951188" cy="236347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6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AP1</a:t>
            </a:r>
            <a:endParaRPr lang="en-US" dirty="0">
              <a:solidFill>
                <a:srgbClr val="7030A0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4208D0-838B-18ED-011C-7F1D3C7E9C1B}"/>
              </a:ext>
            </a:extLst>
          </p:cNvPr>
          <p:cNvSpPr/>
          <p:nvPr/>
        </p:nvSpPr>
        <p:spPr>
          <a:xfrm>
            <a:off x="5400664" y="3427809"/>
            <a:ext cx="876099" cy="265907"/>
          </a:xfrm>
          <a:prstGeom prst="rect">
            <a:avLst/>
          </a:prstGeom>
          <a:ln>
            <a:solidFill>
              <a:srgbClr val="00B050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00B050"/>
                </a:solidFill>
                <a:latin typeface="Microsoft Sans Serif"/>
                <a:cs typeface="Microsoft Sans Serif" panose="020B0604020202020204" pitchFamily="34" charset="0"/>
              </a:rPr>
              <a:t>AP2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7E7739-FB4F-EFFC-23FD-0435C1F3D7D7}"/>
              </a:ext>
            </a:extLst>
          </p:cNvPr>
          <p:cNvSpPr/>
          <p:nvPr/>
        </p:nvSpPr>
        <p:spPr>
          <a:xfrm rot="16200000">
            <a:off x="213791" y="2639285"/>
            <a:ext cx="813965" cy="2020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Beacon of AP1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ADB052-0842-EC9A-962C-342EEB1381FD}"/>
              </a:ext>
            </a:extLst>
          </p:cNvPr>
          <p:cNvSpPr txBox="1"/>
          <p:nvPr/>
        </p:nvSpPr>
        <p:spPr>
          <a:xfrm>
            <a:off x="1683791" y="3157650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E26C90-A23B-047B-6386-11DA6D285FA3}"/>
              </a:ext>
            </a:extLst>
          </p:cNvPr>
          <p:cNvCxnSpPr>
            <a:cxnSpLocks/>
          </p:cNvCxnSpPr>
          <p:nvPr/>
        </p:nvCxnSpPr>
        <p:spPr>
          <a:xfrm flipV="1">
            <a:off x="405662" y="3146980"/>
            <a:ext cx="1253464" cy="5232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3BC30E-E292-6352-4BED-6B957DA6A54F}"/>
              </a:ext>
            </a:extLst>
          </p:cNvPr>
          <p:cNvCxnSpPr>
            <a:cxnSpLocks/>
          </p:cNvCxnSpPr>
          <p:nvPr/>
        </p:nvCxnSpPr>
        <p:spPr>
          <a:xfrm>
            <a:off x="6358979" y="3078514"/>
            <a:ext cx="2468612" cy="0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408B0A7-352E-8770-6130-F5E7C0249688}"/>
              </a:ext>
            </a:extLst>
          </p:cNvPr>
          <p:cNvCxnSpPr>
            <a:cxnSpLocks/>
          </p:cNvCxnSpPr>
          <p:nvPr/>
        </p:nvCxnSpPr>
        <p:spPr>
          <a:xfrm>
            <a:off x="3137602" y="3157650"/>
            <a:ext cx="2083443" cy="0"/>
          </a:xfrm>
          <a:prstGeom prst="straightConnector1">
            <a:avLst/>
          </a:prstGeom>
          <a:ln w="12700" cap="rnd">
            <a:solidFill>
              <a:srgbClr val="7030A0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88AFC8E-C8B4-AA6A-D32E-C0E895639DF1}"/>
              </a:ext>
            </a:extLst>
          </p:cNvPr>
          <p:cNvSpPr/>
          <p:nvPr/>
        </p:nvSpPr>
        <p:spPr>
          <a:xfrm>
            <a:off x="6767198" y="2836302"/>
            <a:ext cx="585899" cy="246777"/>
          </a:xfrm>
          <a:prstGeom prst="rect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7030A0"/>
                </a:solidFill>
              </a:rPr>
              <a:t>SP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19EBFC6-4635-35DE-4015-FAF290F5E301}"/>
              </a:ext>
            </a:extLst>
          </p:cNvPr>
          <p:cNvCxnSpPr>
            <a:cxnSpLocks/>
          </p:cNvCxnSpPr>
          <p:nvPr/>
        </p:nvCxnSpPr>
        <p:spPr>
          <a:xfrm flipV="1">
            <a:off x="851563" y="3166550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C01A008-9989-BFB4-4188-44E9EEA8D87B}"/>
              </a:ext>
            </a:extLst>
          </p:cNvPr>
          <p:cNvSpPr/>
          <p:nvPr/>
        </p:nvSpPr>
        <p:spPr>
          <a:xfrm>
            <a:off x="326809" y="3492749"/>
            <a:ext cx="1181152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(w.r.t AP1)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1291A9-8FBB-F6DD-49BD-4E8AB10E740B}"/>
              </a:ext>
            </a:extLst>
          </p:cNvPr>
          <p:cNvSpPr/>
          <p:nvPr/>
        </p:nvSpPr>
        <p:spPr>
          <a:xfrm>
            <a:off x="7342152" y="3417550"/>
            <a:ext cx="1485439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(w.r.t AP2)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400C20-D517-9C7F-D26E-71701499CAE1}"/>
              </a:ext>
            </a:extLst>
          </p:cNvPr>
          <p:cNvSpPr/>
          <p:nvPr/>
        </p:nvSpPr>
        <p:spPr>
          <a:xfrm>
            <a:off x="837086" y="2884574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SP 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3A595FF-0D64-3BD8-12AB-239C193AB172}"/>
              </a:ext>
            </a:extLst>
          </p:cNvPr>
          <p:cNvCxnSpPr>
            <a:cxnSpLocks/>
          </p:cNvCxnSpPr>
          <p:nvPr/>
        </p:nvCxnSpPr>
        <p:spPr>
          <a:xfrm flipV="1">
            <a:off x="6755741" y="3073841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9DDF843-3B29-963B-35DB-9072AFAC49C3}"/>
              </a:ext>
            </a:extLst>
          </p:cNvPr>
          <p:cNvSpPr/>
          <p:nvPr/>
        </p:nvSpPr>
        <p:spPr>
          <a:xfrm>
            <a:off x="6410885" y="3375066"/>
            <a:ext cx="985709" cy="393954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20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Correct start 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545B938-EAF3-762C-271C-7FEF56D38245}"/>
              </a:ext>
            </a:extLst>
          </p:cNvPr>
          <p:cNvCxnSpPr>
            <a:cxnSpLocks/>
          </p:cNvCxnSpPr>
          <p:nvPr/>
        </p:nvCxnSpPr>
        <p:spPr>
          <a:xfrm flipV="1">
            <a:off x="8044231" y="3089184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EB847-D927-3FAE-CC28-450FA34A0EF9}"/>
              </a:ext>
            </a:extLst>
          </p:cNvPr>
          <p:cNvSpPr/>
          <p:nvPr/>
        </p:nvSpPr>
        <p:spPr>
          <a:xfrm>
            <a:off x="8044230" y="2826050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SP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4953A4-7DF0-77DD-12D9-42C42D380F94}"/>
              </a:ext>
            </a:extLst>
          </p:cNvPr>
          <p:cNvSpPr txBox="1"/>
          <p:nvPr/>
        </p:nvSpPr>
        <p:spPr>
          <a:xfrm>
            <a:off x="8833079" y="3081287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Freeform 33">
            <a:extLst>
              <a:ext uri="{FF2B5EF4-FFF2-40B4-BE49-F238E27FC236}">
                <a16:creationId xmlns:a16="http://schemas.microsoft.com/office/drawing/2014/main" id="{BF2FF3CD-8DE6-34C0-8B5D-4351AD3A2D85}"/>
              </a:ext>
            </a:extLst>
          </p:cNvPr>
          <p:cNvSpPr/>
          <p:nvPr/>
        </p:nvSpPr>
        <p:spPr bwMode="auto">
          <a:xfrm rot="21419912">
            <a:off x="6805730" y="2495753"/>
            <a:ext cx="1240047" cy="378977"/>
          </a:xfrm>
          <a:custGeom>
            <a:avLst/>
            <a:gdLst>
              <a:gd name="connsiteX0" fmla="*/ 0 w 2625970"/>
              <a:gd name="connsiteY0" fmla="*/ 949594 h 1270025"/>
              <a:gd name="connsiteX1" fmla="*/ 1438031 w 2625970"/>
              <a:gd name="connsiteY1" fmla="*/ 3933 h 1270025"/>
              <a:gd name="connsiteX2" fmla="*/ 2625970 w 2625970"/>
              <a:gd name="connsiteY2" fmla="*/ 1270025 h 127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970" h="1270025">
                <a:moveTo>
                  <a:pt x="0" y="949594"/>
                </a:moveTo>
                <a:cubicBezTo>
                  <a:pt x="500184" y="450061"/>
                  <a:pt x="1000369" y="-49472"/>
                  <a:pt x="1438031" y="3933"/>
                </a:cubicBezTo>
                <a:cubicBezTo>
                  <a:pt x="1875693" y="57338"/>
                  <a:pt x="2250831" y="663681"/>
                  <a:pt x="2625970" y="1270025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dashDot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2A3EB26-234E-3940-C71B-4B704AC3F706}"/>
              </a:ext>
            </a:extLst>
          </p:cNvPr>
          <p:cNvSpPr/>
          <p:nvPr/>
        </p:nvSpPr>
        <p:spPr>
          <a:xfrm>
            <a:off x="4926892" y="1904695"/>
            <a:ext cx="4061647" cy="531877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6000"/>
              </a:lnSpc>
            </a:pPr>
            <a:r>
              <a:rPr lang="en-US" sz="12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If AP2 announces Coordinated SP1 without correcting the Target Wake Time, then AP2 will announce a start time that is different from the correct start time of SP1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D82C5EC-74EB-0F71-E21B-BDC431B93B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2069421" y="2774271"/>
            <a:ext cx="695247" cy="6215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BCFE8A-CDFE-4D09-2764-36D302D42A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5447478" y="2709039"/>
            <a:ext cx="695247" cy="62152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0DDDC358-F066-4208-B8B4-3D29DF5929A4}"/>
              </a:ext>
            </a:extLst>
          </p:cNvPr>
          <p:cNvSpPr txBox="1"/>
          <p:nvPr/>
        </p:nvSpPr>
        <p:spPr>
          <a:xfrm>
            <a:off x="2906383" y="2714880"/>
            <a:ext cx="25166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Coordinated SP information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5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EA2B-C099-25D1-B400-2127C73F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3BAA-B450-5118-7456-55706EA82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introduced the Coordinated Medium Access framework that can be considered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levels of coordination has been proposed in the Coordinated Medium Access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Medium Access will facilitate the transmissions between the Coordinating APs at the start of the service periods and hence increase the reliability of the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BBD6-B237-72A7-528B-586BFD725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F384-C852-0618-07E5-AAB640867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93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cb1c834-fb5e-4db1-b5fe-b760d2c58f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B0B994C-0477-42BC-8777-445B993B0E83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52785</TotalTime>
  <Words>1162</Words>
  <Application>Microsoft Office PowerPoint</Application>
  <PresentationFormat>On-screen Show (4:3)</PresentationFormat>
  <Paragraphs>157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Microsoft Sans Serif</vt:lpstr>
      <vt:lpstr>Times New Roman</vt:lpstr>
      <vt:lpstr>Office Theme</vt:lpstr>
      <vt:lpstr>Document</vt:lpstr>
      <vt:lpstr>Considerations for AP coordination in UHR: Coordinated Medium Access</vt:lpstr>
      <vt:lpstr>Problem Statement</vt:lpstr>
      <vt:lpstr>Design Principles</vt:lpstr>
      <vt:lpstr>Coordinated Medium Access</vt:lpstr>
      <vt:lpstr>R-TWT TXOP rules per BSS, Coordinated Medium Access is for multi-BSS</vt:lpstr>
      <vt:lpstr>Initial Gain Analysis</vt:lpstr>
      <vt:lpstr>Initial Gain Analysis (Cont’d)</vt:lpstr>
      <vt:lpstr>For Level 2: TSF may be different at different APs, two candidate solutions</vt:lpstr>
      <vt:lpstr>Conclusion</vt:lpstr>
      <vt:lpstr>Follow up On Coordinated Medium access</vt:lpstr>
      <vt:lpstr>Additional Aspects on Coordinated Medium Access</vt:lpstr>
      <vt:lpstr>Additional Aspects on Coordinated Medium Access (Cont’d)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Abdel Karim Ajami</cp:lastModifiedBy>
  <cp:revision>47</cp:revision>
  <cp:lastPrinted>1601-01-01T00:00:00Z</cp:lastPrinted>
  <dcterms:created xsi:type="dcterms:W3CDTF">2019-06-07T21:10:12Z</dcterms:created>
  <dcterms:modified xsi:type="dcterms:W3CDTF">2023-07-10T06:18:33Z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