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RpJZIK17Bx4cVqJ1lBUSYv6MH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19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C78EC1-15C9-3F14-04CF-ECABC40958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/>
              <a:t>doc.: IEEE 802.11-23/0201r0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F31F46-76FA-F5A3-2E0D-B678351604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pl-PL"/>
              <a:t>February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E253F-FF4E-7CCC-AE88-1CF2964B3B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Szymon Szott (AGH University)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93F50-6D3A-D479-21BC-A148B12629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B4A05-3532-49A4-9DB6-4ECAD8FD17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5298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pl-PL"/>
              <a:t>doc.: IEEE 802.11-23/0201r0</a:t>
            </a:r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pl-P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hf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doc.: IEEE 802.11-23/0201r0</a:t>
            </a: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81" name="Google Shape;81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Szymon Szott (AGH University)</a:t>
            </a: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Page </a:t>
            </a:r>
            <a:fld id="{00000000-1234-1234-1234-123412341234}" type="slidenum">
              <a:rPr lang="pl-PL"/>
              <a:t>1</a:t>
            </a:fld>
            <a:endParaRPr/>
          </a:p>
        </p:txBody>
      </p:sp>
      <p:sp>
        <p:nvSpPr>
          <p:cNvPr id="83" name="Google Shape;83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" name="Google Shape;18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D3F3CF-B383-81BE-C5E8-32F453E7FA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AE24BF-F7FD-9FD4-A43F-02D39BB97F3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3AA3905-2B21-1274-ADDB-BEF48A215DDB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0" name="Google Shape;1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4A664-6FD2-02AE-2CFC-71A712C12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403D67-CA26-5118-6E68-DA4B99E6A58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E8E6CAB-C708-4DD0-6766-AFD7B29F14B2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F393E-60D3-1F0E-FC2F-BB36418FE12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EB13BF-47C0-ACEF-9622-61B20FE279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C3F9A94-5B85-C9AE-A551-8279A1C28D42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8" name="Google Shape;20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11891-B09E-40F6-39DA-92FF3126DE9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EC8CD-E300-ABE8-C3A2-30B028EAC0B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566A41B-39E4-03CE-007F-B9FA3A70FD65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doc.: IEEE 802.11-23/0201r0</a:t>
            </a:r>
            <a:endParaRPr/>
          </a:p>
        </p:txBody>
      </p:sp>
      <p:sp>
        <p:nvSpPr>
          <p:cNvPr id="217" name="Google Shape;217;p13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18" name="Google Shape;218;p13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Szymon Szott (AGH University)</a:t>
            </a:r>
            <a:endParaRPr/>
          </a:p>
        </p:txBody>
      </p:sp>
      <p:sp>
        <p:nvSpPr>
          <p:cNvPr id="219" name="Google Shape;219;p13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Page </a:t>
            </a:r>
            <a:fld id="{00000000-1234-1234-1234-123412341234}" type="slidenum">
              <a:rPr lang="pl-PL"/>
              <a:t>14</a:t>
            </a:fld>
            <a:endParaRPr/>
          </a:p>
        </p:txBody>
      </p:sp>
      <p:sp>
        <p:nvSpPr>
          <p:cNvPr id="220" name="Google Shape;220;p13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1" name="Google Shape;221;p1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doc.: IEEE 802.11-23/0201r0</a:t>
            </a: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Szymon Szott (AGH University)</a:t>
            </a: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Page </a:t>
            </a:r>
            <a:fld id="{00000000-1234-1234-1234-123412341234}" type="slidenum">
              <a:rPr lang="pl-PL"/>
              <a:t>2</a:t>
            </a:fld>
            <a:endParaRPr/>
          </a:p>
        </p:txBody>
      </p:sp>
      <p:sp>
        <p:nvSpPr>
          <p:cNvPr id="99" name="Google Shape;99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C3FD6-8BB8-1EDD-B849-E77580FE1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FED7F-BC78-BD15-B6D6-23CA539023C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584F3E0-22CF-6117-37DF-D8D96C876323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doc.: IEEE 802.11-23/0201r0</a:t>
            </a:r>
            <a:endParaRPr/>
          </a:p>
        </p:txBody>
      </p:sp>
      <p:sp>
        <p:nvSpPr>
          <p:cNvPr id="119" name="Google Shape;119;p4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120" name="Google Shape;120;p4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Szymon Szott (AGH University)</a:t>
            </a:r>
            <a:endParaRPr/>
          </a:p>
        </p:txBody>
      </p:sp>
      <p:sp>
        <p:nvSpPr>
          <p:cNvPr id="121" name="Google Shape;121;p4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Page </a:t>
            </a:r>
            <a:fld id="{00000000-1234-1234-1234-123412341234}" type="slidenum">
              <a:rPr lang="pl-PL"/>
              <a:t>4</a:t>
            </a:fld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2" name="Google Shape;13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E3565-B594-E746-D426-42809573CB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7048B9-C082-8686-3BA7-15588C6F75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EEBE46A-1002-3D79-1D02-893360D725D1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05aefc570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6" name="Google Shape;146;g205aefc570e_0_3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g205aefc570e_0_3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/>
              <a:t>Page </a:t>
            </a:r>
            <a:fld id="{00000000-1234-1234-1234-123412341234}" type="slidenum">
              <a:rPr lang="pl-PL"/>
              <a:t>6</a:t>
            </a:fld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DF63BB-47C0-E920-E769-8D08277BC8C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F21BA-D850-17F7-9502-2752DC4464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61F0EF8-8B34-5AA9-B5C7-0244F20FB0AA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162EF2-C7D3-5CD2-D2DB-BB18119807E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CA47D-2629-763D-544F-0F10B45952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C467D8B-BC5D-EF63-1B63-21E114B870CC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A7B69-0578-B5AF-39E5-0D311181E88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B66110-7D9C-4E6B-711D-46A2B867DC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C0A51AB-37A8-1AE9-E9D8-304293606C8F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2" name="Google Shape;17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243F94-AD06-D905-F01F-547563907C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171183-D86D-3081-E3BE-3175B754925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8861C7F-A98A-8765-C9C8-3AF82C3E4367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pl-PL"/>
              <a:t>doc.: IEEE 802.11-23/0201r0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2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70" name="Google Shape;70;p2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71" name="Google Shape;71;p2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February 2023</a:t>
            </a:r>
            <a:endParaRPr/>
          </a:p>
        </p:txBody>
      </p:sp>
      <p:sp>
        <p:nvSpPr>
          <p:cNvPr id="76" name="Google Shape;76;p23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77" name="Google Shape;77;p2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pl-PL"/>
              <a:t>February 2023</a:t>
            </a:r>
            <a:endParaRPr dirty="0"/>
          </a:p>
        </p:txBody>
      </p:sp>
      <p:sp>
        <p:nvSpPr>
          <p:cNvPr id="17" name="Google Shape;17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pl-PL"/>
              <a:t>Szymon Szott (AGH University)</a:t>
            </a:r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‹#›</a:t>
            </a:fld>
            <a:endParaRPr/>
          </a:p>
        </p:txBody>
      </p:sp>
      <p:cxnSp>
        <p:nvCxnSpPr>
          <p:cNvPr id="19" name="Google Shape;19;p14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14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14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" name="Google Shape;22;p14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pl-PL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802.11-23/0201r0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</a:t>
            </a:fld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title"/>
          </p:nvPr>
        </p:nvSpPr>
        <p:spPr>
          <a:xfrm>
            <a:off x="685800" y="625475"/>
            <a:ext cx="7772400" cy="1127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AIML-</a:t>
            </a:r>
            <a:r>
              <a:rPr lang="pl-PL" dirty="0" err="1"/>
              <a:t>based</a:t>
            </a:r>
            <a:r>
              <a:rPr lang="pl-PL" dirty="0"/>
              <a:t> Multi-AP </a:t>
            </a:r>
            <a:r>
              <a:rPr lang="pl-PL" dirty="0" err="1"/>
              <a:t>Coordination</a:t>
            </a:r>
            <a:r>
              <a:rPr lang="pl-PL" dirty="0"/>
              <a:t> </a:t>
            </a:r>
            <a:r>
              <a:rPr lang="pl-PL" dirty="0" err="1"/>
              <a:t>Use</a:t>
            </a:r>
            <a:r>
              <a:rPr lang="pl-PL" dirty="0"/>
              <a:t> Case</a:t>
            </a:r>
            <a:endParaRPr dirty="0"/>
          </a:p>
        </p:txBody>
      </p:sp>
      <p:sp>
        <p:nvSpPr>
          <p:cNvPr id="91" name="Google Shape;91;p1"/>
          <p:cNvSpPr txBox="1">
            <a:spLocks noGrp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sz="2000"/>
              <a:t>Date:</a:t>
            </a:r>
            <a:r>
              <a:rPr lang="pl-PL" sz="2000" b="0"/>
              <a:t> 2023-02-13</a:t>
            </a:r>
            <a:endParaRPr sz="2000" b="0"/>
          </a:p>
        </p:txBody>
      </p:sp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2750019409"/>
              </p:ext>
            </p:extLst>
          </p:nvPr>
        </p:nvGraphicFramePr>
        <p:xfrm>
          <a:off x="514350" y="2281238"/>
          <a:ext cx="7977188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76191" imgH="2556811" progId="Word.Document.8">
                  <p:embed/>
                </p:oleObj>
              </mc:Choice>
              <mc:Fallback>
                <p:oleObj name="Document" r:id="rId3" imgW="8076191" imgH="2556811" progId="Word.Document.8">
                  <p:embed/>
                  <p:pic>
                    <p:nvPicPr>
                      <p:cNvPr id="92" name="Google Shape;92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>
                        <a:fillRect/>
                      </a:stretch>
                    </p:blipFill>
                    <p:spPr>
                      <a:xfrm>
                        <a:off x="514350" y="2281238"/>
                        <a:ext cx="7977188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Google Shape;93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l-PL"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96278E-02AA-F2B9-43BD-DE0EB1985E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Potential</a:t>
            </a:r>
            <a:r>
              <a:rPr lang="pl-PL" dirty="0"/>
              <a:t> </a:t>
            </a:r>
            <a:r>
              <a:rPr lang="pl-PL" dirty="0" err="1"/>
              <a:t>Features</a:t>
            </a:r>
            <a:r>
              <a:rPr lang="pl-PL" dirty="0"/>
              <a:t> Analysis</a:t>
            </a:r>
            <a:endParaRPr dirty="0"/>
          </a:p>
        </p:txBody>
      </p:sp>
      <p:sp>
        <p:nvSpPr>
          <p:cNvPr id="184" name="Google Shape;184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Coordination level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Centralized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Distributed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Coordination subtype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Coordinated OFDMA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Coordinated Spatial Reuse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Coordinated Beamforming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/>
              <a:t>Joint Transmissions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5" name="Google Shape;185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10</a:t>
            </a:fld>
            <a:endParaRPr/>
          </a:p>
        </p:txBody>
      </p:sp>
      <p:sp>
        <p:nvSpPr>
          <p:cNvPr id="187" name="Google Shape;187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645F1B-64D0-66AA-467C-808FBD684C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Standard Impact</a:t>
            </a:r>
            <a:endParaRPr/>
          </a:p>
        </p:txBody>
      </p:sp>
      <p:sp>
        <p:nvSpPr>
          <p:cNvPr id="193" name="Google Shape;193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Signaling and protocols related to parameter exchange between APs as well as between APs and non-AP STAs, e.g., capability indication, data report to facilitate training (exchange state info, eg buffer state, CSI info), management information (set up joint transmissions).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11</a:t>
            </a:fld>
            <a:endParaRPr/>
          </a:p>
        </p:txBody>
      </p:sp>
      <p:sp>
        <p:nvSpPr>
          <p:cNvPr id="196" name="Google Shape;196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D76DF3A-2CA5-3E59-1B42-E050CD360E1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/>
              <a:t>Technical </a:t>
            </a:r>
            <a:r>
              <a:rPr lang="pl-PL" dirty="0" err="1"/>
              <a:t>Feasibility</a:t>
            </a:r>
            <a:endParaRPr dirty="0"/>
          </a:p>
        </p:txBody>
      </p:sp>
      <p:sp>
        <p:nvSpPr>
          <p:cNvPr id="202" name="Google Shape;20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pl-PL"/>
              <a:t>Hardware/software capability: The APs that support AIML-based multi-AP coordination shall have the hardware and software capability to support AIML algorithm(s). The APs that support model training may require higher computation capabilities.</a:t>
            </a:r>
            <a:endParaRPr/>
          </a:p>
          <a:p>
            <a:pPr marL="342900" lvl="0" indent="-190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/>
          </a:p>
        </p:txBody>
      </p:sp>
      <p:sp>
        <p:nvSpPr>
          <p:cNvPr id="203" name="Google Shape;203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12</a:t>
            </a:fld>
            <a:endParaRPr/>
          </a:p>
        </p:txBody>
      </p:sp>
      <p:sp>
        <p:nvSpPr>
          <p:cNvPr id="205" name="Google Shape;205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E6CB7C-12D3-16BD-BEE4-FAD865A7B5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Summary</a:t>
            </a:r>
            <a:endParaRPr/>
          </a:p>
        </p:txBody>
      </p:sp>
      <p:sp>
        <p:nvSpPr>
          <p:cNvPr id="211" name="Google Shape;211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The reported use case of applying AIML for multi-AP coordination is important because MAPC is a strong candidate for adoption in UHR and can benefit from extending with AIML support.</a:t>
            </a:r>
            <a:endParaRPr/>
          </a:p>
        </p:txBody>
      </p:sp>
      <p:sp>
        <p:nvSpPr>
          <p:cNvPr id="212" name="Google Shape;212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13</a:t>
            </a:fld>
            <a:endParaRPr/>
          </a:p>
        </p:txBody>
      </p:sp>
      <p:sp>
        <p:nvSpPr>
          <p:cNvPr id="214" name="Google Shape;214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A7CA0D-B9EE-46EE-FD80-62DB47ED0E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3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25" name="Google Shape;225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14</a:t>
            </a:fld>
            <a:endParaRPr/>
          </a:p>
        </p:txBody>
      </p:sp>
      <p:sp>
        <p:nvSpPr>
          <p:cNvPr id="226" name="Google Shape;226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References</a:t>
            </a:r>
            <a:endParaRPr/>
          </a:p>
        </p:txBody>
      </p:sp>
      <p:sp>
        <p:nvSpPr>
          <p:cNvPr id="227" name="Google Shape;227;p13"/>
          <p:cNvSpPr txBox="1">
            <a:spLocks noGrp="1"/>
          </p:cNvSpPr>
          <p:nvPr>
            <p:ph type="body" idx="1"/>
          </p:nvPr>
        </p:nvSpPr>
        <p:spPr>
          <a:xfrm>
            <a:off x="685799" y="1625100"/>
            <a:ext cx="8237913" cy="45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rmAutofit fontScale="55000" lnSpcReduction="20000"/>
          </a:bodyPr>
          <a:lstStyle/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[1] 11-22/1899 "Multi-AP </a:t>
            </a:r>
            <a:r>
              <a:rPr lang="pl-PL" dirty="0" err="1"/>
              <a:t>Operation</a:t>
            </a:r>
            <a:r>
              <a:rPr lang="pl-PL" dirty="0"/>
              <a:t> for </a:t>
            </a:r>
            <a:r>
              <a:rPr lang="pl-PL" dirty="0" err="1"/>
              <a:t>Low</a:t>
            </a:r>
            <a:r>
              <a:rPr lang="pl-PL" dirty="0"/>
              <a:t> </a:t>
            </a:r>
            <a:r>
              <a:rPr lang="pl-PL" dirty="0" err="1"/>
              <a:t>Latency</a:t>
            </a:r>
            <a:r>
              <a:rPr lang="pl-PL" dirty="0"/>
              <a:t> </a:t>
            </a:r>
            <a:r>
              <a:rPr lang="pl-PL" dirty="0" err="1"/>
              <a:t>Traffic</a:t>
            </a:r>
            <a:r>
              <a:rPr lang="pl-PL" dirty="0"/>
              <a:t> Delivery - </a:t>
            </a:r>
            <a:r>
              <a:rPr lang="pl-PL" dirty="0" err="1"/>
              <a:t>Follow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"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[2] 11-22/1512 "Multi AP </a:t>
            </a:r>
            <a:r>
              <a:rPr lang="pl-PL" dirty="0" err="1"/>
              <a:t>Coordination</a:t>
            </a:r>
            <a:r>
              <a:rPr lang="pl-PL" dirty="0"/>
              <a:t> and Residential Wi-Fi"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[3] 11-22/1516 "</a:t>
            </a:r>
            <a:r>
              <a:rPr lang="pl-PL" dirty="0" err="1"/>
              <a:t>Considerations</a:t>
            </a:r>
            <a:r>
              <a:rPr lang="pl-PL" dirty="0"/>
              <a:t> on Multi-AP </a:t>
            </a:r>
            <a:r>
              <a:rPr lang="pl-PL" dirty="0" err="1"/>
              <a:t>Coordination</a:t>
            </a:r>
            <a:r>
              <a:rPr lang="pl-PL" dirty="0"/>
              <a:t>"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[4] C. </a:t>
            </a:r>
            <a:r>
              <a:rPr lang="pl-PL" dirty="0" err="1"/>
              <a:t>Deng</a:t>
            </a:r>
            <a:r>
              <a:rPr lang="pl-PL" dirty="0"/>
              <a:t> et al., "IEEE 802.11be Wi-Fi 7: New </a:t>
            </a:r>
            <a:r>
              <a:rPr lang="pl-PL" dirty="0" err="1"/>
              <a:t>Challenges</a:t>
            </a:r>
            <a:r>
              <a:rPr lang="pl-PL" dirty="0"/>
              <a:t> and </a:t>
            </a:r>
            <a:r>
              <a:rPr lang="pl-PL" dirty="0" err="1"/>
              <a:t>Opportunities</a:t>
            </a:r>
            <a:r>
              <a:rPr lang="pl-PL" dirty="0"/>
              <a:t>," in IEEE Communications </a:t>
            </a:r>
            <a:r>
              <a:rPr lang="pl-PL" dirty="0" err="1"/>
              <a:t>Surveys</a:t>
            </a:r>
            <a:r>
              <a:rPr lang="pl-PL" dirty="0"/>
              <a:t> &amp; </a:t>
            </a:r>
            <a:r>
              <a:rPr lang="pl-PL" dirty="0" err="1"/>
              <a:t>Tutorials</a:t>
            </a:r>
            <a:r>
              <a:rPr lang="pl-PL" dirty="0"/>
              <a:t>, vol. 22, no. 4, pp. 2136-2166, </a:t>
            </a:r>
            <a:r>
              <a:rPr lang="pl-PL" dirty="0" err="1"/>
              <a:t>Fourthquarter</a:t>
            </a:r>
            <a:r>
              <a:rPr lang="pl-PL" dirty="0"/>
              <a:t> 2020, doi: 10.1109/COMST.2020.3012715.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[5] D. </a:t>
            </a:r>
            <a:r>
              <a:rPr lang="pl-PL" dirty="0" err="1"/>
              <a:t>Nunez</a:t>
            </a:r>
            <a:r>
              <a:rPr lang="pl-PL" dirty="0"/>
              <a:t>, F. Wilhelmi, S. </a:t>
            </a:r>
            <a:r>
              <a:rPr lang="pl-PL" dirty="0" err="1"/>
              <a:t>Avallone</a:t>
            </a:r>
            <a:r>
              <a:rPr lang="pl-PL" dirty="0"/>
              <a:t>, M. </a:t>
            </a:r>
            <a:r>
              <a:rPr lang="pl-PL" dirty="0" err="1"/>
              <a:t>Smith</a:t>
            </a:r>
            <a:r>
              <a:rPr lang="pl-PL" dirty="0"/>
              <a:t> and B. </a:t>
            </a:r>
            <a:r>
              <a:rPr lang="pl-PL" dirty="0" err="1"/>
              <a:t>Bellalta</a:t>
            </a:r>
            <a:r>
              <a:rPr lang="pl-PL" dirty="0"/>
              <a:t>, "TXOP  </a:t>
            </a:r>
            <a:r>
              <a:rPr lang="pl-PL" dirty="0" err="1"/>
              <a:t>sharing</a:t>
            </a:r>
            <a:r>
              <a:rPr lang="pl-PL" dirty="0"/>
              <a:t> with </a:t>
            </a:r>
            <a:r>
              <a:rPr lang="pl-PL" dirty="0" err="1"/>
              <a:t>Coordinated</a:t>
            </a:r>
            <a:r>
              <a:rPr lang="pl-PL" dirty="0"/>
              <a:t> </a:t>
            </a:r>
            <a:r>
              <a:rPr lang="pl-PL" dirty="0" err="1"/>
              <a:t>Spatial</a:t>
            </a:r>
            <a:r>
              <a:rPr lang="pl-PL" dirty="0"/>
              <a:t> </a:t>
            </a:r>
            <a:r>
              <a:rPr lang="pl-PL" dirty="0" err="1"/>
              <a:t>Reuse</a:t>
            </a:r>
            <a:r>
              <a:rPr lang="pl-PL" dirty="0"/>
              <a:t> in Multi-AP </a:t>
            </a:r>
            <a:r>
              <a:rPr lang="pl-PL" dirty="0" err="1"/>
              <a:t>Cooperative</a:t>
            </a:r>
            <a:r>
              <a:rPr lang="pl-PL" dirty="0"/>
              <a:t> IEEE  802.11be </a:t>
            </a:r>
            <a:r>
              <a:rPr lang="pl-PL" dirty="0" err="1"/>
              <a:t>WLANs</a:t>
            </a:r>
            <a:r>
              <a:rPr lang="pl-PL" dirty="0"/>
              <a:t>," *2022 IEEE 19th </a:t>
            </a:r>
            <a:r>
              <a:rPr lang="pl-PL" dirty="0" err="1"/>
              <a:t>Annual</a:t>
            </a:r>
            <a:r>
              <a:rPr lang="pl-PL" dirty="0"/>
              <a:t> Consumer Communications &amp; Networking Conference (CCNC)*, Las Vegas, NV, USA, 2022, pp. 864-870.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[6] S. Szott et al., "Wi-Fi </a:t>
            </a:r>
            <a:r>
              <a:rPr lang="pl-PL" dirty="0" err="1"/>
              <a:t>Meets</a:t>
            </a:r>
            <a:r>
              <a:rPr lang="pl-PL" dirty="0"/>
              <a:t> ML: A </a:t>
            </a:r>
            <a:r>
              <a:rPr lang="pl-PL" dirty="0" err="1"/>
              <a:t>Survey</a:t>
            </a:r>
            <a:r>
              <a:rPr lang="pl-PL" dirty="0"/>
              <a:t> on </a:t>
            </a:r>
            <a:r>
              <a:rPr lang="pl-PL" dirty="0" err="1"/>
              <a:t>Improving</a:t>
            </a:r>
            <a:r>
              <a:rPr lang="pl-PL" dirty="0"/>
              <a:t> IEEE 802.11 Performance With Machine Learning," in IEEE Communications </a:t>
            </a:r>
            <a:r>
              <a:rPr lang="pl-PL" dirty="0" err="1"/>
              <a:t>Surveys</a:t>
            </a:r>
            <a:r>
              <a:rPr lang="pl-PL" dirty="0"/>
              <a:t> &amp; </a:t>
            </a:r>
            <a:r>
              <a:rPr lang="pl-PL" dirty="0" err="1"/>
              <a:t>Tutorials</a:t>
            </a:r>
            <a:r>
              <a:rPr lang="pl-PL" dirty="0"/>
              <a:t>, vol. 24, no. 3, pp. 1843-1893, </a:t>
            </a:r>
            <a:r>
              <a:rPr lang="pl-PL" dirty="0" err="1"/>
              <a:t>thirdquarter</a:t>
            </a:r>
            <a:r>
              <a:rPr lang="pl-PL" dirty="0"/>
              <a:t> 2022.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[7] N. </a:t>
            </a:r>
            <a:r>
              <a:rPr lang="pl-PL" dirty="0" err="1"/>
              <a:t>Nurani</a:t>
            </a:r>
            <a:r>
              <a:rPr lang="pl-PL" dirty="0"/>
              <a:t> </a:t>
            </a:r>
            <a:r>
              <a:rPr lang="pl-PL" dirty="0" err="1"/>
              <a:t>Krishnan</a:t>
            </a:r>
            <a:r>
              <a:rPr lang="pl-PL" dirty="0"/>
              <a:t>, E. </a:t>
            </a:r>
            <a:r>
              <a:rPr lang="pl-PL" dirty="0" err="1"/>
              <a:t>Torkildson</a:t>
            </a:r>
            <a:r>
              <a:rPr lang="pl-PL" dirty="0"/>
              <a:t>, N. B. </a:t>
            </a:r>
            <a:r>
              <a:rPr lang="pl-PL" dirty="0" err="1"/>
              <a:t>Mandayam</a:t>
            </a:r>
            <a:r>
              <a:rPr lang="pl-PL" dirty="0"/>
              <a:t>, D. </a:t>
            </a:r>
            <a:r>
              <a:rPr lang="pl-PL" dirty="0" err="1"/>
              <a:t>Raychaudhuri</a:t>
            </a:r>
            <a:r>
              <a:rPr lang="pl-PL" dirty="0"/>
              <a:t>, E. -H. </a:t>
            </a:r>
            <a:r>
              <a:rPr lang="pl-PL" dirty="0" err="1"/>
              <a:t>Rantala</a:t>
            </a:r>
            <a:r>
              <a:rPr lang="pl-PL" dirty="0"/>
              <a:t> and K. Doppler, "Optimizing </a:t>
            </a:r>
            <a:r>
              <a:rPr lang="pl-PL" dirty="0" err="1"/>
              <a:t>Throughput</a:t>
            </a:r>
            <a:r>
              <a:rPr lang="pl-PL" dirty="0"/>
              <a:t> Performance in Distributed MIMO Wi-Fi Networks Using </a:t>
            </a:r>
            <a:r>
              <a:rPr lang="pl-PL" dirty="0" err="1"/>
              <a:t>Deep</a:t>
            </a:r>
            <a:r>
              <a:rPr lang="pl-PL" dirty="0"/>
              <a:t> </a:t>
            </a:r>
            <a:r>
              <a:rPr lang="pl-PL" dirty="0" err="1"/>
              <a:t>Reinforcement</a:t>
            </a:r>
            <a:r>
              <a:rPr lang="pl-PL" dirty="0"/>
              <a:t> Learning," in IEEE </a:t>
            </a:r>
            <a:r>
              <a:rPr lang="pl-PL" dirty="0" err="1"/>
              <a:t>Transactions</a:t>
            </a:r>
            <a:r>
              <a:rPr lang="pl-PL" dirty="0"/>
              <a:t> on </a:t>
            </a:r>
            <a:r>
              <a:rPr lang="pl-PL" dirty="0" err="1"/>
              <a:t>Cognitive</a:t>
            </a:r>
            <a:r>
              <a:rPr lang="pl-PL" dirty="0"/>
              <a:t> Communications and Networking, vol. 6, no. 1, pp. 135-150, March 2020.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l-PL" dirty="0"/>
              <a:t>[8] L. </a:t>
            </a:r>
            <a:r>
              <a:rPr lang="pl-PL" dirty="0" err="1"/>
              <a:t>Zhang</a:t>
            </a:r>
            <a:r>
              <a:rPr lang="pl-PL" dirty="0"/>
              <a:t>, H. </a:t>
            </a:r>
            <a:r>
              <a:rPr lang="pl-PL" dirty="0" err="1"/>
              <a:t>Yin</a:t>
            </a:r>
            <a:r>
              <a:rPr lang="pl-PL" dirty="0"/>
              <a:t>, S. Roy and L. </a:t>
            </a:r>
            <a:r>
              <a:rPr lang="pl-PL" dirty="0" err="1"/>
              <a:t>Cao</a:t>
            </a:r>
            <a:r>
              <a:rPr lang="pl-PL" dirty="0"/>
              <a:t>, "</a:t>
            </a:r>
            <a:r>
              <a:rPr lang="pl-PL" dirty="0" err="1"/>
              <a:t>Multiaccess</a:t>
            </a:r>
            <a:r>
              <a:rPr lang="pl-PL" dirty="0"/>
              <a:t> Point </a:t>
            </a:r>
            <a:r>
              <a:rPr lang="pl-PL" dirty="0" err="1"/>
              <a:t>Coordination</a:t>
            </a:r>
            <a:r>
              <a:rPr lang="pl-PL" dirty="0"/>
              <a:t> for </a:t>
            </a:r>
            <a:r>
              <a:rPr lang="pl-PL" dirty="0" err="1"/>
              <a:t>Next</a:t>
            </a:r>
            <a:r>
              <a:rPr lang="pl-PL" dirty="0"/>
              <a:t>-Gen Wi-Fi Networks </a:t>
            </a:r>
            <a:r>
              <a:rPr lang="pl-PL" dirty="0" err="1"/>
              <a:t>Aided</a:t>
            </a:r>
            <a:r>
              <a:rPr lang="pl-PL" dirty="0"/>
              <a:t> by </a:t>
            </a:r>
            <a:r>
              <a:rPr lang="pl-PL" dirty="0" err="1"/>
              <a:t>Deep</a:t>
            </a:r>
            <a:r>
              <a:rPr lang="pl-PL" dirty="0"/>
              <a:t> </a:t>
            </a:r>
            <a:r>
              <a:rPr lang="pl-PL" dirty="0" err="1"/>
              <a:t>Reinforcement</a:t>
            </a:r>
            <a:r>
              <a:rPr lang="pl-PL" dirty="0"/>
              <a:t> Learning," in IEEE Systems </a:t>
            </a:r>
            <a:r>
              <a:rPr lang="pl-PL" dirty="0" err="1"/>
              <a:t>Journal</a:t>
            </a:r>
            <a:r>
              <a:rPr lang="pl-PL" dirty="0"/>
              <a:t>, 2022.</a:t>
            </a:r>
            <a:endParaRPr dirty="0"/>
          </a:p>
          <a:p>
            <a:pPr marL="342900" lvl="0" indent="-342900" algn="l" rtl="0">
              <a:lnSpc>
                <a:spcPct val="134000"/>
              </a:lnSpc>
              <a:spcBef>
                <a:spcPts val="0"/>
              </a:spcBef>
              <a:spcAft>
                <a:spcPts val="0"/>
              </a:spcAft>
              <a:buSzPct val="45833"/>
              <a:buNone/>
            </a:pPr>
            <a:r>
              <a:rPr lang="pl-PL" dirty="0"/>
              <a:t>[9] G. </a:t>
            </a:r>
            <a:r>
              <a:rPr lang="pl-PL" dirty="0" err="1"/>
              <a:t>Woo</a:t>
            </a:r>
            <a:r>
              <a:rPr lang="pl-PL" dirty="0"/>
              <a:t>, H. Kim, S. Park, C. </a:t>
            </a:r>
            <a:r>
              <a:rPr lang="pl-PL" dirty="0" err="1"/>
              <a:t>You</a:t>
            </a:r>
            <a:r>
              <a:rPr lang="pl-PL" dirty="0"/>
              <a:t>, and H. Park, “</a:t>
            </a:r>
            <a:r>
              <a:rPr lang="pl-PL" dirty="0" err="1"/>
              <a:t>Fairness-Based</a:t>
            </a:r>
            <a:r>
              <a:rPr lang="pl-PL" dirty="0"/>
              <a:t> Multi-AP </a:t>
            </a:r>
            <a:r>
              <a:rPr lang="pl-PL" dirty="0" err="1"/>
              <a:t>Coordination</a:t>
            </a:r>
            <a:r>
              <a:rPr lang="pl-PL" dirty="0"/>
              <a:t> Using Federated Learning in Wi-Fi 7,” </a:t>
            </a:r>
            <a:r>
              <a:rPr lang="pl-PL" dirty="0" err="1"/>
              <a:t>Sensors</a:t>
            </a:r>
            <a:r>
              <a:rPr lang="pl-PL" dirty="0"/>
              <a:t>, vol. 22, no. 24, p. 9776, Dec. 2022.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71BABA-646F-0C45-52AA-BF16DA50E8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105" name="Google Shape;105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2</a:t>
            </a:fld>
            <a:endParaRPr/>
          </a:p>
        </p:txBody>
      </p:sp>
      <p:sp>
        <p:nvSpPr>
          <p:cNvPr id="106" name="Google Shape;106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Abstract</a:t>
            </a:r>
            <a:endParaRPr/>
          </a:p>
        </p:txBody>
      </p:sp>
      <p:sp>
        <p:nvSpPr>
          <p:cNvPr id="107" name="Google Shape;107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Outline of a proposed use case (for the AIML TIG technical report) focusing on ML-based multi-AP coordination (MAPC).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DD265F-CE8B-E24E-C751-FA49CD370E5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Use Case Goal</a:t>
            </a:r>
            <a:endParaRPr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This use case proposes to apply AIML methods (deployed at APs) to multi-AP coordination schemes to improve </a:t>
            </a:r>
            <a:r>
              <a:rPr lang="pl-PL">
                <a:solidFill>
                  <a:schemeClr val="dk1"/>
                </a:solidFill>
              </a:rPr>
              <a:t>utilization of available </a:t>
            </a:r>
            <a:r>
              <a:rPr lang="pl-PL"/>
              <a:t>resources while maintaining minimum inter-cell interference.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</a:pPr>
            <a:endParaRPr i="1"/>
          </a:p>
        </p:txBody>
      </p:sp>
      <p:sp>
        <p:nvSpPr>
          <p:cNvPr id="114" name="Google Shape;114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3</a:t>
            </a:fld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450097-1484-BAB8-43DF-053BE97B623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127" name="Google Shape;127;p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4</a:t>
            </a:fld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Background</a:t>
            </a:r>
            <a:endParaRPr/>
          </a:p>
        </p:txBody>
      </p:sp>
      <p:sp>
        <p:nvSpPr>
          <p:cNvPr id="129" name="Google Shape;129;p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rmAutofit fontScale="92500"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pl-PL"/>
              <a:t>Multi-AP coordination - a key feature discussed in UHR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pl-PL"/>
              <a:t>Various coordination levels proposed</a:t>
            </a:r>
            <a:endParaRPr/>
          </a:p>
          <a:p>
            <a:pPr marL="742950" lvl="1" indent="-2952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pl-PL"/>
              <a:t>[1] has two levels</a:t>
            </a:r>
            <a:endParaRPr/>
          </a:p>
          <a:p>
            <a:pPr marL="1143000" lvl="2" indent="-237171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pl-PL"/>
              <a:t>loose/light coordination</a:t>
            </a:r>
            <a:endParaRPr/>
          </a:p>
          <a:p>
            <a:pPr marL="1143000" lvl="2" indent="-237171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Font typeface="Times New Roman"/>
              <a:buChar char="•"/>
            </a:pPr>
            <a:r>
              <a:rPr lang="pl-PL"/>
              <a:t>tight coordination</a:t>
            </a:r>
            <a:endParaRPr/>
          </a:p>
          <a:p>
            <a:pPr marL="742950" lvl="1" indent="-29527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Times New Roman"/>
              <a:buChar char="•"/>
            </a:pPr>
            <a:r>
              <a:rPr lang="pl-PL">
                <a:solidFill>
                  <a:schemeClr val="dk1"/>
                </a:solidFill>
              </a:rPr>
              <a:t>[2] has three levels (see next slide)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Char char="•"/>
            </a:pPr>
            <a:r>
              <a:rPr lang="pl-PL"/>
              <a:t>Various coordination subtypes [3]</a:t>
            </a:r>
            <a:endParaRPr/>
          </a:p>
          <a:p>
            <a:pPr marL="742950" lvl="1" indent="-3746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r>
              <a:rPr lang="pl-PL"/>
              <a:t>Coordinated OFDMA</a:t>
            </a:r>
            <a:endParaRPr/>
          </a:p>
          <a:p>
            <a:pPr marL="742950" lvl="1" indent="-3746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r>
              <a:rPr lang="pl-PL"/>
              <a:t>Coordinated Spatial Reuse</a:t>
            </a:r>
            <a:endParaRPr/>
          </a:p>
          <a:p>
            <a:pPr marL="742950" lvl="1" indent="-3746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r>
              <a:rPr lang="pl-PL"/>
              <a:t>Coordinated Beamforming</a:t>
            </a:r>
            <a:endParaRPr/>
          </a:p>
          <a:p>
            <a:pPr marL="742950" lvl="1" indent="-3746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Char char="•"/>
            </a:pPr>
            <a:r>
              <a:rPr lang="pl-PL"/>
              <a:t>Joint Transmissions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F1416-4BD7-76BF-0C6C-A08667663F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0" err="1"/>
              <a:t>Coordination</a:t>
            </a:r>
            <a:r>
              <a:rPr lang="pl-PL" dirty="0"/>
              <a:t> </a:t>
            </a:r>
            <a:r>
              <a:rPr lang="pl-PL" dirty="0" err="1"/>
              <a:t>Levels</a:t>
            </a:r>
            <a:r>
              <a:rPr lang="pl-PL" dirty="0"/>
              <a:t> [2]</a:t>
            </a:r>
            <a:endParaRPr dirty="0"/>
          </a:p>
        </p:txBody>
      </p:sp>
      <p:sp>
        <p:nvSpPr>
          <p:cNvPr id="135" name="Google Shape;135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5</a:t>
            </a:fld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pic>
        <p:nvPicPr>
          <p:cNvPr id="138" name="Google Shape;13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6912" y="1854101"/>
            <a:ext cx="3914178" cy="2229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715000" y="1986019"/>
            <a:ext cx="2299716" cy="1421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4495800"/>
            <a:ext cx="2830068" cy="1397508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533400" y="4073397"/>
            <a:ext cx="45720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MLD Coordinating distributed Affiliated APs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4724400" y="3480865"/>
            <a:ext cx="45720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-PL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MLD to MLD coordination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3733800" y="5963890"/>
            <a:ext cx="464783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l-PL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MLDs coordinating via non-AP STA(s)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9DCD67-E010-9997-A042-2E869F6F5D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05aefc570e_0_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900" cy="10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pl-PL">
                <a:solidFill>
                  <a:schemeClr val="dk1"/>
                </a:solidFill>
              </a:rPr>
              <a:t>Use Case Motivation</a:t>
            </a:r>
            <a:endParaRPr/>
          </a:p>
        </p:txBody>
      </p:sp>
      <p:sp>
        <p:nvSpPr>
          <p:cNvPr id="150" name="Google Shape;150;g205aefc570e_0_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900" cy="41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 New Roman"/>
              <a:buChar char="•"/>
            </a:pPr>
            <a:r>
              <a:rPr lang="pl-PL" sz="2900">
                <a:solidFill>
                  <a:schemeClr val="dk1"/>
                </a:solidFill>
              </a:rPr>
              <a:t>Where can AIML be applied?</a:t>
            </a:r>
            <a:endParaRPr sz="2900">
              <a:solidFill>
                <a:schemeClr val="dk1"/>
              </a:solidFill>
            </a:endParaRPr>
          </a:p>
          <a:p>
            <a:pPr marL="742950" lvl="1" indent="-444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Char char="•"/>
            </a:pPr>
            <a:r>
              <a:rPr lang="pl-PL" sz="2500">
                <a:solidFill>
                  <a:schemeClr val="dk1"/>
                </a:solidFill>
              </a:rPr>
              <a:t>Learn and decide which </a:t>
            </a:r>
            <a:endParaRPr sz="2500">
              <a:solidFill>
                <a:schemeClr val="dk1"/>
              </a:solidFill>
            </a:endParaRPr>
          </a:p>
          <a:p>
            <a:pPr marL="1143000" lvl="2" indent="-3746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•"/>
            </a:pPr>
            <a:r>
              <a:rPr lang="pl-PL" sz="2300">
                <a:solidFill>
                  <a:schemeClr val="dk1"/>
                </a:solidFill>
              </a:rPr>
              <a:t>devices (APs/STAs) to involve </a:t>
            </a:r>
            <a:endParaRPr sz="2300">
              <a:solidFill>
                <a:schemeClr val="dk1"/>
              </a:solidFill>
            </a:endParaRPr>
          </a:p>
          <a:p>
            <a:pPr marL="1143000" lvl="2" indent="-3746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•"/>
            </a:pPr>
            <a:r>
              <a:rPr lang="pl-PL" sz="2300">
                <a:solidFill>
                  <a:schemeClr val="dk1"/>
                </a:solidFill>
              </a:rPr>
              <a:t>coordination level to use</a:t>
            </a:r>
            <a:endParaRPr sz="2300">
              <a:solidFill>
                <a:schemeClr val="dk1"/>
              </a:solidFill>
            </a:endParaRPr>
          </a:p>
          <a:p>
            <a:pPr marL="1143000" lvl="2" indent="-37465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pl-PL" sz="2300">
                <a:solidFill>
                  <a:schemeClr val="dk1"/>
                </a:solidFill>
              </a:rPr>
              <a:t>coordination subtype to apply</a:t>
            </a:r>
            <a:endParaRPr sz="2300">
              <a:solidFill>
                <a:schemeClr val="dk1"/>
              </a:solidFill>
            </a:endParaRPr>
          </a:p>
          <a:p>
            <a:pPr marL="742950" lvl="1" indent="-327025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imes New Roman"/>
              <a:buChar char="•"/>
            </a:pPr>
            <a:r>
              <a:rPr lang="pl-PL" sz="2500">
                <a:solidFill>
                  <a:schemeClr val="dk1"/>
                </a:solidFill>
              </a:rPr>
              <a:t>Decisions can be inferred (predicted before use)</a:t>
            </a:r>
            <a:endParaRPr sz="2900"/>
          </a:p>
        </p:txBody>
      </p:sp>
      <p:sp>
        <p:nvSpPr>
          <p:cNvPr id="151" name="Google Shape;151;g205aefc570e_0_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6</a:t>
            </a:fld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15B53-388C-92B0-5357-EB3AD1F643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pl-PL"/>
              <a:t>February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8B3988-D30E-7154-878A-1A4D3945E9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Literature Review</a:t>
            </a:r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MAPC a key feature of future WLANs [4]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Many proposals of coordination mechanisms, eg [5]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Novel functionality with few ML-based solutions (as yet) [6]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Distributed MIMO method for Wi-Fi  [7]</a:t>
            </a:r>
            <a:endParaRPr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 b="1"/>
              <a:t>APs replaced by radio heads</a:t>
            </a:r>
            <a:endParaRPr b="1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 b="1"/>
              <a:t>DRL agents</a:t>
            </a:r>
            <a:endParaRPr b="1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 b="1"/>
              <a:t>20% throughput improvement</a:t>
            </a:r>
            <a:endParaRPr b="1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pl-PL" b="1"/>
              <a:t>Works well in dynamic environments</a:t>
            </a:r>
            <a:endParaRPr b="1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MAPC channel access system with DRL [8]</a:t>
            </a:r>
            <a:endParaRPr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pl-PL"/>
              <a:t>MAPC with federated learning [9]</a:t>
            </a:r>
            <a:endParaRPr/>
          </a:p>
        </p:txBody>
      </p:sp>
      <p:sp>
        <p:nvSpPr>
          <p:cNvPr id="158" name="Google Shape;158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7</a:t>
            </a:fld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A2360C-00BA-E013-A346-DD15B33FC7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KPIs</a:t>
            </a:r>
            <a:endParaRPr/>
          </a:p>
        </p:txBody>
      </p:sp>
      <p:sp>
        <p:nvSpPr>
          <p:cNvPr id="166" name="Google Shape;166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Throughput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Latency and jitter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Reliability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Fairness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Learning latency: Additional delay is introduced by AIML exploration</a:t>
            </a:r>
            <a:endParaRPr/>
          </a:p>
        </p:txBody>
      </p:sp>
      <p:sp>
        <p:nvSpPr>
          <p:cNvPr id="167" name="Google Shape;16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8</a:t>
            </a:fld>
            <a:endParaRPr/>
          </a:p>
        </p:txBody>
      </p:sp>
      <p:sp>
        <p:nvSpPr>
          <p:cNvPr id="169" name="Google Shape;169;p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256F41-1B2A-5A0E-F108-9E5ACAD30D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Requirements</a:t>
            </a:r>
            <a:endParaRPr/>
          </a:p>
        </p:txBody>
      </p:sp>
      <p:sp>
        <p:nvSpPr>
          <p:cNvPr id="175" name="Google Shape;17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Reference scenarios for demonstrating performance improvement over non-AIML UHR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Performance evaluation targeting KPIs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AutoNum type="arabicPeriod"/>
            </a:pPr>
            <a:r>
              <a:rPr lang="pl-PL"/>
              <a:t>Minimization of overhead (signalling, computational complexity, etc.)</a:t>
            </a:r>
            <a:endParaRPr/>
          </a:p>
        </p:txBody>
      </p:sp>
      <p:sp>
        <p:nvSpPr>
          <p:cNvPr id="176" name="Google Shape;176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pl-PL"/>
              <a:t>Slide </a:t>
            </a:r>
            <a:fld id="{00000000-1234-1234-1234-123412341234}" type="slidenum">
              <a:rPr lang="pl-PL"/>
              <a:t>9</a:t>
            </a:fld>
            <a:endParaRPr/>
          </a:p>
        </p:txBody>
      </p:sp>
      <p:sp>
        <p:nvSpPr>
          <p:cNvPr id="178" name="Google Shape;178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/>
              <a:t>February 2023</a:t>
            </a:r>
            <a:endParaRPr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E0D385-3864-56EA-21DA-5E69CE4187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pl-PL"/>
              <a:t>Szymon Szott (AGH University)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1117</Words>
  <Application>Microsoft Office PowerPoint</Application>
  <PresentationFormat>On-screen Show (4:3)</PresentationFormat>
  <Paragraphs>165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Microsoft Word 97 - 2003 Document</vt:lpstr>
      <vt:lpstr>AIML-based Multi-AP Coordination Use Case</vt:lpstr>
      <vt:lpstr>Abstract</vt:lpstr>
      <vt:lpstr>Use Case Goal</vt:lpstr>
      <vt:lpstr>Background</vt:lpstr>
      <vt:lpstr>Coordination Levels [2]</vt:lpstr>
      <vt:lpstr>Use Case Motivation</vt:lpstr>
      <vt:lpstr>Literature Review</vt:lpstr>
      <vt:lpstr>KPIs</vt:lpstr>
      <vt:lpstr>Requirements</vt:lpstr>
      <vt:lpstr>Potential Features Analysis</vt:lpstr>
      <vt:lpstr>Standard Impact</vt:lpstr>
      <vt:lpstr>Technical Feasibility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AIML-based Multi-AP Coordination Use Case</dc:title>
  <dc:subject/>
  <dc:creator>Szymon Szott</dc:creator>
  <cp:lastModifiedBy>Szymon Szott</cp:lastModifiedBy>
  <cp:revision>2</cp:revision>
  <dcterms:created xsi:type="dcterms:W3CDTF">2023-02-03T16:49:14Z</dcterms:created>
  <dcterms:modified xsi:type="dcterms:W3CDTF">2023-02-07T17:16:53Z</dcterms:modified>
</cp:coreProperties>
</file>