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57" r:id="rId3"/>
    <p:sldId id="261" r:id="rId4"/>
    <p:sldId id="262" r:id="rId5"/>
    <p:sldId id="263" r:id="rId6"/>
    <p:sldId id="260" r:id="rId7"/>
    <p:sldId id="259"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33" d="100"/>
          <a:sy n="133" d="100"/>
        </p:scale>
        <p:origin x="504" y="12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‹Nr.›</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e-DE" smtClean="0"/>
              <a:t>Titelmasterformat durch Klicken bearbeiten</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en-GB"/>
          </a:p>
        </p:txBody>
      </p:sp>
      <p:sp>
        <p:nvSpPr>
          <p:cNvPr id="4" name="Date Placeholder 3"/>
          <p:cNvSpPr>
            <a:spLocks noGrp="1"/>
          </p:cNvSpPr>
          <p:nvPr>
            <p:ph type="dt" idx="10"/>
          </p:nvPr>
        </p:nvSpPr>
        <p:spPr/>
        <p:txBody>
          <a:bodyPr/>
          <a:lstStyle>
            <a:lvl1pPr>
              <a:defRPr/>
            </a:lvl1pPr>
          </a:lstStyle>
          <a:p>
            <a:r>
              <a:rPr lang="de-DE" smtClean="0"/>
              <a:t>Feb. 2023</a:t>
            </a:r>
            <a:endParaRPr lang="en-GB"/>
          </a:p>
        </p:txBody>
      </p:sp>
      <p:sp>
        <p:nvSpPr>
          <p:cNvPr id="5" name="Footer Placeholder 4"/>
          <p:cNvSpPr>
            <a:spLocks noGrp="1"/>
          </p:cNvSpPr>
          <p:nvPr>
            <p:ph type="ftr" idx="11"/>
          </p:nvPr>
        </p:nvSpPr>
        <p:spPr/>
        <p:txBody>
          <a:bodyPr/>
          <a:lstStyle>
            <a:lvl1pPr>
              <a:defRPr/>
            </a:lvl1pPr>
          </a:lstStyle>
          <a:p>
            <a:r>
              <a:rPr lang="en-GB" smtClean="0"/>
              <a:t>Joerg ROBERT, TU Ilmenau/Fraunhofer IIS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‹Nr.›</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GB"/>
          </a:p>
        </p:txBody>
      </p:sp>
      <p:sp>
        <p:nvSpPr>
          <p:cNvPr id="3" name="Content Placehold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Joerg ROBERT, TU Ilmenau/Fraunhofer IIS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Feb. 2023</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Formatvorlagen des Textmasters bearbeiten</a:t>
            </a:r>
          </a:p>
        </p:txBody>
      </p:sp>
      <p:sp>
        <p:nvSpPr>
          <p:cNvPr id="4" name="Date Placeholder 3"/>
          <p:cNvSpPr>
            <a:spLocks noGrp="1"/>
          </p:cNvSpPr>
          <p:nvPr>
            <p:ph type="dt" idx="10"/>
          </p:nvPr>
        </p:nvSpPr>
        <p:spPr/>
        <p:txBody>
          <a:bodyPr/>
          <a:lstStyle>
            <a:lvl1pPr>
              <a:defRPr/>
            </a:lvl1pPr>
          </a:lstStyle>
          <a:p>
            <a:r>
              <a:rPr lang="de-DE" smtClean="0"/>
              <a:t>Feb. 2023</a:t>
            </a:r>
            <a:endParaRPr lang="en-GB"/>
          </a:p>
        </p:txBody>
      </p:sp>
      <p:sp>
        <p:nvSpPr>
          <p:cNvPr id="5" name="Footer Placeholder 4"/>
          <p:cNvSpPr>
            <a:spLocks noGrp="1"/>
          </p:cNvSpPr>
          <p:nvPr>
            <p:ph type="ftr" idx="11"/>
          </p:nvPr>
        </p:nvSpPr>
        <p:spPr/>
        <p:txBody>
          <a:bodyPr/>
          <a:lstStyle>
            <a:lvl1pPr>
              <a:defRPr/>
            </a:lvl1pPr>
          </a:lstStyle>
          <a:p>
            <a:r>
              <a:rPr lang="en-GB" smtClean="0"/>
              <a:t>Joerg ROBERT, TU Ilmenau/Fraunhofer IIS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‹Nr.›</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5" name="Date Placeholder 4"/>
          <p:cNvSpPr>
            <a:spLocks noGrp="1"/>
          </p:cNvSpPr>
          <p:nvPr>
            <p:ph type="dt" idx="10"/>
          </p:nvPr>
        </p:nvSpPr>
        <p:spPr/>
        <p:txBody>
          <a:bodyPr/>
          <a:lstStyle>
            <a:lvl1pPr>
              <a:defRPr/>
            </a:lvl1pPr>
          </a:lstStyle>
          <a:p>
            <a:r>
              <a:rPr lang="de-DE" smtClean="0"/>
              <a:t>Feb. 2023</a:t>
            </a:r>
            <a:endParaRPr lang="en-GB"/>
          </a:p>
        </p:txBody>
      </p:sp>
      <p:sp>
        <p:nvSpPr>
          <p:cNvPr id="6" name="Footer Placeholder 5"/>
          <p:cNvSpPr>
            <a:spLocks noGrp="1"/>
          </p:cNvSpPr>
          <p:nvPr>
            <p:ph type="ftr" idx="11"/>
          </p:nvPr>
        </p:nvSpPr>
        <p:spPr/>
        <p:txBody>
          <a:bodyPr/>
          <a:lstStyle>
            <a:lvl1pPr>
              <a:defRPr/>
            </a:lvl1pPr>
          </a:lstStyle>
          <a:p>
            <a:r>
              <a:rPr lang="en-GB" smtClean="0"/>
              <a:t>Joerg ROBERT, TU Ilmenau/Fraunhofer IIS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7" name="Date Placeholder 6"/>
          <p:cNvSpPr>
            <a:spLocks noGrp="1"/>
          </p:cNvSpPr>
          <p:nvPr>
            <p:ph type="dt" idx="10"/>
          </p:nvPr>
        </p:nvSpPr>
        <p:spPr/>
        <p:txBody>
          <a:bodyPr/>
          <a:lstStyle>
            <a:lvl1pPr>
              <a:defRPr/>
            </a:lvl1pPr>
          </a:lstStyle>
          <a:p>
            <a:r>
              <a:rPr lang="de-DE" smtClean="0"/>
              <a:t>Feb. 2023</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Joerg ROBERT, TU Ilmenau/Fraunhofer IIS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GB"/>
          </a:p>
        </p:txBody>
      </p:sp>
      <p:sp>
        <p:nvSpPr>
          <p:cNvPr id="3" name="Date Placeholder 2"/>
          <p:cNvSpPr>
            <a:spLocks noGrp="1"/>
          </p:cNvSpPr>
          <p:nvPr>
            <p:ph type="dt" idx="10"/>
          </p:nvPr>
        </p:nvSpPr>
        <p:spPr/>
        <p:txBody>
          <a:bodyPr/>
          <a:lstStyle>
            <a:lvl1pPr>
              <a:defRPr/>
            </a:lvl1pPr>
          </a:lstStyle>
          <a:p>
            <a:r>
              <a:rPr lang="de-DE" smtClean="0"/>
              <a:t>Feb. 2023</a:t>
            </a:r>
            <a:endParaRPr lang="en-GB"/>
          </a:p>
        </p:txBody>
      </p:sp>
      <p:sp>
        <p:nvSpPr>
          <p:cNvPr id="4" name="Footer Placeholder 3"/>
          <p:cNvSpPr>
            <a:spLocks noGrp="1"/>
          </p:cNvSpPr>
          <p:nvPr>
            <p:ph type="ftr" idx="11"/>
          </p:nvPr>
        </p:nvSpPr>
        <p:spPr/>
        <p:txBody>
          <a:bodyPr/>
          <a:lstStyle>
            <a:lvl1pPr>
              <a:defRPr/>
            </a:lvl1pPr>
          </a:lstStyle>
          <a:p>
            <a:r>
              <a:rPr lang="en-GB" smtClean="0"/>
              <a:t>Joerg ROBERT, TU Ilmenau/Fraunhofer IIS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de-DE" smtClean="0"/>
              <a:t>Feb. 2023</a:t>
            </a:r>
            <a:endParaRPr lang="en-GB"/>
          </a:p>
        </p:txBody>
      </p:sp>
      <p:sp>
        <p:nvSpPr>
          <p:cNvPr id="3" name="Footer Placeholder 2"/>
          <p:cNvSpPr>
            <a:spLocks noGrp="1"/>
          </p:cNvSpPr>
          <p:nvPr>
            <p:ph type="ftr" idx="11"/>
          </p:nvPr>
        </p:nvSpPr>
        <p:spPr/>
        <p:txBody>
          <a:bodyPr/>
          <a:lstStyle>
            <a:lvl1pPr>
              <a:defRPr/>
            </a:lvl1pPr>
          </a:lstStyle>
          <a:p>
            <a:r>
              <a:rPr lang="en-GB" smtClean="0"/>
              <a:t>Joerg ROBERT, TU Ilmenau/Fraunhofer IIS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mtClean="0"/>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e Placeholder 3"/>
          <p:cNvSpPr>
            <a:spLocks noGrp="1"/>
          </p:cNvSpPr>
          <p:nvPr>
            <p:ph type="dt" idx="10"/>
          </p:nvPr>
        </p:nvSpPr>
        <p:spPr/>
        <p:txBody>
          <a:bodyPr/>
          <a:lstStyle>
            <a:lvl1pPr>
              <a:defRPr/>
            </a:lvl1pPr>
          </a:lstStyle>
          <a:p>
            <a:r>
              <a:rPr lang="de-DE" smtClean="0"/>
              <a:t>Feb. 2023</a:t>
            </a:r>
            <a:endParaRPr lang="en-GB"/>
          </a:p>
        </p:txBody>
      </p:sp>
      <p:sp>
        <p:nvSpPr>
          <p:cNvPr id="5" name="Footer Placeholder 4"/>
          <p:cNvSpPr>
            <a:spLocks noGrp="1"/>
          </p:cNvSpPr>
          <p:nvPr>
            <p:ph type="ftr" idx="11"/>
          </p:nvPr>
        </p:nvSpPr>
        <p:spPr/>
        <p:txBody>
          <a:bodyPr/>
          <a:lstStyle>
            <a:lvl1pPr>
              <a:defRPr/>
            </a:lvl1pPr>
          </a:lstStyle>
          <a:p>
            <a:r>
              <a:rPr lang="en-GB" smtClean="0"/>
              <a:t>Joerg ROBERT, TU Ilmenau/Fraunhofer IIS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de-DE" smtClean="0"/>
              <a:t>Titelmasterformat durch Klicken bearbeiten</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Date Placeholder 3"/>
          <p:cNvSpPr>
            <a:spLocks noGrp="1"/>
          </p:cNvSpPr>
          <p:nvPr>
            <p:ph type="dt" idx="10"/>
          </p:nvPr>
        </p:nvSpPr>
        <p:spPr/>
        <p:txBody>
          <a:bodyPr/>
          <a:lstStyle>
            <a:lvl1pPr>
              <a:defRPr/>
            </a:lvl1pPr>
          </a:lstStyle>
          <a:p>
            <a:r>
              <a:rPr lang="de-DE" smtClean="0"/>
              <a:t>Feb. 2023</a:t>
            </a:r>
            <a:endParaRPr lang="en-GB"/>
          </a:p>
        </p:txBody>
      </p:sp>
      <p:sp>
        <p:nvSpPr>
          <p:cNvPr id="5" name="Footer Placeholder 4"/>
          <p:cNvSpPr>
            <a:spLocks noGrp="1"/>
          </p:cNvSpPr>
          <p:nvPr>
            <p:ph type="ftr" idx="11"/>
          </p:nvPr>
        </p:nvSpPr>
        <p:spPr/>
        <p:txBody>
          <a:bodyPr/>
          <a:lstStyle>
            <a:lvl1pPr>
              <a:defRPr/>
            </a:lvl1pPr>
          </a:lstStyle>
          <a:p>
            <a:r>
              <a:rPr lang="en-GB" smtClean="0"/>
              <a:t>Joerg ROBERT, TU Ilmenau/Fraunhofer IIS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de-DE" smtClean="0"/>
              <a:t>Feb.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Joerg ROBERT, TU Ilmenau/Fraunhofer IIS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‹Nr.›</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802.11-23/0198r0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de-DE" smtClean="0"/>
              <a:t>Feb.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Joerg ROBERT, TU Ilmenau/Fraunhofer IIS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Potentially Open Issues in TIG Report</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2023-02-07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77856650"/>
              </p:ext>
            </p:extLst>
          </p:nvPr>
        </p:nvGraphicFramePr>
        <p:xfrm>
          <a:off x="515938" y="2278063"/>
          <a:ext cx="8045450" cy="2809875"/>
        </p:xfrm>
        <a:graphic>
          <a:graphicData uri="http://schemas.openxmlformats.org/presentationml/2006/ole">
            <mc:AlternateContent xmlns:mc="http://schemas.openxmlformats.org/markup-compatibility/2006">
              <mc:Choice xmlns:v="urn:schemas-microsoft-com:vml" Requires="v">
                <p:oleObj spid="_x0000_s3180" name="Document" r:id="rId4" imgW="8250056" imgH="2876325" progId="Word.Document.8">
                  <p:embed/>
                </p:oleObj>
              </mc:Choice>
              <mc:Fallback>
                <p:oleObj name="Document" r:id="rId4" imgW="8250056" imgH="2876325" progId="Word.Document.8">
                  <p:embed/>
                  <p:pic>
                    <p:nvPicPr>
                      <p:cNvPr id="0" name="Picture 3"/>
                      <p:cNvPicPr>
                        <a:picLocks noChangeAspect="1" noChangeArrowheads="1"/>
                      </p:cNvPicPr>
                      <p:nvPr/>
                    </p:nvPicPr>
                    <p:blipFill>
                      <a:blip r:embed="rId5"/>
                      <a:srcRect/>
                      <a:stretch>
                        <a:fillRect/>
                      </a:stretch>
                    </p:blipFill>
                    <p:spPr bwMode="auto">
                      <a:xfrm>
                        <a:off x="515938" y="2278063"/>
                        <a:ext cx="8045450" cy="28098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en-GB" smtClean="0"/>
              <a:t>Abstract</a:t>
            </a:r>
            <a:endParaRPr lang="en-GB"/>
          </a:p>
        </p:txBody>
      </p:sp>
      <p:sp>
        <p:nvSpPr>
          <p:cNvPr id="4098" name="Rectangle 2"/>
          <p:cNvSpPr>
            <a:spLocks noGrp="1" noChangeArrowheads="1"/>
          </p:cNvSpPr>
          <p:nvPr>
            <p:ph type="body" idx="1"/>
          </p:nvPr>
        </p:nvSpPr>
        <p:spPr/>
        <p:txBody>
          <a:bodyPr/>
          <a:lstStyle/>
          <a:p>
            <a:pPr marL="0" indent="0"/>
            <a:r>
              <a:rPr lang="en-GB" dirty="0" smtClean="0"/>
              <a:t>The current version of the TIG report already covers most items. However, some parts in 11-22/1562r5 may be still missing. This documents proposes potentially missing items. </a:t>
            </a:r>
          </a:p>
          <a:p>
            <a:endParaRPr lang="en-GB" dirty="0"/>
          </a:p>
        </p:txBody>
      </p:sp>
      <p:sp>
        <p:nvSpPr>
          <p:cNvPr id="6" name="Slide Number Placeholder 5"/>
          <p:cNvSpPr>
            <a:spLocks noGrp="1"/>
          </p:cNvSpPr>
          <p:nvPr>
            <p:ph type="sldNum" idx="12"/>
          </p:nvPr>
        </p:nvSpPr>
        <p:spPr/>
        <p:txBody>
          <a:bodyPr/>
          <a:lstStyle/>
          <a:p>
            <a:r>
              <a:rPr lang="en-GB" smtClean="0"/>
              <a:t>Slide </a:t>
            </a:r>
            <a:fld id="{351F4386-A5E2-41A1-B4D0-BE653C929E06}" type="slidenum">
              <a:rPr lang="en-GB" smtClean="0"/>
              <a:pPr/>
              <a:t>2</a:t>
            </a:fld>
            <a:endParaRPr lang="en-GB"/>
          </a:p>
        </p:txBody>
      </p:sp>
      <p:sp>
        <p:nvSpPr>
          <p:cNvPr id="5" name="Footer Placeholder 4"/>
          <p:cNvSpPr>
            <a:spLocks noGrp="1"/>
          </p:cNvSpPr>
          <p:nvPr>
            <p:ph type="ftr" idx="14"/>
          </p:nvPr>
        </p:nvSpPr>
        <p:spPr/>
        <p:txBody>
          <a:bodyPr/>
          <a:lstStyle/>
          <a:p>
            <a:r>
              <a:rPr lang="en-GB" smtClean="0"/>
              <a:t>Joerg ROBERT, TU Ilmenau/Fraunhofer IIS</a:t>
            </a:r>
            <a:endParaRPr lang="en-GB" dirty="0"/>
          </a:p>
        </p:txBody>
      </p:sp>
      <p:sp>
        <p:nvSpPr>
          <p:cNvPr id="4" name="Date Placeholder 3"/>
          <p:cNvSpPr>
            <a:spLocks noGrp="1"/>
          </p:cNvSpPr>
          <p:nvPr>
            <p:ph type="dt" idx="15"/>
          </p:nvPr>
        </p:nvSpPr>
        <p:spPr/>
        <p:txBody>
          <a:bodyPr/>
          <a:lstStyle/>
          <a:p>
            <a:r>
              <a:rPr lang="de-DE" smtClean="0"/>
              <a:t>Feb.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Full Duplex Operation</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smtClean="0"/>
              <a:t>Section 4.2 in </a:t>
            </a:r>
            <a:r>
              <a:rPr lang="en-GB" dirty="0" smtClean="0"/>
              <a:t>11-22/1562r5 already mentions different technical challenges. However, a main issue is due to the required full-duplex operation for backscatter devices. This is especially a problem in case of mono-static operation that is implied by the pictures in the use-case section. These problems were already discussed in the Full Duplex TIG back in 2018.</a:t>
            </a:r>
          </a:p>
          <a:p>
            <a:pPr>
              <a:buFont typeface="Wingdings" panose="05000000000000000000" pitchFamily="2" charset="2"/>
              <a:buChar char="è"/>
            </a:pPr>
            <a:r>
              <a:rPr lang="en-GB" dirty="0" smtClean="0"/>
              <a:t>Proposal: The findings of the Full Duplex TIG in 11-18/498r8 should be added to the challenges as this will have a major impact on the potential use-cases</a:t>
            </a:r>
          </a:p>
          <a:p>
            <a:pPr>
              <a:buFont typeface="Wingdings" panose="05000000000000000000" pitchFamily="2" charset="2"/>
              <a:buChar char="è"/>
            </a:pPr>
            <a:endParaRPr lang="en-GB" dirty="0" smtClean="0"/>
          </a:p>
          <a:p>
            <a:pPr>
              <a:buFont typeface="Arial" panose="020B0604020202020204" pitchFamily="34" charset="0"/>
              <a:buChar char="•"/>
            </a:pPr>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ußzeilenplatzhalter 4"/>
          <p:cNvSpPr>
            <a:spLocks noGrp="1"/>
          </p:cNvSpPr>
          <p:nvPr>
            <p:ph type="ftr" idx="14"/>
          </p:nvPr>
        </p:nvSpPr>
        <p:spPr/>
        <p:txBody>
          <a:bodyPr/>
          <a:lstStyle/>
          <a:p>
            <a:r>
              <a:rPr lang="en-GB" smtClean="0"/>
              <a:t>Joerg ROBERT, TU Ilmenau/Fraunhofer IIS</a:t>
            </a:r>
            <a:endParaRPr lang="en-GB" dirty="0"/>
          </a:p>
        </p:txBody>
      </p:sp>
      <p:sp>
        <p:nvSpPr>
          <p:cNvPr id="6" name="Datumsplatzhalter 5"/>
          <p:cNvSpPr>
            <a:spLocks noGrp="1"/>
          </p:cNvSpPr>
          <p:nvPr>
            <p:ph type="dt" idx="15"/>
          </p:nvPr>
        </p:nvSpPr>
        <p:spPr/>
        <p:txBody>
          <a:bodyPr/>
          <a:lstStyle/>
          <a:p>
            <a:r>
              <a:rPr lang="de-DE" smtClean="0"/>
              <a:t>Feb. 2023</a:t>
            </a:r>
            <a:endParaRPr lang="en-GB" dirty="0"/>
          </a:p>
        </p:txBody>
      </p:sp>
    </p:spTree>
    <p:extLst>
      <p:ext uri="{BB962C8B-B14F-4D97-AF65-F5344CB8AC3E}">
        <p14:creationId xmlns:p14="http://schemas.microsoft.com/office/powerpoint/2010/main" val="2341019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Basic Introduction to Backscatter Technologies</a:t>
            </a:r>
            <a:endParaRPr lang="en-US" dirty="0"/>
          </a:p>
        </p:txBody>
      </p:sp>
      <p:sp>
        <p:nvSpPr>
          <p:cNvPr id="3" name="Inhaltsplatzhalter 2"/>
          <p:cNvSpPr>
            <a:spLocks noGrp="1"/>
          </p:cNvSpPr>
          <p:nvPr>
            <p:ph idx="1"/>
          </p:nvPr>
        </p:nvSpPr>
        <p:spPr/>
        <p:txBody>
          <a:bodyPr/>
          <a:lstStyle/>
          <a:p>
            <a:pPr marL="457200" indent="-457200">
              <a:buFont typeface="Arial" panose="020B0604020202020204" pitchFamily="34" charset="0"/>
              <a:buChar char="•"/>
            </a:pPr>
            <a:r>
              <a:rPr lang="en-US" dirty="0" smtClean="0"/>
              <a:t>The current draft already shows potential implementations of backscatter technologies and shows the hardware implementation</a:t>
            </a:r>
          </a:p>
          <a:p>
            <a:pPr marL="457200" indent="-457200">
              <a:buFont typeface="Arial" panose="020B0604020202020204" pitchFamily="34" charset="0"/>
              <a:buChar char="•"/>
            </a:pPr>
            <a:r>
              <a:rPr lang="en-US" dirty="0" smtClean="0"/>
              <a:t>However, a detailed description on  the actual modulation is missing.</a:t>
            </a:r>
          </a:p>
          <a:p>
            <a:pPr>
              <a:buFont typeface="Wingdings" panose="05000000000000000000" pitchFamily="2" charset="2"/>
              <a:buChar char="è"/>
            </a:pPr>
            <a:r>
              <a:rPr lang="en-US" dirty="0" smtClean="0">
                <a:sym typeface="Wingdings" panose="05000000000000000000" pitchFamily="2" charset="2"/>
              </a:rPr>
              <a:t>Proposal: Additional text to describe the modulation should be added. This is especially important to underline the requirements for specific energizer waveforms.</a:t>
            </a:r>
          </a:p>
          <a:p>
            <a:pPr>
              <a:buFont typeface="Wingdings" panose="05000000000000000000" pitchFamily="2" charset="2"/>
              <a:buChar char="è"/>
            </a:pPr>
            <a:endParaRPr lang="en-US" dirty="0" smtClean="0">
              <a:sym typeface="Wingdings" panose="05000000000000000000" pitchFamily="2" charset="2"/>
            </a:endParaRPr>
          </a:p>
          <a:p>
            <a:pPr marL="0" indent="0"/>
            <a:endParaRPr lang="en-US" dirty="0" smtClean="0">
              <a:sym typeface="Wingdings" panose="05000000000000000000" pitchFamily="2" charset="2"/>
            </a:endParaRPr>
          </a:p>
          <a:p>
            <a:pPr marL="0" indent="0"/>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ußzeilenplatzhalter 4"/>
          <p:cNvSpPr>
            <a:spLocks noGrp="1"/>
          </p:cNvSpPr>
          <p:nvPr>
            <p:ph type="ftr" idx="14"/>
          </p:nvPr>
        </p:nvSpPr>
        <p:spPr/>
        <p:txBody>
          <a:bodyPr/>
          <a:lstStyle/>
          <a:p>
            <a:r>
              <a:rPr lang="en-GB" smtClean="0"/>
              <a:t>Joerg ROBERT, TU Ilmenau/Fraunhofer IIS</a:t>
            </a:r>
            <a:endParaRPr lang="en-GB" dirty="0"/>
          </a:p>
        </p:txBody>
      </p:sp>
      <p:sp>
        <p:nvSpPr>
          <p:cNvPr id="6" name="Datumsplatzhalter 5"/>
          <p:cNvSpPr>
            <a:spLocks noGrp="1"/>
          </p:cNvSpPr>
          <p:nvPr>
            <p:ph type="dt" idx="15"/>
          </p:nvPr>
        </p:nvSpPr>
        <p:spPr/>
        <p:txBody>
          <a:bodyPr/>
          <a:lstStyle/>
          <a:p>
            <a:r>
              <a:rPr lang="de-DE" smtClean="0"/>
              <a:t>Feb. 2023</a:t>
            </a:r>
            <a:endParaRPr lang="en-GB" dirty="0"/>
          </a:p>
        </p:txBody>
      </p:sp>
    </p:spTree>
    <p:extLst>
      <p:ext uri="{BB962C8B-B14F-4D97-AF65-F5344CB8AC3E}">
        <p14:creationId xmlns:p14="http://schemas.microsoft.com/office/powerpoint/2010/main" val="15810520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Frequency Regulation</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smtClean="0"/>
              <a:t>The system does not yet mention the issue of frequency regulation. This is especially important as most calculations are only feasible in countries following FCC 15.257. Therefore, the link budget calculations in section 4.4.1 may be too optimistic.</a:t>
            </a:r>
          </a:p>
          <a:p>
            <a:pPr>
              <a:buFont typeface="Wingdings" panose="05000000000000000000" pitchFamily="2" charset="2"/>
              <a:buChar char="è"/>
            </a:pPr>
            <a:r>
              <a:rPr lang="en-US" dirty="0" smtClean="0">
                <a:sym typeface="Wingdings" panose="05000000000000000000" pitchFamily="2" charset="2"/>
              </a:rPr>
              <a:t>Proposal 1: Add existing text (with modifications) as proposed in </a:t>
            </a:r>
            <a:r>
              <a:rPr lang="en-US" dirty="0" smtClean="0"/>
              <a:t>11-23/89r0</a:t>
            </a:r>
          </a:p>
          <a:p>
            <a:pPr>
              <a:buFont typeface="Wingdings" panose="05000000000000000000" pitchFamily="2" charset="2"/>
              <a:buChar char="è"/>
            </a:pPr>
            <a:r>
              <a:rPr lang="en-US" dirty="0" smtClean="0"/>
              <a:t>Proposal 2: Review link budget in section 4.4.1 and add figures for other countries</a:t>
            </a:r>
          </a:p>
          <a:p>
            <a:pPr>
              <a:buFont typeface="Wingdings" panose="05000000000000000000" pitchFamily="2" charset="2"/>
              <a:buChar char="è"/>
            </a:pPr>
            <a:endParaRPr lang="en-US" dirty="0" smtClean="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en-GB" smtClean="0"/>
              <a:t>Joerg ROBERT, TU Ilmenau/Fraunhofer IIS</a:t>
            </a:r>
            <a:endParaRPr lang="en-GB" dirty="0"/>
          </a:p>
        </p:txBody>
      </p:sp>
      <p:sp>
        <p:nvSpPr>
          <p:cNvPr id="6" name="Datumsplatzhalter 5"/>
          <p:cNvSpPr>
            <a:spLocks noGrp="1"/>
          </p:cNvSpPr>
          <p:nvPr>
            <p:ph type="dt" idx="15"/>
          </p:nvPr>
        </p:nvSpPr>
        <p:spPr/>
        <p:txBody>
          <a:bodyPr/>
          <a:lstStyle/>
          <a:p>
            <a:r>
              <a:rPr lang="de-DE" smtClean="0"/>
              <a:t>Feb. 2023</a:t>
            </a:r>
            <a:endParaRPr lang="en-GB" dirty="0"/>
          </a:p>
        </p:txBody>
      </p:sp>
    </p:spTree>
    <p:extLst>
      <p:ext uri="{BB962C8B-B14F-4D97-AF65-F5344CB8AC3E}">
        <p14:creationId xmlns:p14="http://schemas.microsoft.com/office/powerpoint/2010/main" val="41056287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smtClean="0"/>
              <a:t>Potential Problems with Reasonability of Energizers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smtClean="0"/>
              <a:t>Continuous transmission of energy to energize AMP devices may not be reasonable. Potential issues are e.g.:</a:t>
            </a:r>
          </a:p>
          <a:p>
            <a:pPr lvl="1">
              <a:buFont typeface="Arial" panose="020B0604020202020204" pitchFamily="34" charset="0"/>
              <a:buChar char="•"/>
            </a:pPr>
            <a:r>
              <a:rPr lang="en-US" dirty="0" smtClean="0"/>
              <a:t>Problematic in terms of frequency regulation (duty cycle, power limitations, …)</a:t>
            </a:r>
          </a:p>
          <a:p>
            <a:pPr lvl="1">
              <a:buFont typeface="Arial" panose="020B0604020202020204" pitchFamily="34" charset="0"/>
              <a:buChar char="•"/>
            </a:pPr>
            <a:r>
              <a:rPr lang="en-US" dirty="0" smtClean="0"/>
              <a:t>Potential long-time exposure to strong electromagnetic fields</a:t>
            </a:r>
          </a:p>
          <a:p>
            <a:pPr lvl="1">
              <a:buFont typeface="Arial" panose="020B0604020202020204" pitchFamily="34" charset="0"/>
              <a:buChar char="•"/>
            </a:pPr>
            <a:r>
              <a:rPr lang="en-US" dirty="0" smtClean="0"/>
              <a:t>In Germany transmit power of 10W EIRP or more requires permission of authorizes with proof of protection of humans. </a:t>
            </a:r>
            <a:r>
              <a:rPr lang="en-US" dirty="0" smtClean="0"/>
              <a:t>Proposed parameters in section 4.4.1 are close to critical values allowed by law (in Germany: “</a:t>
            </a:r>
            <a:r>
              <a:rPr lang="en-US" dirty="0" err="1" smtClean="0"/>
              <a:t>Bundes-Immissionsschutzgesetzes</a:t>
            </a:r>
            <a:r>
              <a:rPr lang="en-US" dirty="0" smtClean="0"/>
              <a:t> (</a:t>
            </a:r>
            <a:r>
              <a:rPr lang="en-US" dirty="0" err="1" smtClean="0"/>
              <a:t>Verordnung</a:t>
            </a:r>
            <a:r>
              <a:rPr lang="en-US" dirty="0" smtClean="0"/>
              <a:t> </a:t>
            </a:r>
            <a:r>
              <a:rPr lang="en-US" dirty="0" err="1" smtClean="0"/>
              <a:t>über</a:t>
            </a:r>
            <a:r>
              <a:rPr lang="en-US" dirty="0" smtClean="0"/>
              <a:t> </a:t>
            </a:r>
            <a:r>
              <a:rPr lang="en-US" dirty="0" err="1" smtClean="0"/>
              <a:t>elektromagnetische</a:t>
            </a:r>
            <a:r>
              <a:rPr lang="en-US" dirty="0" smtClean="0"/>
              <a:t> Felder - 26. </a:t>
            </a:r>
            <a:r>
              <a:rPr lang="en-US" dirty="0" err="1" smtClean="0"/>
              <a:t>BImSchV</a:t>
            </a:r>
            <a:r>
              <a:rPr lang="en-US" dirty="0" smtClean="0"/>
              <a:t>)“ )</a:t>
            </a:r>
          </a:p>
          <a:p>
            <a:pPr>
              <a:buFont typeface="Arial" panose="020B0604020202020204" pitchFamily="34" charset="0"/>
              <a:buChar char="•"/>
            </a:pPr>
            <a:r>
              <a:rPr lang="en-US" dirty="0" smtClean="0"/>
              <a:t>Question: How do we address these topics?</a:t>
            </a:r>
          </a:p>
          <a:p>
            <a:endParaRPr lang="en-US" dirty="0" smtClean="0"/>
          </a:p>
          <a:p>
            <a:pPr lvl="1"/>
            <a:endParaRPr lang="en-US" dirty="0" smtClean="0"/>
          </a:p>
          <a:p>
            <a:pPr lvl="1"/>
            <a:endParaRPr lang="en-US" dirty="0" smtClean="0"/>
          </a:p>
          <a:p>
            <a:pPr lvl="1"/>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en-GB" smtClean="0"/>
              <a:t>Joerg ROBERT, TU Ilmenau/Fraunhofer IIS</a:t>
            </a:r>
            <a:endParaRPr lang="en-GB" dirty="0"/>
          </a:p>
        </p:txBody>
      </p:sp>
      <p:sp>
        <p:nvSpPr>
          <p:cNvPr id="6" name="Datumsplatzhalter 5"/>
          <p:cNvSpPr>
            <a:spLocks noGrp="1"/>
          </p:cNvSpPr>
          <p:nvPr>
            <p:ph type="dt" idx="15"/>
          </p:nvPr>
        </p:nvSpPr>
        <p:spPr/>
        <p:txBody>
          <a:bodyPr/>
          <a:lstStyle/>
          <a:p>
            <a:r>
              <a:rPr lang="de-DE" smtClean="0"/>
              <a:t>Feb. 2023</a:t>
            </a:r>
            <a:endParaRPr lang="en-GB" dirty="0"/>
          </a:p>
        </p:txBody>
      </p:sp>
    </p:spTree>
    <p:extLst>
      <p:ext uri="{BB962C8B-B14F-4D97-AF65-F5344CB8AC3E}">
        <p14:creationId xmlns:p14="http://schemas.microsoft.com/office/powerpoint/2010/main" val="41998404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Summary</a:t>
            </a:r>
            <a:endParaRPr lang="en-US" dirty="0"/>
          </a:p>
        </p:txBody>
      </p:sp>
      <p:sp>
        <p:nvSpPr>
          <p:cNvPr id="3" name="Inhaltsplatzhalter 2"/>
          <p:cNvSpPr>
            <a:spLocks noGrp="1"/>
          </p:cNvSpPr>
          <p:nvPr>
            <p:ph idx="1"/>
          </p:nvPr>
        </p:nvSpPr>
        <p:spPr/>
        <p:txBody>
          <a:bodyPr/>
          <a:lstStyle/>
          <a:p>
            <a:pPr>
              <a:buFont typeface="Wingdings" panose="05000000000000000000" pitchFamily="2" charset="2"/>
              <a:buChar char="§"/>
            </a:pPr>
            <a:r>
              <a:rPr lang="en-US" dirty="0" smtClean="0"/>
              <a:t>This document mentions some aspects that are not yet (well-)addressed in the TIG report</a:t>
            </a:r>
          </a:p>
          <a:p>
            <a:pPr>
              <a:buFont typeface="Wingdings" panose="05000000000000000000" pitchFamily="2" charset="2"/>
              <a:buChar char="§"/>
            </a:pPr>
            <a:r>
              <a:rPr lang="en-US" dirty="0" smtClean="0"/>
              <a:t>The missing topics may be relevant for the definition of a future standard</a:t>
            </a:r>
          </a:p>
          <a:p>
            <a:pPr>
              <a:buFont typeface="Wingdings" panose="05000000000000000000" pitchFamily="2" charset="2"/>
              <a:buChar char="§"/>
            </a:pPr>
            <a:r>
              <a:rPr lang="en-US" dirty="0" smtClean="0"/>
              <a:t>Me and my team </a:t>
            </a:r>
            <a:r>
              <a:rPr lang="en-US" dirty="0" smtClean="0"/>
              <a:t>would volunteer to draft the missing sections for the TIG report</a:t>
            </a:r>
            <a:endParaRPr lang="en-US" dirty="0" smtClean="0"/>
          </a:p>
          <a:p>
            <a:pPr>
              <a:buFont typeface="Wingdings" panose="05000000000000000000" pitchFamily="2" charset="2"/>
              <a:buChar char="§"/>
            </a:pPr>
            <a:endParaRPr lang="en-US" dirty="0" smtClean="0"/>
          </a:p>
          <a:p>
            <a:pPr>
              <a:buFont typeface="Wingdings" panose="05000000000000000000" pitchFamily="2" charset="2"/>
              <a:buChar char="§"/>
            </a:pPr>
            <a:endParaRPr lang="en-US" dirty="0"/>
          </a:p>
          <a:p>
            <a:endParaRPr lang="en-US" dirty="0"/>
          </a:p>
        </p:txBody>
      </p:sp>
      <p:sp>
        <p:nvSpPr>
          <p:cNvPr id="4" name="Foliennummernplatzhalt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en-GB" smtClean="0"/>
              <a:t>Joerg ROBERT, TU Ilmenau/Fraunhofer IIS</a:t>
            </a:r>
            <a:endParaRPr lang="en-GB" dirty="0"/>
          </a:p>
        </p:txBody>
      </p:sp>
      <p:sp>
        <p:nvSpPr>
          <p:cNvPr id="6" name="Datumsplatzhalter 5"/>
          <p:cNvSpPr>
            <a:spLocks noGrp="1"/>
          </p:cNvSpPr>
          <p:nvPr>
            <p:ph type="dt" idx="15"/>
          </p:nvPr>
        </p:nvSpPr>
        <p:spPr/>
        <p:txBody>
          <a:bodyPr/>
          <a:lstStyle/>
          <a:p>
            <a:r>
              <a:rPr lang="de-DE" smtClean="0"/>
              <a:t>Feb. 2023</a:t>
            </a:r>
            <a:endParaRPr lang="en-GB" dirty="0"/>
          </a:p>
        </p:txBody>
      </p:sp>
    </p:spTree>
    <p:extLst>
      <p:ext uri="{BB962C8B-B14F-4D97-AF65-F5344CB8AC3E}">
        <p14:creationId xmlns:p14="http://schemas.microsoft.com/office/powerpoint/2010/main" val="41263948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517</Words>
  <Application>Microsoft Office PowerPoint</Application>
  <PresentationFormat>Bildschirmpräsentation (4:3)</PresentationFormat>
  <Paragraphs>59</Paragraphs>
  <Slides>7</Slides>
  <Notes>2</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7</vt:i4>
      </vt:variant>
    </vt:vector>
  </HeadingPairs>
  <TitlesOfParts>
    <vt:vector size="14" baseType="lpstr">
      <vt:lpstr>MS Gothic</vt:lpstr>
      <vt:lpstr>Arial</vt:lpstr>
      <vt:lpstr>Arial Unicode MS</vt:lpstr>
      <vt:lpstr>Times New Roman</vt:lpstr>
      <vt:lpstr>Wingdings</vt:lpstr>
      <vt:lpstr>Office</vt:lpstr>
      <vt:lpstr>Document</vt:lpstr>
      <vt:lpstr>Potentially Open Issues in TIG Report</vt:lpstr>
      <vt:lpstr>Abstract</vt:lpstr>
      <vt:lpstr>Full Duplex Operation</vt:lpstr>
      <vt:lpstr>Basic Introduction to Backscatter Technologies</vt:lpstr>
      <vt:lpstr>Frequency Regulation</vt:lpstr>
      <vt:lpstr>Potential Problems with Reasonability of Energizers</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Robert, Jörg</dc:creator>
  <cp:lastModifiedBy>Robert, Jörg</cp:lastModifiedBy>
  <cp:revision>95</cp:revision>
  <cp:lastPrinted>1601-01-01T00:00:00Z</cp:lastPrinted>
  <dcterms:created xsi:type="dcterms:W3CDTF">2023-01-16T17:26:46Z</dcterms:created>
  <dcterms:modified xsi:type="dcterms:W3CDTF">2023-02-07T12:09:21Z</dcterms:modified>
</cp:coreProperties>
</file>