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0"/>
  </p:notesMasterIdLst>
  <p:handoutMasterIdLst>
    <p:handoutMasterId r:id="rId71"/>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679" r:id="rId28"/>
    <p:sldId id="680" r:id="rId29"/>
    <p:sldId id="2528" r:id="rId30"/>
    <p:sldId id="2529" r:id="rId31"/>
    <p:sldId id="2530" r:id="rId32"/>
    <p:sldId id="2531" r:id="rId33"/>
    <p:sldId id="2532" r:id="rId34"/>
    <p:sldId id="2533" r:id="rId35"/>
    <p:sldId id="2534" r:id="rId36"/>
    <p:sldId id="2535" r:id="rId37"/>
    <p:sldId id="2536" r:id="rId38"/>
    <p:sldId id="2537" r:id="rId39"/>
    <p:sldId id="2538" r:id="rId40"/>
    <p:sldId id="2400" r:id="rId41"/>
    <p:sldId id="2513" r:id="rId42"/>
    <p:sldId id="2549" r:id="rId43"/>
    <p:sldId id="2550" r:id="rId44"/>
    <p:sldId id="2551" r:id="rId45"/>
    <p:sldId id="2527" r:id="rId46"/>
    <p:sldId id="2552" r:id="rId47"/>
    <p:sldId id="2553" r:id="rId48"/>
    <p:sldId id="2554" r:id="rId49"/>
    <p:sldId id="2555" r:id="rId50"/>
    <p:sldId id="2556" r:id="rId51"/>
    <p:sldId id="2557" r:id="rId52"/>
    <p:sldId id="2558" r:id="rId53"/>
    <p:sldId id="2559" r:id="rId54"/>
    <p:sldId id="2560" r:id="rId55"/>
    <p:sldId id="2561" r:id="rId56"/>
    <p:sldId id="2562" r:id="rId57"/>
    <p:sldId id="2563" r:id="rId58"/>
    <p:sldId id="315" r:id="rId59"/>
    <p:sldId id="312" r:id="rId60"/>
    <p:sldId id="318" r:id="rId61"/>
    <p:sldId id="472" r:id="rId62"/>
    <p:sldId id="473" r:id="rId63"/>
    <p:sldId id="474" r:id="rId64"/>
    <p:sldId id="480" r:id="rId65"/>
    <p:sldId id="259" r:id="rId66"/>
    <p:sldId id="260" r:id="rId67"/>
    <p:sldId id="261" r:id="rId68"/>
    <p:sldId id="2525" r:id="rId6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March 13th - March IEEE Plenary meeting" id="{DE843586-E506-4D30-A655-52B441F0114A}">
          <p14:sldIdLst>
            <p14:sldId id="690"/>
            <p14:sldId id="694"/>
            <p14:sldId id="679"/>
            <p14:sldId id="680"/>
          </p14:sldIdLst>
        </p14:section>
        <p14:section name="March 14th - March IEEE Plenary meeting" id="{D686ED55-D2EA-43E3-A87F-725BDBE41CF2}">
          <p14:sldIdLst>
            <p14:sldId id="2528"/>
            <p14:sldId id="2529"/>
            <p14:sldId id="2530"/>
            <p14:sldId id="2531"/>
          </p14:sldIdLst>
        </p14:section>
        <p14:section name="March 15th - March IEEE Plenary meeting" id="{5625779E-2F3C-4DEE-9BA5-814E8541E857}">
          <p14:sldIdLst>
            <p14:sldId id="2532"/>
            <p14:sldId id="2533"/>
            <p14:sldId id="2534"/>
            <p14:sldId id="2535"/>
          </p14:sldIdLst>
        </p14:section>
        <p14:section name="March 16th - March IEEE Plenary meeting" id="{8E838D38-B45C-442C-8603-25CE94919C41}">
          <p14:sldIdLst>
            <p14:sldId id="2536"/>
            <p14:sldId id="2537"/>
            <p14:sldId id="2538"/>
            <p14:sldId id="2400"/>
            <p14:sldId id="2513"/>
            <p14:sldId id="2549"/>
            <p14:sldId id="2550"/>
            <p14:sldId id="2551"/>
            <p14:sldId id="2527"/>
          </p14:sldIdLst>
        </p14:section>
        <p14:section name="April 4th - TGbk Telecon" id="{B12ABB62-0968-4A7A-B121-C09839938170}">
          <p14:sldIdLst>
            <p14:sldId id="2552"/>
            <p14:sldId id="2553"/>
            <p14:sldId id="2554"/>
            <p14:sldId id="2555"/>
          </p14:sldIdLst>
        </p14:section>
        <p14:section name="April 18th - TGbk Telecon" id="{97B3BCE7-BCA4-4DF2-9A26-28CC978E7BDF}">
          <p14:sldIdLst>
            <p14:sldId id="2556"/>
            <p14:sldId id="2557"/>
            <p14:sldId id="2558"/>
            <p14:sldId id="2559"/>
          </p14:sldIdLst>
        </p14:section>
        <p14:section name="April 25th - TGbk Telecon" id="{D0865BFF-8210-482A-9AE2-EC244C14EE6C}">
          <p14:sldIdLst>
            <p14:sldId id="2560"/>
            <p14:sldId id="2561"/>
            <p14:sldId id="2562"/>
            <p14:sldId id="2563"/>
          </p14:sldIdLst>
        </p14:section>
        <p14:section name="Backup" id="{62682A0D-7317-4EE9-B56C-63AD74488E19}">
          <p14:sldIdLst>
            <p14:sldId id="315"/>
            <p14:sldId id="312"/>
            <p14:sldId id="318"/>
            <p14:sldId id="472"/>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94" autoAdjust="0"/>
    <p:restoredTop sz="96807" autoAdjust="0"/>
  </p:normalViewPr>
  <p:slideViewPr>
    <p:cSldViewPr>
      <p:cViewPr varScale="1">
        <p:scale>
          <a:sx n="122" d="100"/>
          <a:sy n="122" d="100"/>
        </p:scale>
        <p:origin x="474" y="10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microsoft.com/office/2016/11/relationships/changesInfo" Target="changesInfos/changesInfo1.xml"/><Relationship Id="rId7" Type="http://schemas.openxmlformats.org/officeDocument/2006/relationships/slide" Target="slides/slide6.xml"/><Relationship Id="rId71"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536FF2C2-66E6-4579-BD74-87C9B19AEA93}"/>
    <pc:docChg chg="modMainMaster">
      <pc:chgData name="Segev, Jonathan" userId="7c67a1b0-8725-4553-8055-0888dbcaef94" providerId="ADAL" clId="{536FF2C2-66E6-4579-BD74-87C9B19AEA93}" dt="2023-04-25T17:01:01.205" v="1" actId="20577"/>
      <pc:docMkLst>
        <pc:docMk/>
      </pc:docMkLst>
      <pc:sldMasterChg chg="modSp mod">
        <pc:chgData name="Segev, Jonathan" userId="7c67a1b0-8725-4553-8055-0888dbcaef94" providerId="ADAL" clId="{536FF2C2-66E6-4579-BD74-87C9B19AEA93}" dt="2023-04-25T17:01:01.205" v="1" actId="20577"/>
        <pc:sldMasterMkLst>
          <pc:docMk/>
          <pc:sldMasterMk cId="0" sldId="2147483648"/>
        </pc:sldMasterMkLst>
        <pc:spChg chg="mod">
          <ac:chgData name="Segev, Jonathan" userId="7c67a1b0-8725-4553-8055-0888dbcaef94" providerId="ADAL" clId="{536FF2C2-66E6-4579-BD74-87C9B19AEA93}" dt="2023-04-25T17:01:01.205"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4/24/2023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784195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16958624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6881394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55</a:t>
            </a:fld>
            <a:endParaRPr lang="en-US"/>
          </a:p>
        </p:txBody>
      </p:sp>
    </p:spTree>
    <p:extLst>
      <p:ext uri="{BB962C8B-B14F-4D97-AF65-F5344CB8AC3E}">
        <p14:creationId xmlns:p14="http://schemas.microsoft.com/office/powerpoint/2010/main" val="730176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30</a:t>
            </a:fld>
            <a:endParaRPr lang="en-US"/>
          </a:p>
        </p:txBody>
      </p:sp>
    </p:spTree>
    <p:extLst>
      <p:ext uri="{BB962C8B-B14F-4D97-AF65-F5344CB8AC3E}">
        <p14:creationId xmlns:p14="http://schemas.microsoft.com/office/powerpoint/2010/main" val="14295958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3748493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April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April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April 2023</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April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April 2023</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April 2023</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802.11-23/193r8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cvent.me/AwPbAx"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March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2023-04-24</a:t>
            </a:r>
          </a:p>
        </p:txBody>
      </p:sp>
      <p:sp>
        <p:nvSpPr>
          <p:cNvPr id="6" name="Date Placeholder 3"/>
          <p:cNvSpPr>
            <a:spLocks noGrp="1"/>
          </p:cNvSpPr>
          <p:nvPr>
            <p:ph type="dt" idx="10"/>
          </p:nvPr>
        </p:nvSpPr>
        <p:spPr/>
        <p:txBody>
          <a:bodyPr/>
          <a:lstStyle/>
          <a:p>
            <a:r>
              <a:rPr lang="en-US"/>
              <a:t>April 2023</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March Meeting</a:t>
            </a:r>
          </a:p>
          <a:p>
            <a:pPr algn="ctr">
              <a:lnSpc>
                <a:spcPct val="90000"/>
              </a:lnSpc>
              <a:buFontTx/>
              <a:buNone/>
            </a:pPr>
            <a:r>
              <a:rPr lang="en-US" altLang="en-US" sz="3600" dirty="0">
                <a:cs typeface="Times New Roman" panose="02020603050405020304" pitchFamily="18" charset="0"/>
              </a:rPr>
              <a:t>And telecons running between March and </a:t>
            </a:r>
          </a:p>
          <a:p>
            <a:pPr algn="ctr">
              <a:lnSpc>
                <a:spcPct val="90000"/>
              </a:lnSpc>
              <a:buFontTx/>
              <a:buNone/>
            </a:pPr>
            <a:r>
              <a:rPr lang="en-US" altLang="en-US" sz="3600" dirty="0">
                <a:cs typeface="Times New Roman" panose="02020603050405020304" pitchFamily="18" charset="0"/>
              </a:rPr>
              <a:t>May 2023</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April 2023</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March IEEE  802.11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Review technical submission.</a:t>
            </a:r>
          </a:p>
          <a:p>
            <a:pPr algn="just">
              <a:spcBef>
                <a:spcPct val="20000"/>
              </a:spcBef>
              <a:buFontTx/>
              <a:buChar char="•"/>
            </a:pPr>
            <a:r>
              <a:rPr lang="en-US" altLang="en-US" sz="1800" b="0" dirty="0"/>
              <a:t>Review proposed draft text.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52600998"/>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11-23-248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TGbk</a:t>
                      </a:r>
                      <a:r>
                        <a:rPr lang="en-US" sz="1400" dirty="0"/>
                        <a:t> Specification Framework Document</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7"/>
                  </a:ext>
                </a:extLst>
              </a:tr>
              <a:tr h="152392">
                <a:tc>
                  <a:txBody>
                    <a:bodyPr/>
                    <a:lstStyle/>
                    <a:p>
                      <a:r>
                        <a:rPr lang="en-US" sz="1400" dirty="0"/>
                        <a:t>11-23-382</a:t>
                      </a:r>
                    </a:p>
                  </a:txBody>
                  <a:tcPr marT="45712" marB="45712"/>
                </a:tc>
                <a:tc>
                  <a:txBody>
                    <a:bodyPr/>
                    <a:lstStyle/>
                    <a:p>
                      <a:r>
                        <a:rPr lang="en-US" sz="1400" dirty="0"/>
                        <a:t>Julia Feng</a:t>
                      </a:r>
                    </a:p>
                  </a:txBody>
                  <a:tcPr marT="45712" marB="45712"/>
                </a:tc>
                <a:tc>
                  <a:txBody>
                    <a:bodyPr/>
                    <a:lstStyle/>
                    <a:p>
                      <a:r>
                        <a:rPr lang="en-US" sz="1400" dirty="0"/>
                        <a:t>Comments on 11bk puncturing patterns</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8"/>
                  </a:ext>
                </a:extLst>
              </a:tr>
              <a:tr h="174090">
                <a:tc>
                  <a:txBody>
                    <a:bodyPr/>
                    <a:lstStyle/>
                    <a:p>
                      <a:r>
                        <a:rPr lang="en-US" sz="1400" kern="1200" dirty="0">
                          <a:solidFill>
                            <a:schemeClr val="dk1"/>
                          </a:solidFill>
                          <a:latin typeface="+mn-lt"/>
                          <a:ea typeface="+mn-ea"/>
                          <a:cs typeface="+mn-cs"/>
                        </a:rPr>
                        <a:t>11-23-130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Packet extension</a:t>
                      </a:r>
                    </a:p>
                  </a:txBody>
                  <a:tcPr marT="45712" marB="45712"/>
                </a:tc>
                <a:tc>
                  <a:txBody>
                    <a:bodyPr/>
                    <a:lstStyle/>
                    <a:p>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4101642387"/>
                  </a:ext>
                </a:extLst>
              </a:tr>
              <a:tr h="0">
                <a:tc>
                  <a:txBody>
                    <a:bodyPr/>
                    <a:lstStyle/>
                    <a:p>
                      <a:r>
                        <a:rPr lang="en-US" sz="1400" dirty="0"/>
                        <a:t>11-23-391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320MHz EDCA ranging</a:t>
                      </a:r>
                    </a:p>
                  </a:txBody>
                  <a:tcPr marT="45712" marB="45712"/>
                </a:tc>
                <a:tc>
                  <a:txBody>
                    <a:bodyPr/>
                    <a:lstStyle/>
                    <a:p>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11-23-48</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Follow-up on 320MHz NTB/TB ranging</a:t>
                      </a:r>
                    </a:p>
                  </a:txBody>
                  <a:tcPr marT="45712" marB="45712"/>
                </a:tc>
                <a:tc>
                  <a:txBody>
                    <a:bodyPr/>
                    <a:lstStyle/>
                    <a:p>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511714432"/>
                  </a:ext>
                </a:extLst>
              </a:tr>
              <a:tr h="0">
                <a:tc>
                  <a:txBody>
                    <a:bodyPr/>
                    <a:lstStyle/>
                    <a:p>
                      <a:r>
                        <a:rPr lang="en-US" sz="1400" kern="1200" dirty="0">
                          <a:solidFill>
                            <a:schemeClr val="dk1"/>
                          </a:solidFill>
                          <a:latin typeface="+mn-lt"/>
                          <a:ea typeface="+mn-ea"/>
                          <a:cs typeface="+mn-cs"/>
                        </a:rPr>
                        <a:t>11-23-390</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draft text on NDP Announcement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1874132184"/>
                  </a:ext>
                </a:extLst>
              </a:tr>
              <a:tr h="0">
                <a:tc>
                  <a:txBody>
                    <a:bodyPr/>
                    <a:lstStyle/>
                    <a:p>
                      <a:r>
                        <a:rPr lang="en-US" sz="1400" kern="1200" dirty="0">
                          <a:solidFill>
                            <a:schemeClr val="dk1"/>
                          </a:solidFill>
                          <a:latin typeface="+mn-lt"/>
                          <a:ea typeface="+mn-ea"/>
                          <a:cs typeface="+mn-cs"/>
                        </a:rPr>
                        <a:t>11-23-393</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draft text on FTM extension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3246342602"/>
                  </a:ext>
                </a:extLst>
              </a:tr>
              <a:tr h="0">
                <a:tc>
                  <a:txBody>
                    <a:bodyPr/>
                    <a:lstStyle/>
                    <a:p>
                      <a:r>
                        <a:rPr lang="en-US" sz="1400" kern="1200" dirty="0">
                          <a:solidFill>
                            <a:schemeClr val="dk1"/>
                          </a:solidFill>
                          <a:latin typeface="+mn-lt"/>
                          <a:ea typeface="+mn-ea"/>
                          <a:cs typeface="+mn-cs"/>
                        </a:rPr>
                        <a:t>11-23-415</a:t>
                      </a:r>
                    </a:p>
                  </a:txBody>
                  <a:tcPr marT="45712" marB="45712"/>
                </a:tc>
                <a:tc>
                  <a:txBody>
                    <a:bodyPr/>
                    <a:lstStyle/>
                    <a:p>
                      <a:r>
                        <a:rPr lang="en-US" sz="1400" kern="1200" dirty="0">
                          <a:solidFill>
                            <a:schemeClr val="dk1"/>
                          </a:solidFill>
                          <a:latin typeface="+mn-lt"/>
                          <a:ea typeface="+mn-ea"/>
                          <a:cs typeface="+mn-cs"/>
                        </a:rPr>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draft text EHT Ranging NDP</a:t>
                      </a:r>
                    </a:p>
                  </a:txBody>
                  <a:tcPr marT="45712" marB="45712"/>
                </a:tc>
                <a:tc>
                  <a:txBody>
                    <a:bodyPr/>
                    <a:lstStyle/>
                    <a:p>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727669512"/>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13th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Previous meeting minutes approval – 3min.</a:t>
            </a:r>
          </a:p>
          <a:p>
            <a:pPr algn="just">
              <a:spcBef>
                <a:spcPct val="20000"/>
              </a:spcBef>
              <a:buFontTx/>
              <a:buChar char="•"/>
            </a:pPr>
            <a:r>
              <a:rPr lang="en-US" sz="1600" b="0" dirty="0"/>
              <a:t>Review Spec. Framework Document (15 min) – Roy Want </a:t>
            </a:r>
          </a:p>
          <a:p>
            <a:pPr algn="just">
              <a:spcBef>
                <a:spcPct val="20000"/>
              </a:spcBef>
              <a:buFontTx/>
              <a:buChar char="•"/>
            </a:pPr>
            <a:r>
              <a:rPr lang="en-US" sz="1600" b="0" dirty="0"/>
              <a:t>Review technical submission towards SFD and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76905757"/>
              </p:ext>
            </p:extLst>
          </p:nvPr>
        </p:nvGraphicFramePr>
        <p:xfrm>
          <a:off x="914401" y="1260086"/>
          <a:ext cx="10460566" cy="3444064"/>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11-23-248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TGbk</a:t>
                      </a:r>
                      <a:r>
                        <a:rPr lang="en-US" sz="1400" dirty="0"/>
                        <a:t> Specification Framework Document</a:t>
                      </a:r>
                    </a:p>
                  </a:txBody>
                  <a:tcPr marT="45712" marB="45712"/>
                </a:tc>
                <a:tc>
                  <a:txBody>
                    <a:bodyPr/>
                    <a:lstStyle/>
                    <a:p>
                      <a:r>
                        <a:rPr lang="en-US" sz="1400" dirty="0"/>
                        <a:t>Technical</a:t>
                      </a:r>
                    </a:p>
                  </a:txBody>
                  <a:tcPr marT="45712" marB="45712"/>
                </a:tc>
                <a:tc>
                  <a:txBody>
                    <a:bodyPr/>
                    <a:lstStyle/>
                    <a:p>
                      <a:r>
                        <a:rPr lang="en-US" sz="1400" dirty="0"/>
                        <a:t>15min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dirty="0"/>
                        <a:t>11-23-382</a:t>
                      </a:r>
                    </a:p>
                  </a:txBody>
                  <a:tcPr marT="45712" marB="45712"/>
                </a:tc>
                <a:tc>
                  <a:txBody>
                    <a:bodyPr/>
                    <a:lstStyle/>
                    <a:p>
                      <a:r>
                        <a:rPr lang="en-US" sz="1400" dirty="0"/>
                        <a:t>Julia Feng</a:t>
                      </a:r>
                    </a:p>
                  </a:txBody>
                  <a:tcPr marT="45712" marB="45712"/>
                </a:tc>
                <a:tc>
                  <a:txBody>
                    <a:bodyPr/>
                    <a:lstStyle/>
                    <a:p>
                      <a:r>
                        <a:rPr lang="en-US" sz="1400" dirty="0"/>
                        <a:t>Comments on 11bk puncturing patterns</a:t>
                      </a:r>
                    </a:p>
                  </a:txBody>
                  <a:tcPr marT="45712" marB="45712"/>
                </a:tc>
                <a:tc>
                  <a:txBody>
                    <a:bodyPr/>
                    <a:lstStyle/>
                    <a:p>
                      <a:r>
                        <a:rPr lang="en-US" sz="1400" dirty="0"/>
                        <a:t>Technical</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9"/>
                  </a:ext>
                </a:extLst>
              </a:tr>
              <a:tr h="0">
                <a:tc>
                  <a:txBody>
                    <a:bodyPr/>
                    <a:lstStyle/>
                    <a:p>
                      <a:r>
                        <a:rPr lang="en-US" sz="1400" dirty="0"/>
                        <a:t>11-23-391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320MHz EDCA ranging</a:t>
                      </a:r>
                    </a:p>
                  </a:txBody>
                  <a:tcPr marT="45712" marB="45712"/>
                </a:tc>
                <a:tc>
                  <a:txBody>
                    <a:bodyPr/>
                    <a:lstStyle/>
                    <a:p>
                      <a:r>
                        <a:rPr lang="en-US" sz="1400" kern="1200" dirty="0">
                          <a:solidFill>
                            <a:schemeClr val="dk1"/>
                          </a:solidFill>
                          <a:latin typeface="+mn-lt"/>
                          <a:ea typeface="+mn-ea"/>
                          <a:cs typeface="+mn-cs"/>
                        </a:rPr>
                        <a:t>Technical</a:t>
                      </a:r>
                    </a:p>
                  </a:txBody>
                  <a:tcPr marT="45712" marB="45712"/>
                </a:tc>
                <a:tc>
                  <a:txBody>
                    <a:bodyPr/>
                    <a:lstStyle/>
                    <a:p>
                      <a:r>
                        <a:rPr lang="en-US" sz="14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14th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technical submission towards SFD and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908368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March 2023 and teleconferences running between the March and May 2023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14</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28799668"/>
              </p:ext>
            </p:extLst>
          </p:nvPr>
        </p:nvGraphicFramePr>
        <p:xfrm>
          <a:off x="914401" y="1260086"/>
          <a:ext cx="10460566" cy="2133504"/>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11-23-130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Packet extension</a:t>
                      </a:r>
                    </a:p>
                  </a:txBody>
                  <a:tcPr marT="45712" marB="45712"/>
                </a:tc>
                <a:tc>
                  <a:txBody>
                    <a:bodyPr/>
                    <a:lstStyle/>
                    <a:p>
                      <a:r>
                        <a:rPr lang="en-US" sz="1400" kern="1200" dirty="0">
                          <a:solidFill>
                            <a:schemeClr val="dk1"/>
                          </a:solidFill>
                          <a:latin typeface="+mn-lt"/>
                          <a:ea typeface="+mn-ea"/>
                          <a:cs typeface="+mn-cs"/>
                        </a:rPr>
                        <a:t>Technical</a:t>
                      </a:r>
                    </a:p>
                  </a:txBody>
                  <a:tcPr marT="45712" marB="45712"/>
                </a:tc>
                <a:tc>
                  <a:txBody>
                    <a:bodyPr/>
                    <a:lstStyle/>
                    <a:p>
                      <a:r>
                        <a:rPr lang="en-US" sz="1400" kern="1200" dirty="0">
                          <a:solidFill>
                            <a:schemeClr val="dk1"/>
                          </a:solidFill>
                          <a:latin typeface="+mn-lt"/>
                          <a:ea typeface="+mn-ea"/>
                          <a:cs typeface="+mn-cs"/>
                        </a:rPr>
                        <a:t>20 min</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11-23-415</a:t>
                      </a:r>
                    </a:p>
                  </a:txBody>
                  <a:tcPr marT="45712" marB="45712"/>
                </a:tc>
                <a:tc>
                  <a:txBody>
                    <a:bodyPr/>
                    <a:lstStyle/>
                    <a:p>
                      <a:r>
                        <a:rPr lang="en-US" sz="1400" kern="1200" dirty="0">
                          <a:solidFill>
                            <a:schemeClr val="dk1"/>
                          </a:solidFill>
                          <a:latin typeface="+mn-lt"/>
                          <a:ea typeface="+mn-ea"/>
                          <a:cs typeface="+mn-cs"/>
                        </a:rPr>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draft text EHT Ranging NDP</a:t>
                      </a:r>
                    </a:p>
                  </a:txBody>
                  <a:tcPr marT="45712" marB="45712"/>
                </a:tc>
                <a:tc>
                  <a:txBody>
                    <a:bodyPr/>
                    <a:lstStyle/>
                    <a:p>
                      <a:r>
                        <a:rPr lang="en-US" sz="1400" kern="1200" dirty="0">
                          <a:solidFill>
                            <a:schemeClr val="dk1"/>
                          </a:solidFill>
                          <a:latin typeface="+mn-lt"/>
                          <a:ea typeface="+mn-ea"/>
                          <a:cs typeface="+mn-cs"/>
                        </a:rPr>
                        <a:t>Technical</a:t>
                      </a:r>
                    </a:p>
                  </a:txBody>
                  <a:tcPr marT="45712" marB="45712"/>
                </a:tc>
                <a:tc>
                  <a:txBody>
                    <a:bodyPr/>
                    <a:lstStyle/>
                    <a:p>
                      <a:r>
                        <a:rPr lang="en-US" sz="1400" dirty="0"/>
                        <a:t>50 min as time permits</a:t>
                      </a:r>
                    </a:p>
                  </a:txBody>
                  <a:tcPr marT="45712" marB="45712"/>
                </a:tc>
                <a:extLst>
                  <a:ext uri="{0D108BD9-81ED-4DB2-BD59-A6C34878D82A}">
                    <a16:rowId xmlns:a16="http://schemas.microsoft.com/office/drawing/2014/main" val="3408709058"/>
                  </a:ext>
                </a:extLst>
              </a:tr>
              <a:tr h="0">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2934803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180456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413718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15th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(8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technical submission towards SFD and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7357501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869360781"/>
              </p:ext>
            </p:extLst>
          </p:nvPr>
        </p:nvGraphicFramePr>
        <p:xfrm>
          <a:off x="914401" y="1260086"/>
          <a:ext cx="10460566" cy="1859184"/>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11-23-391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320MHz EDCA ranging</a:t>
                      </a:r>
                    </a:p>
                  </a:txBody>
                  <a:tcPr marT="45712" marB="45712"/>
                </a:tc>
                <a:tc>
                  <a:txBody>
                    <a:bodyPr/>
                    <a:lstStyle/>
                    <a:p>
                      <a:r>
                        <a:rPr lang="en-US" sz="1400" kern="1200" dirty="0">
                          <a:solidFill>
                            <a:schemeClr val="dk1"/>
                          </a:solidFill>
                          <a:latin typeface="+mn-lt"/>
                          <a:ea typeface="+mn-ea"/>
                          <a:cs typeface="+mn-cs"/>
                        </a:rPr>
                        <a:t>Technical</a:t>
                      </a:r>
                    </a:p>
                  </a:txBody>
                  <a:tcPr marT="45712" marB="45712"/>
                </a:tc>
                <a:tc>
                  <a:txBody>
                    <a:bodyPr/>
                    <a:lstStyle/>
                    <a:p>
                      <a:r>
                        <a:rPr lang="en-US" sz="14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6756426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1093886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8724674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16th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a:t>
            </a:r>
          </a:p>
          <a:p>
            <a:pPr algn="just">
              <a:spcBef>
                <a:spcPct val="20000"/>
              </a:spcBef>
              <a:buFontTx/>
              <a:buChar char="•"/>
            </a:pPr>
            <a:r>
              <a:rPr lang="en-US" sz="1600" b="0" dirty="0"/>
              <a:t>Progress made during the week – 5min special order</a:t>
            </a:r>
          </a:p>
          <a:p>
            <a:pPr algn="just">
              <a:spcBef>
                <a:spcPct val="20000"/>
              </a:spcBef>
              <a:buFontTx/>
              <a:buChar char="•"/>
            </a:pPr>
            <a:r>
              <a:rPr lang="en-US" sz="1600" b="0" dirty="0"/>
              <a:t>Review timelines – 5min special order</a:t>
            </a:r>
          </a:p>
          <a:p>
            <a:pPr algn="just">
              <a:spcBef>
                <a:spcPct val="20000"/>
              </a:spcBef>
              <a:buFontTx/>
              <a:buChar char="•"/>
            </a:pPr>
            <a:r>
              <a:rPr lang="en-US" sz="1600" b="0" dirty="0"/>
              <a:t>Schedule telecons for the March to May meeting interval – 5min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41439618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16</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51542813"/>
              </p:ext>
            </p:extLst>
          </p:nvPr>
        </p:nvGraphicFramePr>
        <p:xfrm>
          <a:off x="914401" y="1260086"/>
          <a:ext cx="10460566" cy="283449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11-23-391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320MHz EDCA ranging</a:t>
                      </a:r>
                    </a:p>
                  </a:txBody>
                  <a:tcPr marT="45712" marB="45712"/>
                </a:tc>
                <a:tc>
                  <a:txBody>
                    <a:bodyPr/>
                    <a:lstStyle/>
                    <a:p>
                      <a:r>
                        <a:rPr lang="en-US" sz="1400" kern="1200" dirty="0">
                          <a:solidFill>
                            <a:schemeClr val="dk1"/>
                          </a:solidFill>
                          <a:latin typeface="+mn-lt"/>
                          <a:ea typeface="+mn-ea"/>
                          <a:cs typeface="+mn-cs"/>
                        </a:rPr>
                        <a:t>Technical</a:t>
                      </a:r>
                    </a:p>
                  </a:txBody>
                  <a:tcPr marT="45712" marB="45712"/>
                </a:tc>
                <a:tc>
                  <a:txBody>
                    <a:bodyPr/>
                    <a:lstStyle/>
                    <a:p>
                      <a:r>
                        <a:rPr lang="en-US" sz="1400" kern="1200" dirty="0">
                          <a:solidFill>
                            <a:schemeClr val="dk1"/>
                          </a:solidFill>
                          <a:latin typeface="+mn-lt"/>
                          <a:ea typeface="+mn-ea"/>
                          <a:cs typeface="+mn-cs"/>
                        </a:rPr>
                        <a:t>15min</a:t>
                      </a:r>
                    </a:p>
                  </a:txBody>
                  <a:tcPr marT="45712" marB="45712"/>
                </a:tc>
                <a:extLst>
                  <a:ext uri="{0D108BD9-81ED-4DB2-BD59-A6C34878D82A}">
                    <a16:rowId xmlns:a16="http://schemas.microsoft.com/office/drawing/2014/main" val="100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p:txBody>
          <a:bodyPr/>
          <a:lstStyle/>
          <a:p>
            <a:r>
              <a:rPr lang="en-US" dirty="0" err="1"/>
              <a:t>TGbk</a:t>
            </a:r>
            <a:r>
              <a:rPr lang="en-US" dirty="0"/>
              <a:t> Projected Timeline</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April 2023</a:t>
            </a:r>
            <a:endParaRPr lang="en-GB" dirty="0"/>
          </a:p>
        </p:txBody>
      </p:sp>
      <p:grpSp>
        <p:nvGrpSpPr>
          <p:cNvPr id="94" name="Group 93">
            <a:extLst>
              <a:ext uri="{FF2B5EF4-FFF2-40B4-BE49-F238E27FC236}">
                <a16:creationId xmlns:a16="http://schemas.microsoft.com/office/drawing/2014/main" id="{B3DB5F32-438A-4776-9924-1979778026DA}"/>
              </a:ext>
            </a:extLst>
          </p:cNvPr>
          <p:cNvGrpSpPr/>
          <p:nvPr/>
        </p:nvGrpSpPr>
        <p:grpSpPr>
          <a:xfrm>
            <a:off x="1003037" y="1839498"/>
            <a:ext cx="10285410" cy="4193610"/>
            <a:chOff x="1601361" y="1830390"/>
            <a:chExt cx="10285410" cy="4193610"/>
          </a:xfrm>
        </p:grpSpPr>
        <p:sp>
          <p:nvSpPr>
            <p:cNvPr id="8" name="Rectangle 7">
              <a:extLst>
                <a:ext uri="{FF2B5EF4-FFF2-40B4-BE49-F238E27FC236}">
                  <a16:creationId xmlns:a16="http://schemas.microsoft.com/office/drawing/2014/main" id="{1FB10516-3491-4316-A725-E4F1B9846A8D}"/>
                </a:ext>
              </a:extLst>
            </p:cNvPr>
            <p:cNvSpPr>
              <a:spLocks noChangeArrowheads="1"/>
            </p:cNvSpPr>
            <p:nvPr/>
          </p:nvSpPr>
          <p:spPr bwMode="auto">
            <a:xfrm>
              <a:off x="1601361" y="1847536"/>
              <a:ext cx="10285409" cy="417646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9" name="Rectangle 8">
              <a:extLst>
                <a:ext uri="{FF2B5EF4-FFF2-40B4-BE49-F238E27FC236}">
                  <a16:creationId xmlns:a16="http://schemas.microsoft.com/office/drawing/2014/main" id="{B387DA77-B53F-462C-90EA-AA2F27328AC2}"/>
                </a:ext>
              </a:extLst>
            </p:cNvPr>
            <p:cNvSpPr>
              <a:spLocks noChangeArrowheads="1"/>
            </p:cNvSpPr>
            <p:nvPr/>
          </p:nvSpPr>
          <p:spPr bwMode="auto">
            <a:xfrm>
              <a:off x="7992908"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0" name="Rectangle 9">
              <a:extLst>
                <a:ext uri="{FF2B5EF4-FFF2-40B4-BE49-F238E27FC236}">
                  <a16:creationId xmlns:a16="http://schemas.microsoft.com/office/drawing/2014/main" id="{ED863154-4D05-415D-ACB3-92E0A6E47AF4}"/>
                </a:ext>
              </a:extLst>
            </p:cNvPr>
            <p:cNvSpPr>
              <a:spLocks noChangeArrowheads="1"/>
            </p:cNvSpPr>
            <p:nvPr/>
          </p:nvSpPr>
          <p:spPr bwMode="auto">
            <a:xfrm>
              <a:off x="6727414" y="1847536"/>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1" name="Rectangle 10">
              <a:extLst>
                <a:ext uri="{FF2B5EF4-FFF2-40B4-BE49-F238E27FC236}">
                  <a16:creationId xmlns:a16="http://schemas.microsoft.com/office/drawing/2014/main" id="{FFEF244E-1972-4D20-9C4E-1D743CDE82F5}"/>
                </a:ext>
              </a:extLst>
            </p:cNvPr>
            <p:cNvSpPr>
              <a:spLocks noChangeArrowheads="1"/>
            </p:cNvSpPr>
            <p:nvPr/>
          </p:nvSpPr>
          <p:spPr bwMode="auto">
            <a:xfrm>
              <a:off x="4189307" y="1847536"/>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2" name="Rectangle 11">
              <a:extLst>
                <a:ext uri="{FF2B5EF4-FFF2-40B4-BE49-F238E27FC236}">
                  <a16:creationId xmlns:a16="http://schemas.microsoft.com/office/drawing/2014/main" id="{3AC636AE-408B-49BA-A585-EE731FCBE342}"/>
                </a:ext>
              </a:extLst>
            </p:cNvPr>
            <p:cNvSpPr>
              <a:spLocks noChangeArrowheads="1"/>
            </p:cNvSpPr>
            <p:nvPr/>
          </p:nvSpPr>
          <p:spPr bwMode="auto">
            <a:xfrm>
              <a:off x="2873974" y="184753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3" name="Rectangle 12">
              <a:extLst>
                <a:ext uri="{FF2B5EF4-FFF2-40B4-BE49-F238E27FC236}">
                  <a16:creationId xmlns:a16="http://schemas.microsoft.com/office/drawing/2014/main" id="{38A759AD-A5F9-4921-B4E4-193177D62170}"/>
                </a:ext>
              </a:extLst>
            </p:cNvPr>
            <p:cNvSpPr>
              <a:spLocks noChangeArrowheads="1"/>
            </p:cNvSpPr>
            <p:nvPr/>
          </p:nvSpPr>
          <p:spPr bwMode="auto">
            <a:xfrm>
              <a:off x="1601362" y="184753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4" name="Rectangle 13">
              <a:extLst>
                <a:ext uri="{FF2B5EF4-FFF2-40B4-BE49-F238E27FC236}">
                  <a16:creationId xmlns:a16="http://schemas.microsoft.com/office/drawing/2014/main" id="{6043A20A-AA58-435A-9C85-5D2307B670C2}"/>
                </a:ext>
              </a:extLst>
            </p:cNvPr>
            <p:cNvSpPr>
              <a:spLocks noChangeArrowheads="1"/>
            </p:cNvSpPr>
            <p:nvPr/>
          </p:nvSpPr>
          <p:spPr bwMode="auto">
            <a:xfrm>
              <a:off x="5453021" y="184753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24" name="Rectangle 23">
              <a:extLst>
                <a:ext uri="{FF2B5EF4-FFF2-40B4-BE49-F238E27FC236}">
                  <a16:creationId xmlns:a16="http://schemas.microsoft.com/office/drawing/2014/main" id="{BD678BB0-2F9C-4596-A626-291BF2C7627A}"/>
                </a:ext>
              </a:extLst>
            </p:cNvPr>
            <p:cNvSpPr>
              <a:spLocks noChangeArrowheads="1"/>
            </p:cNvSpPr>
            <p:nvPr/>
          </p:nvSpPr>
          <p:spPr bwMode="auto">
            <a:xfrm>
              <a:off x="9285986"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6" name="Line 15">
              <a:extLst>
                <a:ext uri="{FF2B5EF4-FFF2-40B4-BE49-F238E27FC236}">
                  <a16:creationId xmlns:a16="http://schemas.microsoft.com/office/drawing/2014/main" id="{68106E24-D65B-4E50-B77B-941DACCA4475}"/>
                </a:ext>
              </a:extLst>
            </p:cNvPr>
            <p:cNvSpPr>
              <a:spLocks noChangeShapeType="1"/>
            </p:cNvSpPr>
            <p:nvPr/>
          </p:nvSpPr>
          <p:spPr bwMode="auto">
            <a:xfrm flipH="1">
              <a:off x="8084484" y="188155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4">
              <a:extLst>
                <a:ext uri="{FF2B5EF4-FFF2-40B4-BE49-F238E27FC236}">
                  <a16:creationId xmlns:a16="http://schemas.microsoft.com/office/drawing/2014/main" id="{28C78A47-22C9-40BB-8E4B-99DA028C7827}"/>
                </a:ext>
              </a:extLst>
            </p:cNvPr>
            <p:cNvSpPr>
              <a:spLocks noChangeShapeType="1"/>
            </p:cNvSpPr>
            <p:nvPr/>
          </p:nvSpPr>
          <p:spPr bwMode="auto">
            <a:xfrm flipH="1">
              <a:off x="5494029" y="1881550"/>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0">
              <a:extLst>
                <a:ext uri="{FF2B5EF4-FFF2-40B4-BE49-F238E27FC236}">
                  <a16:creationId xmlns:a16="http://schemas.microsoft.com/office/drawing/2014/main" id="{0F92ABEB-0196-40D3-B81E-7278EBB15BC7}"/>
                </a:ext>
              </a:extLst>
            </p:cNvPr>
            <p:cNvSpPr>
              <a:spLocks noChangeShapeType="1"/>
            </p:cNvSpPr>
            <p:nvPr/>
          </p:nvSpPr>
          <p:spPr bwMode="auto">
            <a:xfrm>
              <a:off x="2820662"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1">
              <a:extLst>
                <a:ext uri="{FF2B5EF4-FFF2-40B4-BE49-F238E27FC236}">
                  <a16:creationId xmlns:a16="http://schemas.microsoft.com/office/drawing/2014/main" id="{E9B78053-243D-43F8-B9D5-6D6F6ABAFCBF}"/>
                </a:ext>
              </a:extLst>
            </p:cNvPr>
            <p:cNvSpPr>
              <a:spLocks noChangeShapeType="1"/>
            </p:cNvSpPr>
            <p:nvPr/>
          </p:nvSpPr>
          <p:spPr bwMode="auto">
            <a:xfrm>
              <a:off x="4188976"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10175594-B941-44A7-AEBA-76BE68099D90}"/>
                </a:ext>
              </a:extLst>
            </p:cNvPr>
            <p:cNvSpPr>
              <a:spLocks noChangeShapeType="1"/>
            </p:cNvSpPr>
            <p:nvPr/>
          </p:nvSpPr>
          <p:spPr bwMode="auto">
            <a:xfrm>
              <a:off x="6752767"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Line 15">
              <a:extLst>
                <a:ext uri="{FF2B5EF4-FFF2-40B4-BE49-F238E27FC236}">
                  <a16:creationId xmlns:a16="http://schemas.microsoft.com/office/drawing/2014/main" id="{7B29AA31-B78F-488F-A9BB-1858125D5FF0}"/>
                </a:ext>
              </a:extLst>
            </p:cNvPr>
            <p:cNvSpPr>
              <a:spLocks noChangeShapeType="1"/>
            </p:cNvSpPr>
            <p:nvPr/>
          </p:nvSpPr>
          <p:spPr bwMode="auto">
            <a:xfrm flipH="1">
              <a:off x="9320644" y="1847536"/>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89" name="Rectangle 88">
              <a:extLst>
                <a:ext uri="{FF2B5EF4-FFF2-40B4-BE49-F238E27FC236}">
                  <a16:creationId xmlns:a16="http://schemas.microsoft.com/office/drawing/2014/main" id="{FB2D85A7-131A-462B-9502-8756B1C0EE0B}"/>
                </a:ext>
              </a:extLst>
            </p:cNvPr>
            <p:cNvSpPr>
              <a:spLocks noChangeArrowheads="1"/>
            </p:cNvSpPr>
            <p:nvPr/>
          </p:nvSpPr>
          <p:spPr bwMode="auto">
            <a:xfrm>
              <a:off x="10582119" y="1837057"/>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90" name="Line 15">
              <a:extLst>
                <a:ext uri="{FF2B5EF4-FFF2-40B4-BE49-F238E27FC236}">
                  <a16:creationId xmlns:a16="http://schemas.microsoft.com/office/drawing/2014/main" id="{057E6EE2-3254-4589-9990-AA753E9B3AAF}"/>
                </a:ext>
              </a:extLst>
            </p:cNvPr>
            <p:cNvSpPr>
              <a:spLocks noChangeShapeType="1"/>
            </p:cNvSpPr>
            <p:nvPr/>
          </p:nvSpPr>
          <p:spPr bwMode="auto">
            <a:xfrm flipH="1">
              <a:off x="10616777" y="183039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grpSp>
      <p:sp>
        <p:nvSpPr>
          <p:cNvPr id="95" name="Text Box 26">
            <a:extLst>
              <a:ext uri="{FF2B5EF4-FFF2-40B4-BE49-F238E27FC236}">
                <a16:creationId xmlns:a16="http://schemas.microsoft.com/office/drawing/2014/main" id="{3EBD7134-DD4C-487B-93DC-A5904E47AD1E}"/>
              </a:ext>
            </a:extLst>
          </p:cNvPr>
          <p:cNvSpPr txBox="1">
            <a:spLocks noChangeArrowheads="1"/>
          </p:cNvSpPr>
          <p:nvPr/>
        </p:nvSpPr>
        <p:spPr bwMode="auto">
          <a:xfrm flipH="1">
            <a:off x="903341" y="2523664"/>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96" name="Isosceles Triangle 95">
            <a:extLst>
              <a:ext uri="{FF2B5EF4-FFF2-40B4-BE49-F238E27FC236}">
                <a16:creationId xmlns:a16="http://schemas.microsoft.com/office/drawing/2014/main" id="{A3726148-8C90-40D6-86F2-518337385D11}"/>
              </a:ext>
            </a:extLst>
          </p:cNvPr>
          <p:cNvSpPr>
            <a:spLocks noChangeArrowheads="1"/>
          </p:cNvSpPr>
          <p:nvPr/>
        </p:nvSpPr>
        <p:spPr bwMode="auto">
          <a:xfrm flipH="1">
            <a:off x="1091710" y="2333185"/>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98" name="Rectangle 97">
            <a:extLst>
              <a:ext uri="{FF2B5EF4-FFF2-40B4-BE49-F238E27FC236}">
                <a16:creationId xmlns:a16="http://schemas.microsoft.com/office/drawing/2014/main" id="{77AF3098-DF72-48B6-BA63-507FB60A86AE}"/>
              </a:ext>
            </a:extLst>
          </p:cNvPr>
          <p:cNvSpPr/>
          <p:nvPr/>
        </p:nvSpPr>
        <p:spPr>
          <a:xfrm>
            <a:off x="1130066" y="2892649"/>
            <a:ext cx="1111020" cy="316127"/>
          </a:xfrm>
          <a:prstGeom prst="rect">
            <a:avLst/>
          </a:prstGeom>
          <a:gradFill flip="none" rotWithShape="1">
            <a:gsLst>
              <a:gs pos="0">
                <a:schemeClr val="accent1">
                  <a:lumMod val="5000"/>
                  <a:lumOff val="95000"/>
                </a:schemeClr>
              </a:gs>
              <a:gs pos="0">
                <a:schemeClr val="accent1"/>
              </a:gs>
              <a:gs pos="100000">
                <a:srgbClr val="FFFF00"/>
              </a:gs>
              <a:gs pos="39000">
                <a:schemeClr val="accent1"/>
              </a:gs>
              <a:gs pos="54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99" name="Rectangle 98">
            <a:extLst>
              <a:ext uri="{FF2B5EF4-FFF2-40B4-BE49-F238E27FC236}">
                <a16:creationId xmlns:a16="http://schemas.microsoft.com/office/drawing/2014/main" id="{52DC9D0E-C34E-4678-B84B-3251B894A84D}"/>
              </a:ext>
            </a:extLst>
          </p:cNvPr>
          <p:cNvSpPr/>
          <p:nvPr/>
        </p:nvSpPr>
        <p:spPr>
          <a:xfrm>
            <a:off x="1899520" y="3667441"/>
            <a:ext cx="2662049" cy="316126"/>
          </a:xfrm>
          <a:prstGeom prst="rect">
            <a:avLst/>
          </a:prstGeom>
          <a:gradFill flip="none" rotWithShape="1">
            <a:gsLst>
              <a:gs pos="0">
                <a:schemeClr val="accent1">
                  <a:lumMod val="5000"/>
                  <a:lumOff val="95000"/>
                </a:schemeClr>
              </a:gs>
              <a:gs pos="0">
                <a:schemeClr val="accent1"/>
              </a:gs>
              <a:gs pos="100000">
                <a:srgbClr val="FFFF00"/>
              </a:gs>
              <a:gs pos="0">
                <a:schemeClr val="accent1"/>
              </a:gs>
              <a:gs pos="1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D1.0 amendment text</a:t>
            </a:r>
          </a:p>
        </p:txBody>
      </p:sp>
      <p:sp>
        <p:nvSpPr>
          <p:cNvPr id="101" name="Rectangle 100">
            <a:extLst>
              <a:ext uri="{FF2B5EF4-FFF2-40B4-BE49-F238E27FC236}">
                <a16:creationId xmlns:a16="http://schemas.microsoft.com/office/drawing/2014/main" id="{5347C074-D267-4406-A958-F6BF5CB9A4FE}"/>
              </a:ext>
            </a:extLst>
          </p:cNvPr>
          <p:cNvSpPr/>
          <p:nvPr/>
        </p:nvSpPr>
        <p:spPr>
          <a:xfrm>
            <a:off x="4561569" y="4249727"/>
            <a:ext cx="1880903"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WG Ballot series</a:t>
            </a:r>
          </a:p>
        </p:txBody>
      </p:sp>
      <p:sp>
        <p:nvSpPr>
          <p:cNvPr id="102" name="Rectangle 101">
            <a:extLst>
              <a:ext uri="{FF2B5EF4-FFF2-40B4-BE49-F238E27FC236}">
                <a16:creationId xmlns:a16="http://schemas.microsoft.com/office/drawing/2014/main" id="{5521878A-21D2-4589-9254-DF1BC0BEF568}"/>
              </a:ext>
            </a:extLst>
          </p:cNvPr>
          <p:cNvSpPr/>
          <p:nvPr/>
        </p:nvSpPr>
        <p:spPr>
          <a:xfrm>
            <a:off x="6442473" y="4826425"/>
            <a:ext cx="1719500"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SA Ballot series</a:t>
            </a:r>
          </a:p>
        </p:txBody>
      </p:sp>
      <p:sp>
        <p:nvSpPr>
          <p:cNvPr id="104" name="Isosceles Triangle 103">
            <a:extLst>
              <a:ext uri="{FF2B5EF4-FFF2-40B4-BE49-F238E27FC236}">
                <a16:creationId xmlns:a16="http://schemas.microsoft.com/office/drawing/2014/main" id="{8ACC35D5-8B35-43CB-A9F1-9B1F5620CB3B}"/>
              </a:ext>
            </a:extLst>
          </p:cNvPr>
          <p:cNvSpPr>
            <a:spLocks noChangeArrowheads="1"/>
          </p:cNvSpPr>
          <p:nvPr/>
        </p:nvSpPr>
        <p:spPr bwMode="auto">
          <a:xfrm flipH="1">
            <a:off x="2118317" y="236023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5" name="Text Box 26">
            <a:extLst>
              <a:ext uri="{FF2B5EF4-FFF2-40B4-BE49-F238E27FC236}">
                <a16:creationId xmlns:a16="http://schemas.microsoft.com/office/drawing/2014/main" id="{38D8E094-3E96-4172-8A71-66B9C44A4826}"/>
              </a:ext>
            </a:extLst>
          </p:cNvPr>
          <p:cNvSpPr txBox="1">
            <a:spLocks noChangeArrowheads="1"/>
          </p:cNvSpPr>
          <p:nvPr/>
        </p:nvSpPr>
        <p:spPr bwMode="auto">
          <a:xfrm flipH="1">
            <a:off x="1899520" y="2542308"/>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106" name="Isosceles Triangle 105">
            <a:extLst>
              <a:ext uri="{FF2B5EF4-FFF2-40B4-BE49-F238E27FC236}">
                <a16:creationId xmlns:a16="http://schemas.microsoft.com/office/drawing/2014/main" id="{1A75E50E-D56A-401D-90FA-B2290CFA3F49}"/>
              </a:ext>
            </a:extLst>
          </p:cNvPr>
          <p:cNvSpPr>
            <a:spLocks noChangeArrowheads="1"/>
          </p:cNvSpPr>
          <p:nvPr/>
        </p:nvSpPr>
        <p:spPr bwMode="auto">
          <a:xfrm flipH="1">
            <a:off x="4308122" y="236023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7" name="Text Box 26">
            <a:extLst>
              <a:ext uri="{FF2B5EF4-FFF2-40B4-BE49-F238E27FC236}">
                <a16:creationId xmlns:a16="http://schemas.microsoft.com/office/drawing/2014/main" id="{A094C387-A5E7-4E60-889A-96910C825204}"/>
              </a:ext>
            </a:extLst>
          </p:cNvPr>
          <p:cNvSpPr txBox="1">
            <a:spLocks noChangeArrowheads="1"/>
          </p:cNvSpPr>
          <p:nvPr/>
        </p:nvSpPr>
        <p:spPr bwMode="auto">
          <a:xfrm flipH="1">
            <a:off x="3925559" y="2550713"/>
            <a:ext cx="128863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WG ballot</a:t>
            </a:r>
          </a:p>
          <a:p>
            <a:pPr algn="ctr"/>
            <a:r>
              <a:rPr lang="en-US" altLang="en-US" sz="1000" dirty="0">
                <a:latin typeface="Arial" panose="020B0604020202020204" pitchFamily="34" charset="0"/>
                <a:cs typeface="Arial" panose="020B0604020202020204" pitchFamily="34" charset="0"/>
              </a:rPr>
              <a:t>07/23</a:t>
            </a:r>
          </a:p>
        </p:txBody>
      </p:sp>
      <p:sp>
        <p:nvSpPr>
          <p:cNvPr id="108" name="Isosceles Triangle 107">
            <a:extLst>
              <a:ext uri="{FF2B5EF4-FFF2-40B4-BE49-F238E27FC236}">
                <a16:creationId xmlns:a16="http://schemas.microsoft.com/office/drawing/2014/main" id="{465E9FF8-4B95-4A2C-8C48-E4314B4455CD}"/>
              </a:ext>
            </a:extLst>
          </p:cNvPr>
          <p:cNvSpPr>
            <a:spLocks noChangeArrowheads="1"/>
          </p:cNvSpPr>
          <p:nvPr/>
        </p:nvSpPr>
        <p:spPr bwMode="auto">
          <a:xfrm flipH="1">
            <a:off x="6312290" y="237878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9" name="Text Box 26">
            <a:extLst>
              <a:ext uri="{FF2B5EF4-FFF2-40B4-BE49-F238E27FC236}">
                <a16:creationId xmlns:a16="http://schemas.microsoft.com/office/drawing/2014/main" id="{1579F5DE-63C0-4C16-BFFE-4660DAAB745B}"/>
              </a:ext>
            </a:extLst>
          </p:cNvPr>
          <p:cNvSpPr txBox="1">
            <a:spLocks noChangeArrowheads="1"/>
          </p:cNvSpPr>
          <p:nvPr/>
        </p:nvSpPr>
        <p:spPr bwMode="auto">
          <a:xfrm flipH="1">
            <a:off x="5929728" y="2569259"/>
            <a:ext cx="1140066"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SA ballot</a:t>
            </a:r>
          </a:p>
        </p:txBody>
      </p:sp>
      <p:grpSp>
        <p:nvGrpSpPr>
          <p:cNvPr id="3" name="Group 2">
            <a:extLst>
              <a:ext uri="{FF2B5EF4-FFF2-40B4-BE49-F238E27FC236}">
                <a16:creationId xmlns:a16="http://schemas.microsoft.com/office/drawing/2014/main" id="{342EA3FF-0E85-4E3A-8FAE-310634A8C7D3}"/>
              </a:ext>
            </a:extLst>
          </p:cNvPr>
          <p:cNvGrpSpPr/>
          <p:nvPr/>
        </p:nvGrpSpPr>
        <p:grpSpPr>
          <a:xfrm>
            <a:off x="7081852" y="3011494"/>
            <a:ext cx="998028" cy="570630"/>
            <a:chOff x="7680176" y="2434195"/>
            <a:chExt cx="998028" cy="570630"/>
          </a:xfrm>
        </p:grpSpPr>
        <p:sp>
          <p:nvSpPr>
            <p:cNvPr id="110" name="Isosceles Triangle 109">
              <a:extLst>
                <a:ext uri="{FF2B5EF4-FFF2-40B4-BE49-F238E27FC236}">
                  <a16:creationId xmlns:a16="http://schemas.microsoft.com/office/drawing/2014/main" id="{2F206080-C2AD-45DD-AB2E-0FE23D5B2316}"/>
                </a:ext>
              </a:extLst>
            </p:cNvPr>
            <p:cNvSpPr>
              <a:spLocks noChangeArrowheads="1"/>
            </p:cNvSpPr>
            <p:nvPr/>
          </p:nvSpPr>
          <p:spPr bwMode="auto">
            <a:xfrm flipH="1">
              <a:off x="8238432" y="2434195"/>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1" name="Text Box 26">
              <a:extLst>
                <a:ext uri="{FF2B5EF4-FFF2-40B4-BE49-F238E27FC236}">
                  <a16:creationId xmlns:a16="http://schemas.microsoft.com/office/drawing/2014/main" id="{3544CEFA-853D-42EE-BE5F-91A69969A652}"/>
                </a:ext>
              </a:extLst>
            </p:cNvPr>
            <p:cNvSpPr txBox="1">
              <a:spLocks noChangeArrowheads="1"/>
            </p:cNvSpPr>
            <p:nvPr/>
          </p:nvSpPr>
          <p:spPr bwMode="auto">
            <a:xfrm flipH="1">
              <a:off x="7680176" y="2614195"/>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11be SA ballot</a:t>
              </a:r>
            </a:p>
            <a:p>
              <a:pPr algn="ctr"/>
              <a:r>
                <a:rPr lang="en-US" altLang="en-US" sz="1000" dirty="0">
                  <a:latin typeface="Arial" panose="020B0604020202020204" pitchFamily="34" charset="0"/>
                  <a:cs typeface="Arial" panose="020B0604020202020204" pitchFamily="34" charset="0"/>
                </a:rPr>
                <a:t>completion</a:t>
              </a:r>
            </a:p>
          </p:txBody>
        </p:sp>
      </p:grpSp>
      <p:sp>
        <p:nvSpPr>
          <p:cNvPr id="112" name="Isosceles Triangle 111">
            <a:extLst>
              <a:ext uri="{FF2B5EF4-FFF2-40B4-BE49-F238E27FC236}">
                <a16:creationId xmlns:a16="http://schemas.microsoft.com/office/drawing/2014/main" id="{1CD08CAB-19C6-4B44-9301-1A978E1D519A}"/>
              </a:ext>
            </a:extLst>
          </p:cNvPr>
          <p:cNvSpPr>
            <a:spLocks noChangeArrowheads="1"/>
          </p:cNvSpPr>
          <p:nvPr/>
        </p:nvSpPr>
        <p:spPr bwMode="auto">
          <a:xfrm flipH="1">
            <a:off x="8023695" y="242999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3" name="Text Box 26">
            <a:extLst>
              <a:ext uri="{FF2B5EF4-FFF2-40B4-BE49-F238E27FC236}">
                <a16:creationId xmlns:a16="http://schemas.microsoft.com/office/drawing/2014/main" id="{3FA8BB6A-4A2B-4406-869A-143EAC92BD41}"/>
              </a:ext>
            </a:extLst>
          </p:cNvPr>
          <p:cNvSpPr txBox="1">
            <a:spLocks noChangeArrowheads="1"/>
          </p:cNvSpPr>
          <p:nvPr/>
        </p:nvSpPr>
        <p:spPr bwMode="auto">
          <a:xfrm flipH="1">
            <a:off x="7379968" y="2609996"/>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11bk SA ballot completion</a:t>
            </a:r>
          </a:p>
        </p:txBody>
      </p:sp>
      <p:sp>
        <p:nvSpPr>
          <p:cNvPr id="41" name="Isosceles Triangle 40">
            <a:extLst>
              <a:ext uri="{FF2B5EF4-FFF2-40B4-BE49-F238E27FC236}">
                <a16:creationId xmlns:a16="http://schemas.microsoft.com/office/drawing/2014/main" id="{373B16CB-F2A9-466D-9001-89B2E901C45D}"/>
              </a:ext>
            </a:extLst>
          </p:cNvPr>
          <p:cNvSpPr>
            <a:spLocks noChangeArrowheads="1"/>
          </p:cNvSpPr>
          <p:nvPr/>
        </p:nvSpPr>
        <p:spPr bwMode="auto">
          <a:xfrm flipH="1">
            <a:off x="8434481" y="242999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2" name="Text Box 26">
            <a:extLst>
              <a:ext uri="{FF2B5EF4-FFF2-40B4-BE49-F238E27FC236}">
                <a16:creationId xmlns:a16="http://schemas.microsoft.com/office/drawing/2014/main" id="{4D7DD4BF-EF6E-4337-9846-74570E25648D}"/>
              </a:ext>
            </a:extLst>
          </p:cNvPr>
          <p:cNvSpPr txBox="1">
            <a:spLocks noChangeArrowheads="1"/>
          </p:cNvSpPr>
          <p:nvPr/>
        </p:nvSpPr>
        <p:spPr bwMode="auto">
          <a:xfrm flipH="1">
            <a:off x="8287485" y="2611916"/>
            <a:ext cx="66760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11bk EC </a:t>
            </a:r>
          </a:p>
          <a:p>
            <a:pPr algn="ctr"/>
            <a:r>
              <a:rPr lang="en-US" altLang="en-US" sz="1000" dirty="0">
                <a:latin typeface="Arial" panose="020B0604020202020204" pitchFamily="34" charset="0"/>
                <a:cs typeface="Arial" panose="020B0604020202020204" pitchFamily="34" charset="0"/>
              </a:rPr>
              <a:t>approval</a:t>
            </a:r>
          </a:p>
        </p:txBody>
      </p:sp>
      <p:cxnSp>
        <p:nvCxnSpPr>
          <p:cNvPr id="44" name="Straight Connector 43">
            <a:extLst>
              <a:ext uri="{FF2B5EF4-FFF2-40B4-BE49-F238E27FC236}">
                <a16:creationId xmlns:a16="http://schemas.microsoft.com/office/drawing/2014/main" id="{6CF7DF2C-4FF2-45EA-9E54-23DE7C8A2595}"/>
              </a:ext>
            </a:extLst>
          </p:cNvPr>
          <p:cNvCxnSpPr>
            <a:cxnSpLocks/>
          </p:cNvCxnSpPr>
          <p:nvPr/>
        </p:nvCxnSpPr>
        <p:spPr bwMode="auto">
          <a:xfrm flipV="1">
            <a:off x="1124341" y="3222084"/>
            <a:ext cx="54864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42071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March meeting:</a:t>
            </a:r>
            <a:endParaRPr lang="en-US" sz="2000" b="0" dirty="0"/>
          </a:p>
          <a:p>
            <a:pPr>
              <a:buFont typeface="Arial" panose="020B0604020202020204" pitchFamily="34" charset="0"/>
              <a:buChar char="•"/>
            </a:pPr>
            <a:r>
              <a:rPr lang="en-US" sz="2000" b="0" dirty="0"/>
              <a:t>This meeting is part of the March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https://cvent.me/AwPbAx</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April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t>
            </a:r>
            <a:r>
              <a:rPr lang="en-US" altLang="en-US" b="0" kern="0" dirty="0"/>
              <a:t>Apr.  4</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 	13:00-14:30 ET / </a:t>
            </a:r>
            <a:r>
              <a:rPr lang="en-US" altLang="en-US" kern="0" dirty="0"/>
              <a:t>10:00 – 11:30 PT*</a:t>
            </a:r>
            <a:r>
              <a:rPr lang="en-US" altLang="en-US" sz="2000" b="0" kern="0" baseline="30000" dirty="0"/>
              <a:t> </a:t>
            </a:r>
            <a:endParaRPr lang="en-US" altLang="en-US" kern="0" dirty="0"/>
          </a:p>
          <a:p>
            <a:pPr lvl="1">
              <a:buFont typeface="Arial" panose="020B0604020202020204" pitchFamily="34" charset="0"/>
              <a:buChar char="•"/>
            </a:pPr>
            <a:r>
              <a:rPr lang="en-US" altLang="en-US" kern="0" dirty="0"/>
              <a:t>Tue. </a:t>
            </a:r>
            <a:r>
              <a:rPr lang="en-US" altLang="en-US" b="0" kern="0" dirty="0"/>
              <a:t>Apr. 18</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 13:00-14:30 ET / </a:t>
            </a:r>
            <a:r>
              <a:rPr lang="en-US" altLang="en-US" kern="0" dirty="0"/>
              <a:t>10:00 – 11:30 PT*</a:t>
            </a:r>
            <a:endParaRPr lang="en-US" altLang="en-US" sz="1200" b="0" kern="0" baseline="30000" dirty="0"/>
          </a:p>
          <a:p>
            <a:pPr lvl="1">
              <a:buFont typeface="Arial" panose="020B0604020202020204" pitchFamily="34" charset="0"/>
              <a:buChar char="•"/>
            </a:pPr>
            <a:r>
              <a:rPr lang="en-US" altLang="en-US" kern="0" dirty="0"/>
              <a:t>Tue. </a:t>
            </a:r>
            <a:r>
              <a:rPr lang="en-US" altLang="en-US" b="0" kern="0" dirty="0"/>
              <a:t>Apr. 25</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 13:00-14:30 ET / </a:t>
            </a:r>
            <a:r>
              <a:rPr lang="en-US" altLang="en-US" kern="0" dirty="0"/>
              <a:t>10:00 – 11:30 PT*</a:t>
            </a:r>
            <a:r>
              <a:rPr lang="en-US" altLang="en-US" sz="1800" b="0" kern="0" baseline="30000" dirty="0"/>
              <a:t> </a:t>
            </a:r>
            <a:r>
              <a:rPr lang="en-US" altLang="en-US" sz="1400" b="0" kern="0" baseline="30000" dirty="0"/>
              <a:t>┼</a:t>
            </a:r>
            <a:endParaRPr lang="en-US" altLang="en-US" kern="0" baseline="3000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pPr marL="0" indent="0"/>
            <a:r>
              <a:rPr lang="en-US" altLang="en-US" sz="1400" b="0" dirty="0">
                <a:solidFill>
                  <a:schemeClr val="tx1"/>
                </a:solidFill>
              </a:rPr>
              <a:t>* - </a:t>
            </a:r>
            <a:r>
              <a:rPr lang="en-US" altLang="en-US" sz="1600" dirty="0">
                <a:solidFill>
                  <a:schemeClr val="tx1"/>
                </a:solidFill>
              </a:rPr>
              <a:t>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2"/>
            <a:ext cx="11809312" cy="775034"/>
          </a:xfrm>
        </p:spPr>
        <p:txBody>
          <a:bodyPr/>
          <a:lstStyle/>
          <a:p>
            <a:r>
              <a:rPr lang="en-US" dirty="0"/>
              <a:t>March Meeting Progress and Targets Towards the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535145"/>
            <a:ext cx="10009112" cy="2469919"/>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Continued SFD development.</a:t>
            </a:r>
          </a:p>
          <a:p>
            <a:pPr lvl="1">
              <a:buFont typeface="Arial" panose="020B0604020202020204" pitchFamily="34" charset="0"/>
              <a:buChar char="•"/>
            </a:pPr>
            <a:r>
              <a:rPr lang="en-US" dirty="0"/>
              <a:t>Reviewed technical submissions (frame format, measurement exchange sequence). </a:t>
            </a:r>
          </a:p>
          <a:p>
            <a:pPr lvl="1">
              <a:buFont typeface="Arial" panose="020B0604020202020204" pitchFamily="34" charset="0"/>
              <a:buChar char="•"/>
            </a:pPr>
            <a:r>
              <a:rPr lang="en-US" dirty="0"/>
              <a:t>Reviewed Draft text proposals for PHY and MAC on PPDU formats, negotiation and procedure sequence).</a:t>
            </a:r>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April 2023</a:t>
            </a:r>
            <a:endParaRPr lang="en-GB" dirty="0"/>
          </a:p>
        </p:txBody>
      </p:sp>
      <p:sp>
        <p:nvSpPr>
          <p:cNvPr id="9" name="Footer Placeholder 4">
            <a:extLst>
              <a:ext uri="{FF2B5EF4-FFF2-40B4-BE49-F238E27FC236}">
                <a16:creationId xmlns:a16="http://schemas.microsoft.com/office/drawing/2014/main" id="{C65A89BF-8A40-48A4-8634-3AB695572AB5}"/>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Jonathan Segev, Intel corporation</a:t>
            </a:r>
            <a:endParaRPr lang="en-GB" dirty="0"/>
          </a:p>
        </p:txBody>
      </p:sp>
      <p:grpSp>
        <p:nvGrpSpPr>
          <p:cNvPr id="10" name="Group 9">
            <a:extLst>
              <a:ext uri="{FF2B5EF4-FFF2-40B4-BE49-F238E27FC236}">
                <a16:creationId xmlns:a16="http://schemas.microsoft.com/office/drawing/2014/main" id="{9C3037FA-DCCF-4501-86FC-77889B31AD16}"/>
              </a:ext>
            </a:extLst>
          </p:cNvPr>
          <p:cNvGrpSpPr/>
          <p:nvPr/>
        </p:nvGrpSpPr>
        <p:grpSpPr>
          <a:xfrm>
            <a:off x="2023881" y="4869160"/>
            <a:ext cx="5631921" cy="1201106"/>
            <a:chOff x="2845792" y="3241917"/>
            <a:chExt cx="5285898" cy="855830"/>
          </a:xfrm>
        </p:grpSpPr>
        <p:sp>
          <p:nvSpPr>
            <p:cNvPr id="11" name="TextBox 10">
              <a:extLst>
                <a:ext uri="{FF2B5EF4-FFF2-40B4-BE49-F238E27FC236}">
                  <a16:creationId xmlns:a16="http://schemas.microsoft.com/office/drawing/2014/main" id="{4A7C7271-C823-4DBE-B1C8-4D7553782EBA}"/>
                </a:ext>
              </a:extLst>
            </p:cNvPr>
            <p:cNvSpPr txBox="1">
              <a:spLocks noChangeAspect="1"/>
            </p:cNvSpPr>
            <p:nvPr/>
          </p:nvSpPr>
          <p:spPr>
            <a:xfrm>
              <a:off x="2845792" y="3241917"/>
              <a:ext cx="2087134" cy="461665"/>
            </a:xfrm>
            <a:prstGeom prst="rect">
              <a:avLst/>
            </a:prstGeom>
            <a:noFill/>
          </p:spPr>
          <p:txBody>
            <a:bodyPr wrap="square" rtlCol="0">
              <a:spAutoFit/>
            </a:bodyPr>
            <a:lstStyle/>
            <a:p>
              <a:r>
                <a:rPr lang="en-US" b="1" dirty="0" err="1">
                  <a:solidFill>
                    <a:schemeClr val="tx1"/>
                  </a:solidFill>
                </a:rPr>
                <a:t>TGbk</a:t>
              </a:r>
              <a:r>
                <a:rPr lang="en-US" b="1" dirty="0">
                  <a:solidFill>
                    <a:schemeClr val="tx1"/>
                  </a:solidFill>
                </a:rPr>
                <a:t>:</a:t>
              </a:r>
            </a:p>
          </p:txBody>
        </p:sp>
        <p:sp>
          <p:nvSpPr>
            <p:cNvPr id="12" name="Rectangle 11">
              <a:extLst>
                <a:ext uri="{FF2B5EF4-FFF2-40B4-BE49-F238E27FC236}">
                  <a16:creationId xmlns:a16="http://schemas.microsoft.com/office/drawing/2014/main" id="{C3C941D8-B7BA-4857-97D9-3D39D684FBD9}"/>
                </a:ext>
              </a:extLst>
            </p:cNvPr>
            <p:cNvSpPr/>
            <p:nvPr/>
          </p:nvSpPr>
          <p:spPr bwMode="auto">
            <a:xfrm>
              <a:off x="4275000" y="3613737"/>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 (SFD)</a:t>
              </a:r>
            </a:p>
          </p:txBody>
        </p:sp>
        <p:cxnSp>
          <p:nvCxnSpPr>
            <p:cNvPr id="13" name="Straight Arrow Connector 12">
              <a:extLst>
                <a:ext uri="{FF2B5EF4-FFF2-40B4-BE49-F238E27FC236}">
                  <a16:creationId xmlns:a16="http://schemas.microsoft.com/office/drawing/2014/main" id="{389AA7FF-8C2B-4816-8536-50AA731BE689}"/>
                </a:ext>
              </a:extLst>
            </p:cNvPr>
            <p:cNvCxnSpPr/>
            <p:nvPr/>
          </p:nvCxnSpPr>
          <p:spPr bwMode="auto">
            <a:xfrm>
              <a:off x="5787427" y="3916223"/>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14" name="Rectangle 13">
              <a:extLst>
                <a:ext uri="{FF2B5EF4-FFF2-40B4-BE49-F238E27FC236}">
                  <a16:creationId xmlns:a16="http://schemas.microsoft.com/office/drawing/2014/main" id="{CCE44772-81B7-45E2-B1B5-D76D9293B30B}"/>
                </a:ext>
              </a:extLst>
            </p:cNvPr>
            <p:cNvSpPr/>
            <p:nvPr/>
          </p:nvSpPr>
          <p:spPr bwMode="auto">
            <a:xfrm>
              <a:off x="6619262" y="3613737"/>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grpSp>
        <p:nvGrpSpPr>
          <p:cNvPr id="15" name="Group 14">
            <a:extLst>
              <a:ext uri="{FF2B5EF4-FFF2-40B4-BE49-F238E27FC236}">
                <a16:creationId xmlns:a16="http://schemas.microsoft.com/office/drawing/2014/main" id="{51C6BF5A-FC77-4B30-AFB2-E1A35F56E7A5}"/>
              </a:ext>
            </a:extLst>
          </p:cNvPr>
          <p:cNvGrpSpPr>
            <a:grpSpLocks noChangeAspect="1"/>
          </p:cNvGrpSpPr>
          <p:nvPr/>
        </p:nvGrpSpPr>
        <p:grpSpPr>
          <a:xfrm>
            <a:off x="4316742" y="3669856"/>
            <a:ext cx="7560840" cy="839328"/>
            <a:chOff x="550425" y="4856471"/>
            <a:chExt cx="9938093" cy="1103226"/>
          </a:xfrm>
        </p:grpSpPr>
        <p:sp>
          <p:nvSpPr>
            <p:cNvPr id="16" name="TextBox 15">
              <a:extLst>
                <a:ext uri="{FF2B5EF4-FFF2-40B4-BE49-F238E27FC236}">
                  <a16:creationId xmlns:a16="http://schemas.microsoft.com/office/drawing/2014/main" id="{D1C45289-DE96-44AB-ABA5-D3957ECBAB80}"/>
                </a:ext>
              </a:extLst>
            </p:cNvPr>
            <p:cNvSpPr txBox="1"/>
            <p:nvPr/>
          </p:nvSpPr>
          <p:spPr>
            <a:xfrm>
              <a:off x="550425" y="4856471"/>
              <a:ext cx="2087134" cy="461665"/>
            </a:xfrm>
            <a:prstGeom prst="rect">
              <a:avLst/>
            </a:prstGeom>
            <a:noFill/>
          </p:spPr>
          <p:txBody>
            <a:bodyPr wrap="square" rtlCol="0">
              <a:spAutoFit/>
            </a:bodyPr>
            <a:lstStyle/>
            <a:p>
              <a:r>
                <a:rPr lang="en-US" b="1" dirty="0" err="1">
                  <a:solidFill>
                    <a:schemeClr val="tx1"/>
                  </a:solidFill>
                </a:rPr>
                <a:t>TGaz</a:t>
              </a:r>
              <a:r>
                <a:rPr lang="en-US" b="1" dirty="0">
                  <a:solidFill>
                    <a:schemeClr val="tx1"/>
                  </a:solidFill>
                </a:rPr>
                <a:t>:</a:t>
              </a:r>
            </a:p>
          </p:txBody>
        </p:sp>
        <p:sp>
          <p:nvSpPr>
            <p:cNvPr id="17" name="Rectangle 16">
              <a:extLst>
                <a:ext uri="{FF2B5EF4-FFF2-40B4-BE49-F238E27FC236}">
                  <a16:creationId xmlns:a16="http://schemas.microsoft.com/office/drawing/2014/main" id="{903714B9-50CC-43A1-B0C4-6FD9B1F1E329}"/>
                </a:ext>
              </a:extLst>
            </p:cNvPr>
            <p:cNvSpPr/>
            <p:nvPr/>
          </p:nvSpPr>
          <p:spPr bwMode="auto">
            <a:xfrm>
              <a:off x="1943302" y="5230423"/>
              <a:ext cx="1512428" cy="482595"/>
            </a:xfrm>
            <a:prstGeom prst="rect">
              <a:avLst/>
            </a:prstGeom>
            <a:solidFill>
              <a:schemeClr val="accent1">
                <a:lumMod val="20000"/>
                <a:lumOff val="80000"/>
              </a:schemeClr>
            </a:solidFill>
            <a:ln>
              <a:solidFill>
                <a:schemeClr val="accent5">
                  <a:lumMod val="20000"/>
                  <a:lumOff val="8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Usage model</a:t>
              </a:r>
            </a:p>
          </p:txBody>
        </p:sp>
        <p:sp>
          <p:nvSpPr>
            <p:cNvPr id="18" name="Rectangle 17">
              <a:extLst>
                <a:ext uri="{FF2B5EF4-FFF2-40B4-BE49-F238E27FC236}">
                  <a16:creationId xmlns:a16="http://schemas.microsoft.com/office/drawing/2014/main" id="{21E4193D-742B-410D-9D5B-2242164DD6C0}"/>
                </a:ext>
              </a:extLst>
            </p:cNvPr>
            <p:cNvSpPr/>
            <p:nvPr/>
          </p:nvSpPr>
          <p:spPr bwMode="auto">
            <a:xfrm>
              <a:off x="4287565" y="5229009"/>
              <a:ext cx="1512428" cy="484009"/>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Functional requirements</a:t>
              </a:r>
            </a:p>
          </p:txBody>
        </p:sp>
        <p:cxnSp>
          <p:nvCxnSpPr>
            <p:cNvPr id="19" name="Straight Arrow Connector 18">
              <a:extLst>
                <a:ext uri="{FF2B5EF4-FFF2-40B4-BE49-F238E27FC236}">
                  <a16:creationId xmlns:a16="http://schemas.microsoft.com/office/drawing/2014/main" id="{AFDCB87F-492D-44E1-82E4-4F17DEE2E23A}"/>
                </a:ext>
              </a:extLst>
            </p:cNvPr>
            <p:cNvCxnSpPr/>
            <p:nvPr/>
          </p:nvCxnSpPr>
          <p:spPr bwMode="auto">
            <a:xfrm>
              <a:off x="3455730"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0" name="Rectangle 19">
              <a:extLst>
                <a:ext uri="{FF2B5EF4-FFF2-40B4-BE49-F238E27FC236}">
                  <a16:creationId xmlns:a16="http://schemas.microsoft.com/office/drawing/2014/main" id="{E48AF1EB-BEF7-4C50-A921-C00CE69F51E2}"/>
                </a:ext>
              </a:extLst>
            </p:cNvPr>
            <p:cNvSpPr/>
            <p:nvPr/>
          </p:nvSpPr>
          <p:spPr bwMode="auto">
            <a:xfrm>
              <a:off x="6631828" y="5230423"/>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21" name="Straight Arrow Connector 20">
              <a:extLst>
                <a:ext uri="{FF2B5EF4-FFF2-40B4-BE49-F238E27FC236}">
                  <a16:creationId xmlns:a16="http://schemas.microsoft.com/office/drawing/2014/main" id="{7B2FB4BC-2144-4CD5-98CB-7964C9EB4408}"/>
                </a:ext>
              </a:extLst>
            </p:cNvPr>
            <p:cNvCxnSpPr/>
            <p:nvPr/>
          </p:nvCxnSpPr>
          <p:spPr bwMode="auto">
            <a:xfrm>
              <a:off x="5799992"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2" name="Straight Arrow Connector 21">
              <a:extLst>
                <a:ext uri="{FF2B5EF4-FFF2-40B4-BE49-F238E27FC236}">
                  <a16:creationId xmlns:a16="http://schemas.microsoft.com/office/drawing/2014/main" id="{83A26CC5-83EE-440B-9621-5AAA7692F991}"/>
                </a:ext>
              </a:extLst>
            </p:cNvPr>
            <p:cNvCxnSpPr/>
            <p:nvPr/>
          </p:nvCxnSpPr>
          <p:spPr bwMode="auto">
            <a:xfrm>
              <a:off x="8144255"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3" name="Rectangle 22">
              <a:extLst>
                <a:ext uri="{FF2B5EF4-FFF2-40B4-BE49-F238E27FC236}">
                  <a16:creationId xmlns:a16="http://schemas.microsoft.com/office/drawing/2014/main" id="{676F90B0-F796-46CE-82CB-A1E88D4A3A07}"/>
                </a:ext>
              </a:extLst>
            </p:cNvPr>
            <p:cNvSpPr/>
            <p:nvPr/>
          </p:nvSpPr>
          <p:spPr bwMode="auto">
            <a:xfrm>
              <a:off x="8976090" y="5230423"/>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nvGrpSpPr>
            <p:cNvPr id="24" name="Group 23">
              <a:extLst>
                <a:ext uri="{FF2B5EF4-FFF2-40B4-BE49-F238E27FC236}">
                  <a16:creationId xmlns:a16="http://schemas.microsoft.com/office/drawing/2014/main" id="{7646E523-F714-4F76-AE20-6205277389A5}"/>
                </a:ext>
              </a:extLst>
            </p:cNvPr>
            <p:cNvGrpSpPr/>
            <p:nvPr/>
          </p:nvGrpSpPr>
          <p:grpSpPr>
            <a:xfrm>
              <a:off x="1943301" y="5087304"/>
              <a:ext cx="1512428" cy="872393"/>
              <a:chOff x="2281259" y="5223255"/>
              <a:chExt cx="685272" cy="455796"/>
            </a:xfrm>
          </p:grpSpPr>
          <p:cxnSp>
            <p:nvCxnSpPr>
              <p:cNvPr id="28" name="Straight Connector 27">
                <a:extLst>
                  <a:ext uri="{FF2B5EF4-FFF2-40B4-BE49-F238E27FC236}">
                    <a16:creationId xmlns:a16="http://schemas.microsoft.com/office/drawing/2014/main" id="{ADEA66FF-CDE1-4637-A658-B7539BA72D6D}"/>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9" name="Straight Connector 28">
                <a:extLst>
                  <a:ext uri="{FF2B5EF4-FFF2-40B4-BE49-F238E27FC236}">
                    <a16:creationId xmlns:a16="http://schemas.microsoft.com/office/drawing/2014/main" id="{FF39AD60-7299-4218-A7D9-6F7DA218804A}"/>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nvGrpSpPr>
            <p:cNvPr id="25" name="Group 24">
              <a:extLst>
                <a:ext uri="{FF2B5EF4-FFF2-40B4-BE49-F238E27FC236}">
                  <a16:creationId xmlns:a16="http://schemas.microsoft.com/office/drawing/2014/main" id="{8D61770F-6627-4769-BB11-A1FA1C701901}"/>
                </a:ext>
              </a:extLst>
            </p:cNvPr>
            <p:cNvGrpSpPr/>
            <p:nvPr/>
          </p:nvGrpSpPr>
          <p:grpSpPr>
            <a:xfrm>
              <a:off x="4273148" y="5064576"/>
              <a:ext cx="1512428" cy="872393"/>
              <a:chOff x="2281259" y="5223255"/>
              <a:chExt cx="685272" cy="455796"/>
            </a:xfrm>
          </p:grpSpPr>
          <p:cxnSp>
            <p:nvCxnSpPr>
              <p:cNvPr id="26" name="Straight Connector 25">
                <a:extLst>
                  <a:ext uri="{FF2B5EF4-FFF2-40B4-BE49-F238E27FC236}">
                    <a16:creationId xmlns:a16="http://schemas.microsoft.com/office/drawing/2014/main" id="{7EB889AA-D9F0-4B85-AB08-2DEA507CD0CB}"/>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7" name="Straight Connector 26">
                <a:extLst>
                  <a:ext uri="{FF2B5EF4-FFF2-40B4-BE49-F238E27FC236}">
                    <a16:creationId xmlns:a16="http://schemas.microsoft.com/office/drawing/2014/main" id="{2FEB524A-EF46-4DCD-8DF8-35FF88BEB289}"/>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sp>
        <p:nvSpPr>
          <p:cNvPr id="30" name="Arrow: Down 29">
            <a:extLst>
              <a:ext uri="{FF2B5EF4-FFF2-40B4-BE49-F238E27FC236}">
                <a16:creationId xmlns:a16="http://schemas.microsoft.com/office/drawing/2014/main" id="{1A1CD639-3822-47FF-83B8-75EEBEDEEE09}"/>
              </a:ext>
            </a:extLst>
          </p:cNvPr>
          <p:cNvSpPr/>
          <p:nvPr/>
        </p:nvSpPr>
        <p:spPr bwMode="auto">
          <a:xfrm rot="2901312">
            <a:off x="7664775" y="4456430"/>
            <a:ext cx="374723" cy="806669"/>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0574507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1"/>
            <a:ext cx="11809312" cy="1065213"/>
          </a:xfrm>
        </p:spPr>
        <p:txBody>
          <a:bodyPr/>
          <a:lstStyle/>
          <a:p>
            <a:r>
              <a:rPr lang="en-US" dirty="0"/>
              <a:t>March Meeting Progress and Targets Towards the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10009112" cy="4343400"/>
          </a:xfrm>
        </p:spPr>
        <p:txBody>
          <a:bodyPr/>
          <a:lstStyle/>
          <a:p>
            <a:pPr>
              <a:buFont typeface="Arial" panose="020B0604020202020204" pitchFamily="34" charset="0"/>
              <a:buChar char="•"/>
            </a:pPr>
            <a:r>
              <a:rPr lang="en-US" b="0" dirty="0"/>
              <a:t>Targets towards the May meeting:</a:t>
            </a:r>
          </a:p>
          <a:p>
            <a:pPr lvl="1">
              <a:buFont typeface="Arial" panose="020B0604020202020204" pitchFamily="34" charset="0"/>
              <a:buChar char="•"/>
            </a:pPr>
            <a:r>
              <a:rPr lang="en-US" b="0" dirty="0"/>
              <a:t>Generate a </a:t>
            </a:r>
            <a:r>
              <a:rPr lang="en-US" dirty="0"/>
              <a:t>new revision</a:t>
            </a:r>
            <a:r>
              <a:rPr lang="en-US" b="0" dirty="0"/>
              <a:t> Spec Framework Document revision 0.2.</a:t>
            </a:r>
          </a:p>
          <a:p>
            <a:pPr lvl="1">
              <a:buFont typeface="Arial" panose="020B0604020202020204" pitchFamily="34" charset="0"/>
              <a:buChar char="•"/>
            </a:pPr>
            <a:r>
              <a:rPr lang="en-US" b="0" dirty="0"/>
              <a:t>Adopted initial amendment draft text.</a:t>
            </a:r>
          </a:p>
          <a:p>
            <a:pPr lvl="1">
              <a:buFont typeface="Arial" panose="020B0604020202020204" pitchFamily="34" charset="0"/>
              <a:buChar char="•"/>
            </a:pPr>
            <a:r>
              <a:rPr lang="en-US" b="0" dirty="0"/>
              <a:t>Continue with SFD development.</a:t>
            </a:r>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75725065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3105268"/>
              </p:ext>
            </p:extLst>
          </p:nvPr>
        </p:nvGraphicFramePr>
        <p:xfrm>
          <a:off x="983432" y="1728383"/>
          <a:ext cx="10585177" cy="1676320"/>
        </p:xfrm>
        <a:graphic>
          <a:graphicData uri="http://schemas.openxmlformats.org/drawingml/2006/table">
            <a:tbl>
              <a:tblPr firstRow="1" bandRow="1">
                <a:tableStyleId>{21E4AEA4-8DFA-4A89-87EB-49C32662AFE0}</a:tableStyleId>
              </a:tblPr>
              <a:tblGrid>
                <a:gridCol w="1402878">
                  <a:extLst>
                    <a:ext uri="{9D8B030D-6E8A-4147-A177-3AD203B41FA5}">
                      <a16:colId xmlns:a16="http://schemas.microsoft.com/office/drawing/2014/main" val="20000"/>
                    </a:ext>
                  </a:extLst>
                </a:gridCol>
                <a:gridCol w="2150809">
                  <a:extLst>
                    <a:ext uri="{9D8B030D-6E8A-4147-A177-3AD203B41FA5}">
                      <a16:colId xmlns:a16="http://schemas.microsoft.com/office/drawing/2014/main" val="20001"/>
                    </a:ext>
                  </a:extLst>
                </a:gridCol>
                <a:gridCol w="6042229">
                  <a:extLst>
                    <a:ext uri="{9D8B030D-6E8A-4147-A177-3AD203B41FA5}">
                      <a16:colId xmlns:a16="http://schemas.microsoft.com/office/drawing/2014/main" val="20002"/>
                    </a:ext>
                  </a:extLst>
                </a:gridCol>
                <a:gridCol w="98926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8829578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April 4</a:t>
            </a:r>
            <a:r>
              <a:rPr lang="en-US" altLang="en-US" baseline="30000" dirty="0">
                <a:solidFill>
                  <a:schemeClr val="tx2"/>
                </a:solidFill>
              </a:rPr>
              <a:t>th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SFD and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April 4</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26602365"/>
              </p:ext>
            </p:extLst>
          </p:nvPr>
        </p:nvGraphicFramePr>
        <p:xfrm>
          <a:off x="914401" y="1260086"/>
          <a:ext cx="10460566" cy="313928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11-23-390</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draft text on NDP Announcement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50min</a:t>
                      </a:r>
                    </a:p>
                  </a:txBody>
                  <a:tcPr marT="45712" marB="45712"/>
                </a:tc>
                <a:extLst>
                  <a:ext uri="{0D108BD9-81ED-4DB2-BD59-A6C34878D82A}">
                    <a16:rowId xmlns:a16="http://schemas.microsoft.com/office/drawing/2014/main" val="10002"/>
                  </a:ext>
                </a:extLst>
              </a:tr>
              <a:tr h="0">
                <a:tc>
                  <a:txBody>
                    <a:bodyPr/>
                    <a:lstStyle/>
                    <a:p>
                      <a:r>
                        <a:rPr lang="en-US" sz="1400" dirty="0"/>
                        <a:t>11-23-40</a:t>
                      </a:r>
                    </a:p>
                  </a:txBody>
                  <a:tcPr marT="45712" marB="45712"/>
                </a:tc>
                <a:tc>
                  <a:txBody>
                    <a:bodyPr/>
                    <a:lstStyle/>
                    <a:p>
                      <a:r>
                        <a:rPr lang="en-US" sz="1400" dirty="0"/>
                        <a:t>Steve Shellhammer</a:t>
                      </a:r>
                    </a:p>
                  </a:txBody>
                  <a:tcPr marT="45712" marB="45712"/>
                </a:tc>
                <a:tc>
                  <a:txBody>
                    <a:bodyPr/>
                    <a:lstStyle/>
                    <a:p>
                      <a:r>
                        <a:rPr lang="en-US" sz="1400" dirty="0"/>
                        <a:t>Proposal on 320 MHz Ranging NDP (USIG)</a:t>
                      </a:r>
                    </a:p>
                  </a:txBody>
                  <a:tcPr marT="45712" marB="45712"/>
                </a:tc>
                <a:tc>
                  <a:txBody>
                    <a:bodyPr/>
                    <a:lstStyle/>
                    <a:p>
                      <a:r>
                        <a:rPr lang="en-US" sz="1400" dirty="0"/>
                        <a:t>Technical SFD</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432537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TGbk Telecon - April 18</a:t>
            </a:r>
            <a:r>
              <a:rPr lang="en-US" altLang="en-US" baseline="30000" dirty="0">
                <a:solidFill>
                  <a:schemeClr val="tx2"/>
                </a:solidFill>
              </a:rPr>
              <a:t>th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SFD and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3502013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April 18</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643825336"/>
              </p:ext>
            </p:extLst>
          </p:nvPr>
        </p:nvGraphicFramePr>
        <p:xfrm>
          <a:off x="914401" y="1260086"/>
          <a:ext cx="10460566" cy="3139280"/>
        </p:xfrm>
        <a:graphic>
          <a:graphicData uri="http://schemas.openxmlformats.org/drawingml/2006/table">
            <a:tbl>
              <a:tblPr firstRow="1" bandRow="1">
                <a:tableStyleId>{21E4AEA4-8DFA-4A89-87EB-49C32662AFE0}</a:tableStyleId>
              </a:tblPr>
              <a:tblGrid>
                <a:gridCol w="1149151">
                  <a:extLst>
                    <a:ext uri="{9D8B030D-6E8A-4147-A177-3AD203B41FA5}">
                      <a16:colId xmlns:a16="http://schemas.microsoft.com/office/drawing/2014/main" val="20000"/>
                    </a:ext>
                  </a:extLst>
                </a:gridCol>
                <a:gridCol w="1500754">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11-23-248r2</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Spec Framework Document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SFD</a:t>
                      </a:r>
                    </a:p>
                  </a:txBody>
                  <a:tcPr marT="45712" marB="45712"/>
                </a:tc>
                <a:tc>
                  <a:txBody>
                    <a:bodyPr/>
                    <a:lstStyle/>
                    <a:p>
                      <a:r>
                        <a:rPr lang="en-US" sz="1400" dirty="0"/>
                        <a:t>50min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11-23-390r2</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draft text on NDP Announcement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50min</a:t>
                      </a: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13457961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31312921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18303116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TGbk Telecon - April 18</a:t>
            </a:r>
            <a:r>
              <a:rPr lang="en-US" altLang="en-US" baseline="30000" dirty="0">
                <a:solidFill>
                  <a:schemeClr val="tx2"/>
                </a:solidFill>
              </a:rPr>
              <a:t>th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SFD and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43235289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April 18</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86992268"/>
              </p:ext>
            </p:extLst>
          </p:nvPr>
        </p:nvGraphicFramePr>
        <p:xfrm>
          <a:off x="914401" y="1260086"/>
          <a:ext cx="10460566" cy="3078320"/>
        </p:xfrm>
        <a:graphic>
          <a:graphicData uri="http://schemas.openxmlformats.org/drawingml/2006/table">
            <a:tbl>
              <a:tblPr firstRow="1" bandRow="1">
                <a:tableStyleId>{21E4AEA4-8DFA-4A89-87EB-49C32662AFE0}</a:tableStyleId>
              </a:tblPr>
              <a:tblGrid>
                <a:gridCol w="1149151">
                  <a:extLst>
                    <a:ext uri="{9D8B030D-6E8A-4147-A177-3AD203B41FA5}">
                      <a16:colId xmlns:a16="http://schemas.microsoft.com/office/drawing/2014/main" val="20000"/>
                    </a:ext>
                  </a:extLst>
                </a:gridCol>
                <a:gridCol w="1728192">
                  <a:extLst>
                    <a:ext uri="{9D8B030D-6E8A-4147-A177-3AD203B41FA5}">
                      <a16:colId xmlns:a16="http://schemas.microsoft.com/office/drawing/2014/main" val="20001"/>
                    </a:ext>
                  </a:extLst>
                </a:gridCol>
                <a:gridCol w="4104456">
                  <a:extLst>
                    <a:ext uri="{9D8B030D-6E8A-4147-A177-3AD203B41FA5}">
                      <a16:colId xmlns:a16="http://schemas.microsoft.com/office/drawing/2014/main" val="20002"/>
                    </a:ext>
                  </a:extLst>
                </a:gridCol>
                <a:gridCol w="2088232">
                  <a:extLst>
                    <a:ext uri="{9D8B030D-6E8A-4147-A177-3AD203B41FA5}">
                      <a16:colId xmlns:a16="http://schemas.microsoft.com/office/drawing/2014/main" val="3219614300"/>
                    </a:ext>
                  </a:extLst>
                </a:gridCol>
                <a:gridCol w="139053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11-23-40</a:t>
                      </a:r>
                    </a:p>
                  </a:txBody>
                  <a:tcPr marT="45712" marB="45712"/>
                </a:tc>
                <a:tc>
                  <a:txBody>
                    <a:bodyPr/>
                    <a:lstStyle/>
                    <a:p>
                      <a:r>
                        <a:rPr lang="en-US" sz="1400" kern="1200" dirty="0">
                          <a:solidFill>
                            <a:schemeClr val="dk1"/>
                          </a:solidFill>
                          <a:latin typeface="+mn-lt"/>
                          <a:ea typeface="+mn-ea"/>
                          <a:cs typeface="+mn-cs"/>
                        </a:rPr>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Proposal on 320 MHz Ranging NDP</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SFD</a:t>
                      </a:r>
                    </a:p>
                  </a:txBody>
                  <a:tcPr marT="45712" marB="45712"/>
                </a:tc>
                <a:tc>
                  <a:txBody>
                    <a:bodyPr/>
                    <a:lstStyle/>
                    <a:p>
                      <a:r>
                        <a:rPr lang="en-US" sz="1400" dirty="0"/>
                        <a:t>45min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11-23-390</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draft text on NDP Announcement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45min</a:t>
                      </a:r>
                    </a:p>
                  </a:txBody>
                  <a:tcPr marT="45712" marB="45712"/>
                </a:tc>
                <a:extLst>
                  <a:ext uri="{0D108BD9-81ED-4DB2-BD59-A6C34878D82A}">
                    <a16:rowId xmlns:a16="http://schemas.microsoft.com/office/drawing/2014/main" val="10009"/>
                  </a:ext>
                </a:extLst>
              </a:tr>
              <a:tr h="0">
                <a:tc>
                  <a:txBody>
                    <a:bodyPr/>
                    <a:lstStyle/>
                    <a:p>
                      <a:r>
                        <a:rPr lang="en-US" sz="1400" dirty="0"/>
                        <a:t>11-23-698</a:t>
                      </a:r>
                    </a:p>
                  </a:txBody>
                  <a:tcPr marT="45712" marB="45712"/>
                </a:tc>
                <a:tc>
                  <a:txBody>
                    <a:bodyPr/>
                    <a:lstStyle/>
                    <a:p>
                      <a:r>
                        <a:rPr lang="en-US" sz="1400" dirty="0"/>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Spec text for NDP Announcement - part2</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3868341811"/>
                  </a:ext>
                </a:extLst>
              </a:tr>
              <a:tr h="0">
                <a:tc>
                  <a:txBody>
                    <a:bodyPr/>
                    <a:lstStyle/>
                    <a:p>
                      <a:r>
                        <a:rPr lang="en-US" sz="1400" dirty="0"/>
                        <a:t>11-23-415</a:t>
                      </a:r>
                    </a:p>
                  </a:txBody>
                  <a:tcPr marT="45712" marB="45712"/>
                </a:tc>
                <a:tc>
                  <a:txBody>
                    <a:bodyPr/>
                    <a:lstStyle/>
                    <a:p>
                      <a:r>
                        <a:rPr lang="en-US" sz="1400" dirty="0"/>
                        <a:t>Steve Shellhammer</a:t>
                      </a:r>
                    </a:p>
                  </a:txBody>
                  <a:tcPr marT="45712" marB="45712"/>
                </a:tc>
                <a:tc>
                  <a:txBody>
                    <a:bodyPr/>
                    <a:lstStyle/>
                    <a:p>
                      <a:r>
                        <a:rPr lang="en-US" sz="1400" dirty="0"/>
                        <a:t>PDT EHT Ranging NDP</a:t>
                      </a:r>
                    </a:p>
                  </a:txBody>
                  <a:tcPr marT="45712" marB="45712"/>
                </a:tc>
                <a:tc>
                  <a:txBody>
                    <a:bodyPr/>
                    <a:lstStyle/>
                    <a:p>
                      <a:r>
                        <a:rPr lang="en-US" sz="1400" dirty="0"/>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18188481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352464204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41439510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802-11-Submission-16-9</Template>
  <TotalTime>123647</TotalTime>
  <Words>5630</Words>
  <Application>Microsoft Office PowerPoint</Application>
  <PresentationFormat>Widescreen</PresentationFormat>
  <Paragraphs>899</Paragraphs>
  <Slides>68</Slides>
  <Notes>17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68</vt:i4>
      </vt:variant>
    </vt:vector>
  </HeadingPairs>
  <TitlesOfParts>
    <vt:vector size="76" baseType="lpstr">
      <vt:lpstr>Arial</vt:lpstr>
      <vt:lpstr>Calibri</vt:lpstr>
      <vt:lpstr>Monotype Sorts</vt:lpstr>
      <vt:lpstr>Montserrat</vt:lpstr>
      <vt:lpstr>Times</vt:lpstr>
      <vt:lpstr>Times New Roman</vt:lpstr>
      <vt:lpstr>Office Theme</vt:lpstr>
      <vt:lpstr>Document</vt:lpstr>
      <vt:lpstr>TGbk Next Generation Positioning  Agenda for the March Meeting and  the Following Telecons</vt:lpstr>
      <vt:lpstr>IEEE 802.11 Task Group BK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March IEEE  802.11 Plenary Meeting Week Agenda</vt:lpstr>
      <vt:lpstr>Submission List for the week</vt:lpstr>
      <vt:lpstr>March IEEE Meeting –  March 13th</vt:lpstr>
      <vt:lpstr>Submission List for the March 13th meeting</vt:lpstr>
      <vt:lpstr>Review Submissions</vt:lpstr>
      <vt:lpstr>PowerPoint Presentation</vt:lpstr>
      <vt:lpstr>March IEEE Meeting –  March 14th</vt:lpstr>
      <vt:lpstr>Submission List for the March 14th meeting</vt:lpstr>
      <vt:lpstr>Review Submissions</vt:lpstr>
      <vt:lpstr>PowerPoint Presentation</vt:lpstr>
      <vt:lpstr>March IEEE Meeting –  March 15th</vt:lpstr>
      <vt:lpstr>Submission List for the March 15th meeting</vt:lpstr>
      <vt:lpstr>Review Submissions</vt:lpstr>
      <vt:lpstr>PowerPoint Presentation</vt:lpstr>
      <vt:lpstr>March IEEE Meeting –  March 16th</vt:lpstr>
      <vt:lpstr>Submission List for the March 16th meeting</vt:lpstr>
      <vt:lpstr>TGbk Projected Timeline</vt:lpstr>
      <vt:lpstr>Scheduled TGbk telecons</vt:lpstr>
      <vt:lpstr>March Meeting Progress and Targets Towards the May Meeting</vt:lpstr>
      <vt:lpstr>March Meeting Progress and Targets Towards the May Meeting</vt:lpstr>
      <vt:lpstr>Submission Pipeline</vt:lpstr>
      <vt:lpstr>AOB</vt:lpstr>
      <vt:lpstr>PowerPoint Presentation</vt:lpstr>
      <vt:lpstr>TGbk Telecon - April 4th </vt:lpstr>
      <vt:lpstr>Submission List for the April 4th meeting</vt:lpstr>
      <vt:lpstr>Review Submissions</vt:lpstr>
      <vt:lpstr>PowerPoint Presentation</vt:lpstr>
      <vt:lpstr>TGbk Telecon - April 18th </vt:lpstr>
      <vt:lpstr>Submission List for the April 18th meeting</vt:lpstr>
      <vt:lpstr>Review Submissions</vt:lpstr>
      <vt:lpstr>PowerPoint Presentation</vt:lpstr>
      <vt:lpstr>TGbk Telecon - April 18th </vt:lpstr>
      <vt:lpstr>Submission List for the April 18th meeting</vt:lpstr>
      <vt:lpstr>Review Submissions</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733</cp:revision>
  <cp:lastPrinted>1601-01-01T00:00:00Z</cp:lastPrinted>
  <dcterms:created xsi:type="dcterms:W3CDTF">2018-08-06T10:28:59Z</dcterms:created>
  <dcterms:modified xsi:type="dcterms:W3CDTF">2023-04-25T17:01:05Z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