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56" r:id="rId2"/>
    <p:sldId id="265" r:id="rId3"/>
    <p:sldId id="257" r:id="rId4"/>
    <p:sldId id="2366" r:id="rId5"/>
    <p:sldId id="2367"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679" r:id="rId28"/>
    <p:sldId id="680" r:id="rId29"/>
    <p:sldId id="2528" r:id="rId30"/>
    <p:sldId id="2529" r:id="rId31"/>
    <p:sldId id="2530" r:id="rId32"/>
    <p:sldId id="2531" r:id="rId33"/>
    <p:sldId id="2532" r:id="rId34"/>
    <p:sldId id="2533" r:id="rId35"/>
    <p:sldId id="2534" r:id="rId36"/>
    <p:sldId id="2535" r:id="rId37"/>
    <p:sldId id="2536" r:id="rId38"/>
    <p:sldId id="2537" r:id="rId39"/>
    <p:sldId id="2527" r:id="rId40"/>
    <p:sldId id="315" r:id="rId41"/>
    <p:sldId id="312" r:id="rId42"/>
    <p:sldId id="318" r:id="rId43"/>
    <p:sldId id="472" r:id="rId44"/>
    <p:sldId id="473" r:id="rId45"/>
    <p:sldId id="474" r:id="rId46"/>
    <p:sldId id="480" r:id="rId47"/>
    <p:sldId id="259" r:id="rId48"/>
    <p:sldId id="260" r:id="rId49"/>
    <p:sldId id="261" r:id="rId50"/>
    <p:sldId id="2525" r:id="rId5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March 13th - March IEEE Plenary meeting" id="{DE843586-E506-4D30-A655-52B441F0114A}">
          <p14:sldIdLst>
            <p14:sldId id="690"/>
            <p14:sldId id="694"/>
            <p14:sldId id="679"/>
            <p14:sldId id="680"/>
          </p14:sldIdLst>
        </p14:section>
        <p14:section name="March 14th - March IEEE Plenary meeting" id="{D686ED55-D2EA-43E3-A87F-725BDBE41CF2}">
          <p14:sldIdLst>
            <p14:sldId id="2528"/>
            <p14:sldId id="2529"/>
            <p14:sldId id="2530"/>
            <p14:sldId id="2531"/>
          </p14:sldIdLst>
        </p14:section>
        <p14:section name="March 15th - March IEEE Plenary meeting" id="{5625779E-2F3C-4DEE-9BA5-814E8541E857}">
          <p14:sldIdLst>
            <p14:sldId id="2532"/>
            <p14:sldId id="2533"/>
            <p14:sldId id="2534"/>
            <p14:sldId id="2535"/>
          </p14:sldIdLst>
        </p14:section>
        <p14:section name="March 16th - March IEEE Plenary meeting" id="{8E838D38-B45C-442C-8603-25CE94919C41}">
          <p14:sldIdLst>
            <p14:sldId id="2536"/>
            <p14:sldId id="2537"/>
            <p14:sldId id="2527"/>
          </p14:sldIdLst>
        </p14:section>
        <p14:section name="Backup" id="{62682A0D-7317-4EE9-B56C-63AD74488E19}">
          <p14:sldIdLst>
            <p14:sldId id="315"/>
            <p14:sldId id="312"/>
            <p14:sldId id="318"/>
            <p14:sldId id="472"/>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CE86CD-3F44-463C-8C7E-C10B357DB637}" v="1" dt="2023-03-14T13:13:43.018"/>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80" autoAdjust="0"/>
    <p:restoredTop sz="96807" autoAdjust="0"/>
  </p:normalViewPr>
  <p:slideViewPr>
    <p:cSldViewPr>
      <p:cViewPr varScale="1">
        <p:scale>
          <a:sx n="94" d="100"/>
          <a:sy n="94" d="100"/>
        </p:scale>
        <p:origin x="269" y="8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microsoft.com/office/2016/11/relationships/changesInfo" Target="changesInfos/changesInfo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6FCE86CD-3F44-463C-8C7E-C10B357DB637}"/>
    <pc:docChg chg="modSld modMainMaster">
      <pc:chgData name="Segev, Jonathan" userId="7c67a1b0-8725-4553-8055-0888dbcaef94" providerId="ADAL" clId="{6FCE86CD-3F44-463C-8C7E-C10B357DB637}" dt="2023-03-14T15:54:37.434" v="17" actId="6549"/>
      <pc:docMkLst>
        <pc:docMk/>
      </pc:docMkLst>
      <pc:sldChg chg="modSp mod">
        <pc:chgData name="Segev, Jonathan" userId="7c67a1b0-8725-4553-8055-0888dbcaef94" providerId="ADAL" clId="{6FCE86CD-3F44-463C-8C7E-C10B357DB637}" dt="2023-03-14T15:54:37.434" v="17" actId="6549"/>
        <pc:sldMkLst>
          <pc:docMk/>
          <pc:sldMk cId="0" sldId="256"/>
        </pc:sldMkLst>
        <pc:spChg chg="mod">
          <ac:chgData name="Segev, Jonathan" userId="7c67a1b0-8725-4553-8055-0888dbcaef94" providerId="ADAL" clId="{6FCE86CD-3F44-463C-8C7E-C10B357DB637}" dt="2023-03-14T15:54:37.434" v="17" actId="6549"/>
          <ac:spMkLst>
            <pc:docMk/>
            <pc:sldMk cId="0" sldId="256"/>
            <ac:spMk id="3074" creationId="{00000000-0000-0000-0000-000000000000}"/>
          </ac:spMkLst>
        </pc:spChg>
      </pc:sldChg>
      <pc:sldChg chg="modSp mod">
        <pc:chgData name="Segev, Jonathan" userId="7c67a1b0-8725-4553-8055-0888dbcaef94" providerId="ADAL" clId="{6FCE86CD-3F44-463C-8C7E-C10B357DB637}" dt="2023-03-14T13:13:58.176" v="13" actId="20577"/>
        <pc:sldMkLst>
          <pc:docMk/>
          <pc:sldMk cId="4293480385" sldId="2529"/>
        </pc:sldMkLst>
        <pc:graphicFrameChg chg="mod modGraphic">
          <ac:chgData name="Segev, Jonathan" userId="7c67a1b0-8725-4553-8055-0888dbcaef94" providerId="ADAL" clId="{6FCE86CD-3F44-463C-8C7E-C10B357DB637}" dt="2023-03-14T13:13:58.176" v="13" actId="20577"/>
          <ac:graphicFrameMkLst>
            <pc:docMk/>
            <pc:sldMk cId="4293480385" sldId="2529"/>
            <ac:graphicFrameMk id="7" creationId="{00000000-0000-0000-0000-000000000000}"/>
          </ac:graphicFrameMkLst>
        </pc:graphicFrameChg>
      </pc:sldChg>
      <pc:sldMasterChg chg="modSp mod">
        <pc:chgData name="Segev, Jonathan" userId="7c67a1b0-8725-4553-8055-0888dbcaef94" providerId="ADAL" clId="{6FCE86CD-3F44-463C-8C7E-C10B357DB637}" dt="2023-03-14T13:13:06.920" v="1" actId="6549"/>
        <pc:sldMasterMkLst>
          <pc:docMk/>
          <pc:sldMasterMk cId="0" sldId="2147483648"/>
        </pc:sldMasterMkLst>
        <pc:spChg chg="mod">
          <ac:chgData name="Segev, Jonathan" userId="7c67a1b0-8725-4553-8055-0888dbcaef94" providerId="ADAL" clId="{6FCE86CD-3F44-463C-8C7E-C10B357DB637}" dt="2023-03-14T13:13:06.920" v="1"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784195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48</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30</a:t>
            </a:fld>
            <a:endParaRPr lang="en-US"/>
          </a:p>
        </p:txBody>
      </p:sp>
    </p:spTree>
    <p:extLst>
      <p:ext uri="{BB962C8B-B14F-4D97-AF65-F5344CB8AC3E}">
        <p14:creationId xmlns:p14="http://schemas.microsoft.com/office/powerpoint/2010/main" val="14295958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37484938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2023</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2023</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2023</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802.11-23/193r2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cvent.me/AwPbAx" TargetMode="External"/><Relationship Id="rId1" Type="http://schemas.openxmlformats.org/officeDocument/2006/relationships/slideLayout" Target="../slideLayouts/slideLayout2.xml"/><Relationship Id="rId4" Type="http://schemas.openxmlformats.org/officeDocument/2006/relationships/hyperlink" Target="https://imat.ieee.org/attendance"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March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2023-03-14</a:t>
            </a:r>
          </a:p>
        </p:txBody>
      </p:sp>
      <p:sp>
        <p:nvSpPr>
          <p:cNvPr id="6" name="Date Placeholder 3"/>
          <p:cNvSpPr>
            <a:spLocks noGrp="1"/>
          </p:cNvSpPr>
          <p:nvPr>
            <p:ph type="dt" idx="10"/>
          </p:nvPr>
        </p:nvSpPr>
        <p:spPr/>
        <p:txBody>
          <a:bodyPr/>
          <a:lstStyle/>
          <a:p>
            <a:r>
              <a:rPr lang="en-US"/>
              <a:t>March 2023</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March Meeting</a:t>
            </a:r>
          </a:p>
          <a:p>
            <a:pPr algn="ctr">
              <a:lnSpc>
                <a:spcPct val="90000"/>
              </a:lnSpc>
              <a:buFontTx/>
              <a:buNone/>
            </a:pPr>
            <a:r>
              <a:rPr lang="en-US" altLang="en-US" sz="3600" dirty="0">
                <a:cs typeface="Times New Roman" panose="02020603050405020304" pitchFamily="18" charset="0"/>
              </a:rPr>
              <a:t>And telecons running between March and </a:t>
            </a:r>
          </a:p>
          <a:p>
            <a:pPr algn="ctr">
              <a:lnSpc>
                <a:spcPct val="90000"/>
              </a:lnSpc>
              <a:buFontTx/>
              <a:buNone/>
            </a:pPr>
            <a:r>
              <a:rPr lang="en-US" altLang="en-US" sz="3600" dirty="0">
                <a:cs typeface="Times New Roman" panose="02020603050405020304" pitchFamily="18" charset="0"/>
              </a:rPr>
              <a:t>May 2023</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March 2023</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March IEEE  802.11 Plenary Meeting Week Agenda</a:t>
            </a:r>
            <a:endParaRPr lang="en-US" dirty="0"/>
          </a:p>
        </p:txBody>
      </p:sp>
      <p:sp>
        <p:nvSpPr>
          <p:cNvPr id="3" name="Content Placeholder 2"/>
          <p:cNvSpPr>
            <a:spLocks noGrp="1"/>
          </p:cNvSpPr>
          <p:nvPr>
            <p:ph idx="1"/>
          </p:nvPr>
        </p:nvSpPr>
        <p:spPr>
          <a:xfrm>
            <a:off x="335361" y="1484784"/>
            <a:ext cx="5256583" cy="4824537"/>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(8 min).</a:t>
            </a:r>
          </a:p>
          <a:p>
            <a:pPr algn="just">
              <a:spcBef>
                <a:spcPct val="20000"/>
              </a:spcBef>
              <a:buFontTx/>
              <a:buChar char="•"/>
            </a:pPr>
            <a:r>
              <a:rPr lang="en-US" altLang="en-US" sz="1800" b="0" dirty="0"/>
              <a:t>Review technical submission.</a:t>
            </a:r>
          </a:p>
          <a:p>
            <a:pPr algn="just">
              <a:spcBef>
                <a:spcPct val="20000"/>
              </a:spcBef>
              <a:buFontTx/>
              <a:buChar char="•"/>
            </a:pPr>
            <a:r>
              <a:rPr lang="en-US" altLang="en-US" sz="1800" b="0" dirty="0"/>
              <a:t>Review proposed draft text.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6584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10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43979676"/>
              </p:ext>
            </p:extLst>
          </p:nvPr>
        </p:nvGraphicFramePr>
        <p:xfrm>
          <a:off x="914401" y="1260086"/>
          <a:ext cx="10460567" cy="33831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dirty="0"/>
                        <a:t>11-23-248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TGbk</a:t>
                      </a:r>
                      <a:r>
                        <a:rPr lang="en-US" sz="1400" dirty="0"/>
                        <a:t> Specification Framework Document</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7"/>
                  </a:ext>
                </a:extLst>
              </a:tr>
              <a:tr h="152392">
                <a:tc>
                  <a:txBody>
                    <a:bodyPr/>
                    <a:lstStyle/>
                    <a:p>
                      <a:r>
                        <a:rPr lang="en-US" sz="1400" dirty="0"/>
                        <a:t>11-23-382</a:t>
                      </a:r>
                    </a:p>
                  </a:txBody>
                  <a:tcPr marT="45712" marB="45712"/>
                </a:tc>
                <a:tc>
                  <a:txBody>
                    <a:bodyPr/>
                    <a:lstStyle/>
                    <a:p>
                      <a:r>
                        <a:rPr lang="en-US" sz="1400" dirty="0"/>
                        <a:t>Julia Feng</a:t>
                      </a:r>
                    </a:p>
                  </a:txBody>
                  <a:tcPr marT="45712" marB="45712"/>
                </a:tc>
                <a:tc>
                  <a:txBody>
                    <a:bodyPr/>
                    <a:lstStyle/>
                    <a:p>
                      <a:r>
                        <a:rPr lang="en-US" sz="1400" dirty="0"/>
                        <a:t>Comments on 11bk puncturing patterns</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8"/>
                  </a:ext>
                </a:extLst>
              </a:tr>
              <a:tr h="174090">
                <a:tc>
                  <a:txBody>
                    <a:bodyPr/>
                    <a:lstStyle/>
                    <a:p>
                      <a:r>
                        <a:rPr lang="en-US" sz="1400" kern="1200" dirty="0">
                          <a:solidFill>
                            <a:schemeClr val="dk1"/>
                          </a:solidFill>
                          <a:latin typeface="+mn-lt"/>
                          <a:ea typeface="+mn-ea"/>
                          <a:cs typeface="+mn-cs"/>
                        </a:rPr>
                        <a:t>11-23-130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Packet extension</a:t>
                      </a:r>
                    </a:p>
                  </a:txBody>
                  <a:tcPr marT="45712" marB="45712"/>
                </a:tc>
                <a:tc>
                  <a:txBody>
                    <a:bodyPr/>
                    <a:lstStyle/>
                    <a:p>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4101642387"/>
                  </a:ext>
                </a:extLst>
              </a:tr>
              <a:tr h="0">
                <a:tc>
                  <a:txBody>
                    <a:bodyPr/>
                    <a:lstStyle/>
                    <a:p>
                      <a:r>
                        <a:rPr lang="en-US" sz="1400" dirty="0"/>
                        <a:t>11-23-391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320MHz EDCA ranging</a:t>
                      </a:r>
                    </a:p>
                  </a:txBody>
                  <a:tcPr marT="45712" marB="45712"/>
                </a:tc>
                <a:tc>
                  <a:txBody>
                    <a:bodyPr/>
                    <a:lstStyle/>
                    <a:p>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11-23-48</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Follow-up on 320MHz NTB/TB ranging</a:t>
                      </a:r>
                    </a:p>
                  </a:txBody>
                  <a:tcPr marT="45712" marB="45712"/>
                </a:tc>
                <a:tc>
                  <a:txBody>
                    <a:bodyPr/>
                    <a:lstStyle/>
                    <a:p>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511714432"/>
                  </a:ext>
                </a:extLst>
              </a:tr>
              <a:tr h="0">
                <a:tc>
                  <a:txBody>
                    <a:bodyPr/>
                    <a:lstStyle/>
                    <a:p>
                      <a:r>
                        <a:rPr lang="en-US" sz="1400" kern="1200" dirty="0">
                          <a:solidFill>
                            <a:schemeClr val="dk1"/>
                          </a:solidFill>
                          <a:latin typeface="+mn-lt"/>
                          <a:ea typeface="+mn-ea"/>
                          <a:cs typeface="+mn-cs"/>
                        </a:rPr>
                        <a:t>11-23-390</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draft text on NDP Announcement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1874132184"/>
                  </a:ext>
                </a:extLst>
              </a:tr>
              <a:tr h="0">
                <a:tc>
                  <a:txBody>
                    <a:bodyPr/>
                    <a:lstStyle/>
                    <a:p>
                      <a:r>
                        <a:rPr lang="en-US" sz="1400" kern="1200" dirty="0">
                          <a:solidFill>
                            <a:schemeClr val="dk1"/>
                          </a:solidFill>
                          <a:latin typeface="+mn-lt"/>
                          <a:ea typeface="+mn-ea"/>
                          <a:cs typeface="+mn-cs"/>
                        </a:rPr>
                        <a:t>11-23-393</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draft text on FTM extension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3246342602"/>
                  </a:ext>
                </a:extLst>
              </a:tr>
              <a:tr h="0">
                <a:tc>
                  <a:txBody>
                    <a:bodyPr/>
                    <a:lstStyle/>
                    <a:p>
                      <a:r>
                        <a:rPr lang="en-US" sz="1400" kern="1200" dirty="0">
                          <a:solidFill>
                            <a:schemeClr val="dk1"/>
                          </a:solidFill>
                          <a:latin typeface="+mn-lt"/>
                          <a:ea typeface="+mn-ea"/>
                          <a:cs typeface="+mn-cs"/>
                        </a:rPr>
                        <a:t>11-23-145</a:t>
                      </a:r>
                    </a:p>
                  </a:txBody>
                  <a:tcPr marT="45712" marB="45712"/>
                </a:tc>
                <a:tc>
                  <a:txBody>
                    <a:bodyPr/>
                    <a:lstStyle/>
                    <a:p>
                      <a:r>
                        <a:rPr lang="en-US" sz="1400" kern="1200" dirty="0">
                          <a:solidFill>
                            <a:schemeClr val="dk1"/>
                          </a:solidFill>
                          <a:latin typeface="+mn-lt"/>
                          <a:ea typeface="+mn-ea"/>
                          <a:cs typeface="+mn-cs"/>
                        </a:rPr>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draft text EHT Ranging NDP</a:t>
                      </a:r>
                    </a:p>
                  </a:txBody>
                  <a:tcPr marT="45712" marB="45712"/>
                </a:tc>
                <a:tc>
                  <a:txBody>
                    <a:bodyPr/>
                    <a:lstStyle/>
                    <a:p>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727669512"/>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13th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Previous meeting minutes approval – 3min.</a:t>
            </a:r>
          </a:p>
          <a:p>
            <a:pPr algn="just">
              <a:spcBef>
                <a:spcPct val="20000"/>
              </a:spcBef>
              <a:buFontTx/>
              <a:buChar char="•"/>
            </a:pPr>
            <a:r>
              <a:rPr lang="en-US" sz="1600" b="0" dirty="0"/>
              <a:t>Review Spec. Framework Document (15 min) – Roy Want </a:t>
            </a:r>
          </a:p>
          <a:p>
            <a:pPr algn="just">
              <a:spcBef>
                <a:spcPct val="20000"/>
              </a:spcBef>
              <a:buFontTx/>
              <a:buChar char="•"/>
            </a:pPr>
            <a:r>
              <a:rPr lang="en-US" sz="1600" b="0" dirty="0"/>
              <a:t>Review technical submission towards SFD and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76905757"/>
              </p:ext>
            </p:extLst>
          </p:nvPr>
        </p:nvGraphicFramePr>
        <p:xfrm>
          <a:off x="914401" y="1260086"/>
          <a:ext cx="10460566" cy="3444064"/>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11-23-248</a:t>
                      </a:r>
                    </a:p>
                  </a:txBody>
                  <a:tcPr marT="45712" marB="45712"/>
                </a:tc>
                <a:tc>
                  <a:txBody>
                    <a:bodyPr/>
                    <a:lstStyle/>
                    <a:p>
                      <a:r>
                        <a:rPr lang="en-US" sz="1400" dirty="0"/>
                        <a:t>Roy Want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t>TGbk</a:t>
                      </a:r>
                      <a:r>
                        <a:rPr lang="en-US" sz="1400" dirty="0"/>
                        <a:t> Specification Framework Document</a:t>
                      </a:r>
                    </a:p>
                  </a:txBody>
                  <a:tcPr marT="45712" marB="45712"/>
                </a:tc>
                <a:tc>
                  <a:txBody>
                    <a:bodyPr/>
                    <a:lstStyle/>
                    <a:p>
                      <a:r>
                        <a:rPr lang="en-US" sz="1400" dirty="0"/>
                        <a:t>Technical</a:t>
                      </a:r>
                    </a:p>
                  </a:txBody>
                  <a:tcPr marT="45712" marB="45712"/>
                </a:tc>
                <a:tc>
                  <a:txBody>
                    <a:bodyPr/>
                    <a:lstStyle/>
                    <a:p>
                      <a:r>
                        <a:rPr lang="en-US" sz="1400" dirty="0"/>
                        <a:t>15min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dirty="0"/>
                        <a:t>11-23-382</a:t>
                      </a:r>
                    </a:p>
                  </a:txBody>
                  <a:tcPr marT="45712" marB="45712"/>
                </a:tc>
                <a:tc>
                  <a:txBody>
                    <a:bodyPr/>
                    <a:lstStyle/>
                    <a:p>
                      <a:r>
                        <a:rPr lang="en-US" sz="1400" dirty="0"/>
                        <a:t>Julia Feng</a:t>
                      </a:r>
                    </a:p>
                  </a:txBody>
                  <a:tcPr marT="45712" marB="45712"/>
                </a:tc>
                <a:tc>
                  <a:txBody>
                    <a:bodyPr/>
                    <a:lstStyle/>
                    <a:p>
                      <a:r>
                        <a:rPr lang="en-US" sz="1400" dirty="0"/>
                        <a:t>Comments on 11bk puncturing patterns</a:t>
                      </a:r>
                    </a:p>
                  </a:txBody>
                  <a:tcPr marT="45712" marB="45712"/>
                </a:tc>
                <a:tc>
                  <a:txBody>
                    <a:bodyPr/>
                    <a:lstStyle/>
                    <a:p>
                      <a:r>
                        <a:rPr lang="en-US" sz="1400" dirty="0"/>
                        <a:t>Technical</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10009"/>
                  </a:ext>
                </a:extLst>
              </a:tr>
              <a:tr h="0">
                <a:tc>
                  <a:txBody>
                    <a:bodyPr/>
                    <a:lstStyle/>
                    <a:p>
                      <a:r>
                        <a:rPr lang="en-US" sz="1400" dirty="0"/>
                        <a:t>11-23-391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320MHz EDCA ranging</a:t>
                      </a:r>
                    </a:p>
                  </a:txBody>
                  <a:tcPr marT="45712" marB="45712"/>
                </a:tc>
                <a:tc>
                  <a:txBody>
                    <a:bodyPr/>
                    <a:lstStyle/>
                    <a:p>
                      <a:r>
                        <a:rPr lang="en-US" sz="1400" kern="1200" dirty="0">
                          <a:solidFill>
                            <a:schemeClr val="dk1"/>
                          </a:solidFill>
                          <a:latin typeface="+mn-lt"/>
                          <a:ea typeface="+mn-ea"/>
                          <a:cs typeface="+mn-cs"/>
                        </a:rPr>
                        <a:t>Technical</a:t>
                      </a:r>
                    </a:p>
                  </a:txBody>
                  <a:tcPr marT="45712" marB="45712"/>
                </a:tc>
                <a:tc>
                  <a:txBody>
                    <a:bodyPr/>
                    <a:lstStyle/>
                    <a:p>
                      <a:r>
                        <a:rPr lang="en-US" sz="1400" kern="1200" dirty="0">
                          <a:solidFill>
                            <a:schemeClr val="dk1"/>
                          </a:solidFill>
                          <a:latin typeface="+mn-lt"/>
                          <a:ea typeface="+mn-ea"/>
                          <a:cs typeface="+mn-cs"/>
                        </a:rPr>
                        <a:t>25min</a:t>
                      </a: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14th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technical submission towards SFD and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9083684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March 2023 and teleconferences running between the March and May 2023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14</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65429441"/>
              </p:ext>
            </p:extLst>
          </p:nvPr>
        </p:nvGraphicFramePr>
        <p:xfrm>
          <a:off x="914401" y="1260086"/>
          <a:ext cx="10460566" cy="2133504"/>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11-23-130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Packet extension</a:t>
                      </a:r>
                    </a:p>
                  </a:txBody>
                  <a:tcPr marT="45712" marB="45712"/>
                </a:tc>
                <a:tc>
                  <a:txBody>
                    <a:bodyPr/>
                    <a:lstStyle/>
                    <a:p>
                      <a:r>
                        <a:rPr lang="en-US" sz="1400" kern="1200" dirty="0">
                          <a:solidFill>
                            <a:schemeClr val="dk1"/>
                          </a:solidFill>
                          <a:latin typeface="+mn-lt"/>
                          <a:ea typeface="+mn-ea"/>
                          <a:cs typeface="+mn-cs"/>
                        </a:rPr>
                        <a:t>Technical</a:t>
                      </a:r>
                    </a:p>
                  </a:txBody>
                  <a:tcPr marT="45712" marB="45712"/>
                </a:tc>
                <a:tc>
                  <a:txBody>
                    <a:bodyPr/>
                    <a:lstStyle/>
                    <a:p>
                      <a:r>
                        <a:rPr lang="en-US" sz="1400" kern="1200" dirty="0">
                          <a:solidFill>
                            <a:schemeClr val="dk1"/>
                          </a:solidFill>
                          <a:latin typeface="+mn-lt"/>
                          <a:ea typeface="+mn-ea"/>
                          <a:cs typeface="+mn-cs"/>
                        </a:rPr>
                        <a:t>40 min</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11-23-145</a:t>
                      </a:r>
                    </a:p>
                  </a:txBody>
                  <a:tcPr marT="45712" marB="45712"/>
                </a:tc>
                <a:tc>
                  <a:txBody>
                    <a:bodyPr/>
                    <a:lstStyle/>
                    <a:p>
                      <a:r>
                        <a:rPr lang="en-US" sz="1400" kern="1200" dirty="0">
                          <a:solidFill>
                            <a:schemeClr val="dk1"/>
                          </a:solidFill>
                          <a:latin typeface="+mn-lt"/>
                          <a:ea typeface="+mn-ea"/>
                          <a:cs typeface="+mn-cs"/>
                        </a:rPr>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draft text EHT Ranging NDP</a:t>
                      </a:r>
                    </a:p>
                  </a:txBody>
                  <a:tcPr marT="45712" marB="45712"/>
                </a:tc>
                <a:tc>
                  <a:txBody>
                    <a:bodyPr/>
                    <a:lstStyle/>
                    <a:p>
                      <a:r>
                        <a:rPr lang="en-US" sz="1400" kern="1200" dirty="0">
                          <a:solidFill>
                            <a:schemeClr val="dk1"/>
                          </a:solidFill>
                          <a:latin typeface="+mn-lt"/>
                          <a:ea typeface="+mn-ea"/>
                          <a:cs typeface="+mn-cs"/>
                        </a:rPr>
                        <a:t>Technical</a:t>
                      </a:r>
                    </a:p>
                  </a:txBody>
                  <a:tcPr marT="45712" marB="45712"/>
                </a:tc>
                <a:tc>
                  <a:txBody>
                    <a:bodyPr/>
                    <a:lstStyle/>
                    <a:p>
                      <a:r>
                        <a:rPr lang="en-US" sz="1400" dirty="0"/>
                        <a:t>40 min as time permits</a:t>
                      </a:r>
                    </a:p>
                  </a:txBody>
                  <a:tcPr marT="45712" marB="45712"/>
                </a:tc>
                <a:extLst>
                  <a:ext uri="{0D108BD9-81ED-4DB2-BD59-A6C34878D82A}">
                    <a16:rowId xmlns:a16="http://schemas.microsoft.com/office/drawing/2014/main" val="3408709058"/>
                  </a:ext>
                </a:extLst>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2934803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180456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413718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15th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technical submission towards SFD and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7357501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80862813"/>
              </p:ext>
            </p:extLst>
          </p:nvPr>
        </p:nvGraphicFramePr>
        <p:xfrm>
          <a:off x="914401" y="1260086"/>
          <a:ext cx="10460566" cy="237732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11-23-48</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Follow-up on 320MHz NTB/TB ranging</a:t>
                      </a:r>
                    </a:p>
                  </a:txBody>
                  <a:tcPr marT="45712" marB="45712"/>
                </a:tc>
                <a:tc>
                  <a:txBody>
                    <a:bodyPr/>
                    <a:lstStyle/>
                    <a:p>
                      <a:r>
                        <a:rPr lang="en-US" sz="1400" kern="1200" dirty="0">
                          <a:solidFill>
                            <a:schemeClr val="dk1"/>
                          </a:solidFill>
                          <a:latin typeface="+mn-lt"/>
                          <a:ea typeface="+mn-ea"/>
                          <a:cs typeface="+mn-cs"/>
                        </a:rPr>
                        <a:t>Technical</a:t>
                      </a:r>
                    </a:p>
                  </a:txBody>
                  <a:tcPr marT="45712" marB="45712"/>
                </a:tc>
                <a:tc>
                  <a:txBody>
                    <a:bodyPr/>
                    <a:lstStyle/>
                    <a:p>
                      <a:r>
                        <a:rPr lang="en-US" sz="1400" kern="1200" dirty="0">
                          <a:solidFill>
                            <a:schemeClr val="dk1"/>
                          </a:solidFill>
                          <a:latin typeface="+mn-lt"/>
                          <a:ea typeface="+mn-ea"/>
                          <a:cs typeface="+mn-cs"/>
                        </a:rPr>
                        <a:t>30 min</a:t>
                      </a:r>
                    </a:p>
                  </a:txBody>
                  <a:tcPr marT="45712" marB="45712"/>
                </a:tc>
                <a:extLst>
                  <a:ext uri="{0D108BD9-81ED-4DB2-BD59-A6C34878D82A}">
                    <a16:rowId xmlns:a16="http://schemas.microsoft.com/office/drawing/2014/main" val="3621250036"/>
                  </a:ext>
                </a:extLst>
              </a:tr>
              <a:tr h="0">
                <a:tc>
                  <a:txBody>
                    <a:bodyPr/>
                    <a:lstStyle/>
                    <a:p>
                      <a:r>
                        <a:rPr lang="en-US" sz="1400" kern="1200" dirty="0">
                          <a:solidFill>
                            <a:schemeClr val="dk1"/>
                          </a:solidFill>
                          <a:latin typeface="+mn-lt"/>
                          <a:ea typeface="+mn-ea"/>
                          <a:cs typeface="+mn-cs"/>
                        </a:rPr>
                        <a:t>11-23-390</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draft text on NDP Announcement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Technical</a:t>
                      </a:r>
                    </a:p>
                  </a:txBody>
                  <a:tcPr marT="45712" marB="45712"/>
                </a:tc>
                <a:tc>
                  <a:txBody>
                    <a:bodyPr/>
                    <a:lstStyle/>
                    <a:p>
                      <a:r>
                        <a:rPr lang="en-US" sz="1400" kern="1200" dirty="0">
                          <a:solidFill>
                            <a:schemeClr val="dk1"/>
                          </a:solidFill>
                          <a:latin typeface="+mn-lt"/>
                          <a:ea typeface="+mn-ea"/>
                          <a:cs typeface="+mn-cs"/>
                        </a:rPr>
                        <a:t>40 min</a:t>
                      </a:r>
                    </a:p>
                  </a:txBody>
                  <a:tcPr marT="45712" marB="45712"/>
                </a:tc>
                <a:extLst>
                  <a:ext uri="{0D108BD9-81ED-4DB2-BD59-A6C34878D82A}">
                    <a16:rowId xmlns:a16="http://schemas.microsoft.com/office/drawing/2014/main" val="3281966889"/>
                  </a:ext>
                </a:extLst>
              </a:tr>
              <a:tr h="0">
                <a:tc>
                  <a:txBody>
                    <a:bodyPr/>
                    <a:lstStyle/>
                    <a:p>
                      <a:r>
                        <a:rPr lang="en-US" sz="1400" kern="1200" dirty="0">
                          <a:solidFill>
                            <a:schemeClr val="dk1"/>
                          </a:solidFill>
                          <a:latin typeface="+mn-lt"/>
                          <a:ea typeface="+mn-ea"/>
                          <a:cs typeface="+mn-cs"/>
                        </a:rPr>
                        <a:t>11-23-145</a:t>
                      </a:r>
                    </a:p>
                  </a:txBody>
                  <a:tcPr marT="45712" marB="45712"/>
                </a:tc>
                <a:tc>
                  <a:txBody>
                    <a:bodyPr/>
                    <a:lstStyle/>
                    <a:p>
                      <a:r>
                        <a:rPr lang="en-US" sz="1400" kern="1200" dirty="0">
                          <a:solidFill>
                            <a:schemeClr val="dk1"/>
                          </a:solidFill>
                          <a:latin typeface="+mn-lt"/>
                          <a:ea typeface="+mn-ea"/>
                          <a:cs typeface="+mn-cs"/>
                        </a:rPr>
                        <a:t>Steve Shellhammer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draft text EHT Ranging NDP</a:t>
                      </a:r>
                    </a:p>
                  </a:txBody>
                  <a:tcPr marT="45712" marB="45712"/>
                </a:tc>
                <a:tc>
                  <a:txBody>
                    <a:bodyPr/>
                    <a:lstStyle/>
                    <a:p>
                      <a:r>
                        <a:rPr lang="en-US" sz="1400" kern="1200" dirty="0">
                          <a:solidFill>
                            <a:schemeClr val="dk1"/>
                          </a:solidFill>
                          <a:latin typeface="+mn-lt"/>
                          <a:ea typeface="+mn-ea"/>
                          <a:cs typeface="+mn-cs"/>
                        </a:rPr>
                        <a:t>Technical</a:t>
                      </a:r>
                    </a:p>
                  </a:txBody>
                  <a:tcPr marT="45712" marB="45712"/>
                </a:tc>
                <a:tc>
                  <a:txBody>
                    <a:bodyPr/>
                    <a:lstStyle/>
                    <a:p>
                      <a:r>
                        <a:rPr lang="en-US" sz="1400" dirty="0"/>
                        <a:t>40 min as time permits</a:t>
                      </a:r>
                    </a:p>
                  </a:txBody>
                  <a:tcPr marT="45712" marB="45712"/>
                </a:tc>
                <a:extLst>
                  <a:ext uri="{0D108BD9-81ED-4DB2-BD59-A6C34878D82A}">
                    <a16:rowId xmlns:a16="http://schemas.microsoft.com/office/drawing/2014/main" val="3408709058"/>
                  </a:ext>
                </a:extLst>
              </a:tr>
              <a:tr h="0">
                <a:tc>
                  <a:txBody>
                    <a:bodyPr/>
                    <a:lstStyle/>
                    <a:p>
                      <a:r>
                        <a:rPr lang="en-US" sz="1400" kern="1200" dirty="0">
                          <a:solidFill>
                            <a:schemeClr val="dk1"/>
                          </a:solidFill>
                          <a:latin typeface="+mn-lt"/>
                          <a:ea typeface="+mn-ea"/>
                          <a:cs typeface="+mn-cs"/>
                        </a:rPr>
                        <a:t>11-23-48</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Follow-up on 320MHz NTB/TB ranging</a:t>
                      </a:r>
                    </a:p>
                  </a:txBody>
                  <a:tcPr marT="45712" marB="45712"/>
                </a:tc>
                <a:tc>
                  <a:txBody>
                    <a:bodyPr/>
                    <a:lstStyle/>
                    <a:p>
                      <a:r>
                        <a:rPr lang="en-US" sz="1400" kern="1200" dirty="0">
                          <a:solidFill>
                            <a:schemeClr val="dk1"/>
                          </a:solidFill>
                          <a:latin typeface="+mn-lt"/>
                          <a:ea typeface="+mn-ea"/>
                          <a:cs typeface="+mn-cs"/>
                        </a:rPr>
                        <a:t>Technical</a:t>
                      </a:r>
                    </a:p>
                  </a:txBody>
                  <a:tcPr marT="45712" marB="45712"/>
                </a:tc>
                <a:tc>
                  <a:txBody>
                    <a:bodyPr/>
                    <a:lstStyle/>
                    <a:p>
                      <a:r>
                        <a:rPr lang="en-US" sz="1400" kern="1200" dirty="0">
                          <a:solidFill>
                            <a:schemeClr val="dk1"/>
                          </a:solidFill>
                          <a:latin typeface="+mn-lt"/>
                          <a:ea typeface="+mn-ea"/>
                          <a:cs typeface="+mn-cs"/>
                        </a:rPr>
                        <a:t>30 min</a:t>
                      </a:r>
                    </a:p>
                  </a:txBody>
                  <a:tcPr marT="45712" marB="45712"/>
                </a:tc>
                <a:extLst>
                  <a:ext uri="{0D108BD9-81ED-4DB2-BD59-A6C34878D82A}">
                    <a16:rowId xmlns:a16="http://schemas.microsoft.com/office/drawing/2014/main" val="2584876864"/>
                  </a:ext>
                </a:extLst>
              </a:tr>
              <a:tr h="0">
                <a:tc>
                  <a:txBody>
                    <a:bodyPr/>
                    <a:lstStyle/>
                    <a:p>
                      <a:r>
                        <a:rPr lang="en-US" sz="1400" kern="1200" dirty="0">
                          <a:solidFill>
                            <a:schemeClr val="dk1"/>
                          </a:solidFill>
                          <a:latin typeface="+mn-lt"/>
                          <a:ea typeface="+mn-ea"/>
                          <a:cs typeface="+mn-cs"/>
                        </a:rPr>
                        <a:t>11-23-390</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draft text on NDP Announcement</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Technical</a:t>
                      </a:r>
                    </a:p>
                  </a:txBody>
                  <a:tcPr marT="45712" marB="45712"/>
                </a:tc>
                <a:tc>
                  <a:txBody>
                    <a:bodyPr/>
                    <a:lstStyle/>
                    <a:p>
                      <a:r>
                        <a:rPr lang="en-US" sz="1400" kern="1200" dirty="0">
                          <a:solidFill>
                            <a:schemeClr val="dk1"/>
                          </a:solidFill>
                          <a:latin typeface="+mn-lt"/>
                          <a:ea typeface="+mn-ea"/>
                          <a:cs typeface="+mn-cs"/>
                        </a:rPr>
                        <a:t>40 min</a:t>
                      </a:r>
                    </a:p>
                  </a:txBody>
                  <a:tcPr marT="45712" marB="45712"/>
                </a:tc>
                <a:extLst>
                  <a:ext uri="{0D108BD9-81ED-4DB2-BD59-A6C34878D82A}">
                    <a16:rowId xmlns:a16="http://schemas.microsoft.com/office/drawing/2014/main" val="3606521957"/>
                  </a:ext>
                </a:extLst>
              </a:tr>
            </a:tbl>
          </a:graphicData>
        </a:graphic>
      </p:graphicFrame>
    </p:spTree>
    <p:extLst>
      <p:ext uri="{BB962C8B-B14F-4D97-AF65-F5344CB8AC3E}">
        <p14:creationId xmlns:p14="http://schemas.microsoft.com/office/powerpoint/2010/main" val="16756426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1093886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8724674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March IEEE Meeting –  March 16th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Progress made during the week.</a:t>
            </a:r>
          </a:p>
          <a:p>
            <a:pPr algn="just">
              <a:spcBef>
                <a:spcPct val="20000"/>
              </a:spcBef>
              <a:buFontTx/>
              <a:buChar char="•"/>
            </a:pPr>
            <a:r>
              <a:rPr lang="en-US" sz="1600" b="0" dirty="0"/>
              <a:t>Review timelines.</a:t>
            </a:r>
          </a:p>
          <a:p>
            <a:pPr algn="just">
              <a:spcBef>
                <a:spcPct val="20000"/>
              </a:spcBef>
              <a:buFontTx/>
              <a:buChar char="•"/>
            </a:pPr>
            <a:r>
              <a:rPr lang="en-US" sz="1600" b="0" dirty="0"/>
              <a:t>Schedule telecons for the March to May meeting interval.</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41439618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March 16</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46218517"/>
              </p:ext>
            </p:extLst>
          </p:nvPr>
        </p:nvGraphicFramePr>
        <p:xfrm>
          <a:off x="914401" y="1260086"/>
          <a:ext cx="10460566" cy="283449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11-23-193</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11-23-391</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320MHz EDCA ranging</a:t>
                      </a:r>
                    </a:p>
                  </a:txBody>
                  <a:tcPr marT="45712" marB="45712"/>
                </a:tc>
                <a:tc>
                  <a:txBody>
                    <a:bodyPr/>
                    <a:lstStyle/>
                    <a:p>
                      <a:r>
                        <a:rPr lang="en-US" sz="1400" kern="1200" dirty="0">
                          <a:solidFill>
                            <a:schemeClr val="dk1"/>
                          </a:solidFill>
                          <a:latin typeface="+mn-lt"/>
                          <a:ea typeface="+mn-ea"/>
                          <a:cs typeface="+mn-cs"/>
                        </a:rPr>
                        <a:t>Technical</a:t>
                      </a:r>
                    </a:p>
                  </a:txBody>
                  <a:tcPr marT="45712" marB="45712"/>
                </a:tc>
                <a:tc>
                  <a:txBody>
                    <a:bodyPr/>
                    <a:lstStyle/>
                    <a:p>
                      <a:r>
                        <a:rPr lang="en-US" sz="1400" kern="1200" dirty="0">
                          <a:solidFill>
                            <a:schemeClr val="dk1"/>
                          </a:solidFill>
                          <a:latin typeface="+mn-lt"/>
                          <a:ea typeface="+mn-ea"/>
                          <a:cs typeface="+mn-cs"/>
                        </a:rPr>
                        <a:t>10min</a:t>
                      </a:r>
                    </a:p>
                  </a:txBody>
                  <a:tcPr marT="45712" marB="45712"/>
                </a:tc>
                <a:extLst>
                  <a:ext uri="{0D108BD9-81ED-4DB2-BD59-A6C34878D82A}">
                    <a16:rowId xmlns:a16="http://schemas.microsoft.com/office/drawing/2014/main" val="100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March meeting:</a:t>
            </a:r>
            <a:endParaRPr lang="en-US" sz="2000" b="0" dirty="0"/>
          </a:p>
          <a:p>
            <a:pPr>
              <a:buFont typeface="Arial" panose="020B0604020202020204" pitchFamily="34" charset="0"/>
              <a:buChar char="•"/>
            </a:pPr>
            <a:r>
              <a:rPr lang="en-US" sz="2000" b="0" dirty="0"/>
              <a:t>This meeting is part of the March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https://cvent.me/AwPbAx</a:t>
            </a:r>
            <a:r>
              <a:rPr lang="en-US" sz="2000" b="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119449</TotalTime>
  <Words>4766</Words>
  <Application>Microsoft Office PowerPoint</Application>
  <PresentationFormat>Widescreen</PresentationFormat>
  <Paragraphs>682</Paragraphs>
  <Slides>50</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7" baseType="lpstr">
      <vt:lpstr>Arial</vt:lpstr>
      <vt:lpstr>Calibri</vt:lpstr>
      <vt:lpstr>Monotype Sorts</vt:lpstr>
      <vt:lpstr>Montserrat</vt:lpstr>
      <vt:lpstr>Times New Roman</vt:lpstr>
      <vt:lpstr>Office Theme</vt:lpstr>
      <vt:lpstr>Document</vt:lpstr>
      <vt:lpstr>TGbk Next Generation Positioning  Agenda for the March Meeting and  the Following Telecons</vt:lpstr>
      <vt:lpstr>IEEE 802.11 Task Group BK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March IEEE  802.11 Plenary Meeting Week Agenda</vt:lpstr>
      <vt:lpstr>Submission List for the week</vt:lpstr>
      <vt:lpstr>March IEEE Meeting –  March 13th</vt:lpstr>
      <vt:lpstr>Submission List for the March 13th meeting</vt:lpstr>
      <vt:lpstr>Review Submissions</vt:lpstr>
      <vt:lpstr>PowerPoint Presentation</vt:lpstr>
      <vt:lpstr>March IEEE Meeting –  March 14th</vt:lpstr>
      <vt:lpstr>Submission List for the March 14th meeting</vt:lpstr>
      <vt:lpstr>Review Submissions</vt:lpstr>
      <vt:lpstr>PowerPoint Presentation</vt:lpstr>
      <vt:lpstr>March IEEE Meeting –  March 15th</vt:lpstr>
      <vt:lpstr>Submission List for the March 15th meeting</vt:lpstr>
      <vt:lpstr>Review Submissions</vt:lpstr>
      <vt:lpstr>PowerPoint Presentation</vt:lpstr>
      <vt:lpstr>March IEEE Meeting –  March 16th</vt:lpstr>
      <vt:lpstr>Submission List for the March 16th meeting</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728</cp:revision>
  <cp:lastPrinted>1601-01-01T00:00:00Z</cp:lastPrinted>
  <dcterms:created xsi:type="dcterms:W3CDTF">2018-08-06T10:28:59Z</dcterms:created>
  <dcterms:modified xsi:type="dcterms:W3CDTF">2023-03-14T15:54:44Z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