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6"/>
  </p:notesMasterIdLst>
  <p:handoutMasterIdLst>
    <p:handoutMasterId r:id="rId37"/>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6" r:id="rId22"/>
    <p:sldId id="2377" r:id="rId23"/>
    <p:sldId id="2378" r:id="rId24"/>
    <p:sldId id="2379" r:id="rId25"/>
    <p:sldId id="2380" r:id="rId26"/>
    <p:sldId id="2381" r:id="rId27"/>
    <p:sldId id="2382" r:id="rId28"/>
    <p:sldId id="328" r:id="rId29"/>
    <p:sldId id="329" r:id="rId30"/>
    <p:sldId id="297" r:id="rId31"/>
    <p:sldId id="284" r:id="rId32"/>
    <p:sldId id="331" r:id="rId33"/>
    <p:sldId id="332" r:id="rId34"/>
    <p:sldId id="264"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F4EEB2-9DFE-40B3-9D1E-05BB146801B4}" v="2" dt="2023-03-14T00:52:26.3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98" autoAdjust="0"/>
    <p:restoredTop sz="86432" autoAdjust="0"/>
  </p:normalViewPr>
  <p:slideViewPr>
    <p:cSldViewPr>
      <p:cViewPr varScale="1">
        <p:scale>
          <a:sx n="57" d="100"/>
          <a:sy n="57" d="100"/>
        </p:scale>
        <p:origin x="1068" y="60"/>
      </p:cViewPr>
      <p:guideLst>
        <p:guide orient="horz" pos="2160"/>
        <p:guide pos="3840"/>
      </p:guideLst>
    </p:cSldViewPr>
  </p:slideViewPr>
  <p:outlineViewPr>
    <p:cViewPr varScale="1">
      <p:scale>
        <a:sx n="33" d="100"/>
        <a:sy n="33" d="100"/>
      </p:scale>
      <p:origin x="0" y="-3079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57F4EEB2-9DFE-40B3-9D1E-05BB146801B4}"/>
    <pc:docChg chg="modSld modMainMaster">
      <pc:chgData name="Jon Rosdahl" userId="2820f357-2dd4-4127-8713-e0bfde0fd756" providerId="ADAL" clId="{57F4EEB2-9DFE-40B3-9D1E-05BB146801B4}" dt="2023-03-14T00:53:53.486" v="3" actId="6549"/>
      <pc:docMkLst>
        <pc:docMk/>
      </pc:docMkLst>
      <pc:sldChg chg="modSp mod">
        <pc:chgData name="Jon Rosdahl" userId="2820f357-2dd4-4127-8713-e0bfde0fd756" providerId="ADAL" clId="{57F4EEB2-9DFE-40B3-9D1E-05BB146801B4}" dt="2023-03-14T00:53:04.259" v="1" actId="6549"/>
        <pc:sldMkLst>
          <pc:docMk/>
          <pc:sldMk cId="0" sldId="256"/>
        </pc:sldMkLst>
        <pc:spChg chg="mod">
          <ac:chgData name="Jon Rosdahl" userId="2820f357-2dd4-4127-8713-e0bfde0fd756" providerId="ADAL" clId="{57F4EEB2-9DFE-40B3-9D1E-05BB146801B4}" dt="2023-03-14T00:53:04.259" v="1" actId="6549"/>
          <ac:spMkLst>
            <pc:docMk/>
            <pc:sldMk cId="0" sldId="256"/>
            <ac:spMk id="3074" creationId="{00000000-0000-0000-0000-000000000000}"/>
          </ac:spMkLst>
        </pc:spChg>
      </pc:sldChg>
      <pc:sldMasterChg chg="modSp mod">
        <pc:chgData name="Jon Rosdahl" userId="2820f357-2dd4-4127-8713-e0bfde0fd756" providerId="ADAL" clId="{57F4EEB2-9DFE-40B3-9D1E-05BB146801B4}" dt="2023-03-14T00:53:53.486" v="3" actId="6549"/>
        <pc:sldMasterMkLst>
          <pc:docMk/>
          <pc:sldMasterMk cId="350243259" sldId="2147483738"/>
        </pc:sldMasterMkLst>
        <pc:spChg chg="mod">
          <ac:chgData name="Jon Rosdahl" userId="2820f357-2dd4-4127-8713-e0bfde0fd756" providerId="ADAL" clId="{57F4EEB2-9DFE-40B3-9D1E-05BB146801B4}" dt="2023-03-14T00:53:53.486" v="3"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802-11-23/0187r2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802-11-23/0187r2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802-11-23/0187r2</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802-11-23/0187r2</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802-11-23/0187r2</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802-11-23/0187r2</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802-11-23/0187r2</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802-11-23/0187r2</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802-11-23/0187r2</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802-11-23/0187r2</a:t>
            </a:r>
          </a:p>
        </p:txBody>
      </p:sp>
      <p:sp>
        <p:nvSpPr>
          <p:cNvPr id="5" name="Date Placeholder 4"/>
          <p:cNvSpPr>
            <a:spLocks noGrp="1"/>
          </p:cNvSpPr>
          <p:nvPr>
            <p:ph type="dt" idx="11"/>
          </p:nvPr>
        </p:nvSpPr>
        <p:spPr/>
        <p:txBody>
          <a:bodyPr/>
          <a:lstStyle/>
          <a:p>
            <a:r>
              <a:rPr lang="en-US"/>
              <a:t>March 2023</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802-11-23/0187r2</a:t>
            </a:r>
          </a:p>
        </p:txBody>
      </p:sp>
      <p:sp>
        <p:nvSpPr>
          <p:cNvPr id="5" name="Date Placeholder 4"/>
          <p:cNvSpPr>
            <a:spLocks noGrp="1"/>
          </p:cNvSpPr>
          <p:nvPr>
            <p:ph type="dt"/>
          </p:nvPr>
        </p:nvSpPr>
        <p:spPr/>
        <p:txBody>
          <a:bodyPr/>
          <a:lstStyle/>
          <a:p>
            <a:r>
              <a:rPr lang="en-US"/>
              <a:t>March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1027752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p:nvPr>
        </p:nvSpPr>
        <p:spPr/>
        <p:txBody>
          <a:bodyPr/>
          <a:lstStyle/>
          <a:p>
            <a:r>
              <a:rPr lang="en-US"/>
              <a:t>doc.: IEEE 802-11-23/0187r2</a:t>
            </a:r>
          </a:p>
        </p:txBody>
      </p:sp>
      <p:sp>
        <p:nvSpPr>
          <p:cNvPr id="5" name="Date Placeholder 4"/>
          <p:cNvSpPr>
            <a:spLocks noGrp="1"/>
          </p:cNvSpPr>
          <p:nvPr>
            <p:ph type="dt"/>
          </p:nvPr>
        </p:nvSpPr>
        <p:spPr/>
        <p:txBody>
          <a:bodyPr/>
          <a:lstStyle/>
          <a:p>
            <a:r>
              <a:rPr lang="en-US"/>
              <a:t>March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78682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2023</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2023</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2023</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2023</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2023</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11-23-0187r2</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eee802.org/1/files/public/docs2023/dx-draft-CSD-0123-v01.pdf" TargetMode="External"/><Relationship Id="rId3" Type="http://schemas.openxmlformats.org/officeDocument/2006/relationships/hyperlink" Target="https://www.ieee802.org/1/files/public/docs2023/dm-draft-PAR-modification-0123-v01.pdf" TargetMode="External"/><Relationship Id="rId7" Type="http://schemas.openxmlformats.org/officeDocument/2006/relationships/hyperlink" Target="https://www.ieee802.org/1/files/public/docs2023/dx-draft-PAR-0123-v01.pdf" TargetMode="External"/><Relationship Id="rId12" Type="http://schemas.openxmlformats.org/officeDocument/2006/relationships/hyperlink" Target="https://mentor.ieee.org/802.15/dcn/23/15-23-0041-02-0017-draft-csd.docx" TargetMode="External"/><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t-draft-CSD-modification-0123-v01.pdf" TargetMode="External"/><Relationship Id="rId11" Type="http://schemas.openxmlformats.org/officeDocument/2006/relationships/hyperlink" Target="https://mentor.ieee.org/802.15/dcn/23/15-23-0040-00-0017-propsed-par-for-task-group-privacy.pdf" TargetMode="External"/><Relationship Id="rId5" Type="http://schemas.openxmlformats.org/officeDocument/2006/relationships/hyperlink" Target="https://www.ieee802.org/1/files/public/docs2023/dt-draft-PAR-modification-0123-v01.pdf" TargetMode="External"/><Relationship Id="rId10" Type="http://schemas.openxmlformats.org/officeDocument/2006/relationships/hyperlink" Target="https://www.ieee802.org/1/files/public/docs2023/du-draft-CSD-0123-v01.pdf" TargetMode="External"/><Relationship Id="rId4" Type="http://schemas.openxmlformats.org/officeDocument/2006/relationships/hyperlink" Target="https://www.ieee802.org/1/files/public/docs2023/dm-draft-CSD-modification-0123-v01.pdf" TargetMode="External"/><Relationship Id="rId9" Type="http://schemas.openxmlformats.org/officeDocument/2006/relationships/hyperlink" Target="https://www.ieee802.org/1/files/public/docs2023/du-draft-PAR-0123-v01.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2/11-22-1940-00-0PAR-minutes-november-2022-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ieee802.org/1/files/public/docs2023/dx-draft-CSD-0123-v01.pdf" TargetMode="External"/><Relationship Id="rId3" Type="http://schemas.openxmlformats.org/officeDocument/2006/relationships/hyperlink" Target="https://www.ieee802.org/1/files/public/docs2023/dm-draft-PAR-modification-0123-v01.pdf" TargetMode="External"/><Relationship Id="rId7" Type="http://schemas.openxmlformats.org/officeDocument/2006/relationships/hyperlink" Target="https://www.ieee802.org/1/files/public/docs2023/dx-draft-PAR-0123-v01.pdf" TargetMode="External"/><Relationship Id="rId12" Type="http://schemas.openxmlformats.org/officeDocument/2006/relationships/hyperlink" Target="https://mentor.ieee.org/802.15/dcn/23/15-23-0041-02-0017-draft-csd.docx" TargetMode="External"/><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t-draft-CSD-modification-0123-v01.pdf" TargetMode="External"/><Relationship Id="rId11" Type="http://schemas.openxmlformats.org/officeDocument/2006/relationships/hyperlink" Target="https://mentor.ieee.org/802.15/dcn/23/15-23-0040-00-0017-propsed-par-for-task-group-privacy.pdf" TargetMode="External"/><Relationship Id="rId5" Type="http://schemas.openxmlformats.org/officeDocument/2006/relationships/hyperlink" Target="https://www.ieee802.org/1/files/public/docs2023/dt-draft-PAR-modification-0123-v01.pdf" TargetMode="External"/><Relationship Id="rId10" Type="http://schemas.openxmlformats.org/officeDocument/2006/relationships/hyperlink" Target="https://www.ieee802.org/1/files/public/docs2023/du-draft-CSD-0123-v01.pdf" TargetMode="External"/><Relationship Id="rId4" Type="http://schemas.openxmlformats.org/officeDocument/2006/relationships/hyperlink" Target="https://www.ieee802.org/1/files/public/docs2023/dm-draft-CSD-modification-0123-v01.pdf" TargetMode="External"/><Relationship Id="rId9" Type="http://schemas.openxmlformats.org/officeDocument/2006/relationships/hyperlink" Target="https://www.ieee802.org/1/files/public/docs2023/du-draft-PAR-0123-v01.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files/public/docs2023/dm-draft-CSD-modification-0123-v01.pdf" TargetMode="External"/><Relationship Id="rId2" Type="http://schemas.openxmlformats.org/officeDocument/2006/relationships/hyperlink" Target="https://www.ieee802.org/1/files/public/docs2023/dm-draft-PAR-modification-0123-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3/dx-draft-CSD-0123-v01.pdf" TargetMode="External"/><Relationship Id="rId3" Type="http://schemas.openxmlformats.org/officeDocument/2006/relationships/hyperlink" Target="https://www.ieee802.org/1/files/public/docs2023/dm-draft-PAR-modification-0123-v01.pdf" TargetMode="External"/><Relationship Id="rId7" Type="http://schemas.openxmlformats.org/officeDocument/2006/relationships/hyperlink" Target="https://www.ieee802.org/1/files/public/docs2023/dx-draft-PAR-0123-v01.pdf" TargetMode="External"/><Relationship Id="rId12" Type="http://schemas.openxmlformats.org/officeDocument/2006/relationships/hyperlink" Target="https://mentor.ieee.org/802.15/dcn/23/15-23-0041-02-0017-draft-csd.docx" TargetMode="External"/><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t-draft-CSD-modification-0123-v01.pdf" TargetMode="External"/><Relationship Id="rId11" Type="http://schemas.openxmlformats.org/officeDocument/2006/relationships/hyperlink" Target="https://mentor.ieee.org/802.15/dcn/23/15-23-0040-00-0017-propsed-par-for-task-group-privacy.pdf" TargetMode="External"/><Relationship Id="rId5" Type="http://schemas.openxmlformats.org/officeDocument/2006/relationships/hyperlink" Target="https://www.ieee802.org/1/files/public/docs2023/dt-draft-PAR-modification-0123-v01.pdf" TargetMode="External"/><Relationship Id="rId10" Type="http://schemas.openxmlformats.org/officeDocument/2006/relationships/hyperlink" Target="https://www.ieee802.org/1/files/public/docs2023/du-draft-CSD-0123-v01.pdf" TargetMode="External"/><Relationship Id="rId4" Type="http://schemas.openxmlformats.org/officeDocument/2006/relationships/hyperlink" Target="https://www.ieee802.org/1/files/public/docs2023/dm-draft-CSD-modification-0123-v01.pdf" TargetMode="External"/><Relationship Id="rId9" Type="http://schemas.openxmlformats.org/officeDocument/2006/relationships/hyperlink" Target="https://www.ieee802.org/1/files/public/docs2023/du-draft-PAR-0123-v01.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ieee802.org/1/files/public/docs2023/dt-draft-CSD-modification-0123-v01.pdf" TargetMode="External"/><Relationship Id="rId2" Type="http://schemas.openxmlformats.org/officeDocument/2006/relationships/hyperlink" Target="https://www.ieee802.org/1/files/public/docs2023/dt-draft-PAR-modification-0123-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ieee802.org/1/files/public/docs2023/dx-draft-CSD-0123-v01.pdf" TargetMode="External"/><Relationship Id="rId2" Type="http://schemas.openxmlformats.org/officeDocument/2006/relationships/hyperlink" Target="https://www.ieee802.org/1/files/public/docs2023/dx-draft-PAR-0123-v0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ieee802.org/1/files/public/docs2023/du-draft-CSD-0123-v01.pdf" TargetMode="External"/><Relationship Id="rId2" Type="http://schemas.openxmlformats.org/officeDocument/2006/relationships/hyperlink" Target="https://www.ieee802.org/1/files/public/docs2023/du-draft-PAR-0123-v01.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23/15-23-0041-02-0017-draft-csd.docx" TargetMode="External"/><Relationship Id="rId2" Type="http://schemas.openxmlformats.org/officeDocument/2006/relationships/hyperlink" Target="https://mentor.ieee.org/802.15/dcn/23/15-23-0040-00-0017-propsed-par-for-task-group-privacy.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23/15-23-0041-02-0017-draft-cs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3-0187-00-0PAR-PAR%20Review%20SC%20-%20Meeting%20Agenda%20and%20Comment%20slides%20-%20March%202023%20-%20Mixed-Mode%20Plenary.pp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2/11-22-1940-00-0PAR-minutes-november-2022-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	PAR Review SC - Meeting Agenda and Comment slides - March 2023 - Mixed-Mode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2023-03-13</a:t>
            </a:r>
          </a:p>
        </p:txBody>
      </p:sp>
      <p:sp>
        <p:nvSpPr>
          <p:cNvPr id="6" name="Date Placeholder 3"/>
          <p:cNvSpPr>
            <a:spLocks noGrp="1"/>
          </p:cNvSpPr>
          <p:nvPr>
            <p:ph type="dt" idx="10"/>
          </p:nvPr>
        </p:nvSpPr>
        <p:spPr/>
        <p:txBody>
          <a:bodyPr/>
          <a:lstStyle/>
          <a:p>
            <a:r>
              <a:rPr lang="en-US"/>
              <a:t>March 2023</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2023 March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2253" y="1772816"/>
            <a:ext cx="10547392" cy="4702599"/>
          </a:xfrm>
        </p:spPr>
        <p:txBody>
          <a:bodyPr/>
          <a:lstStyle/>
          <a:p>
            <a:r>
              <a:rPr lang="en-US" sz="2000" b="1" dirty="0"/>
              <a:t>Mar 13-18, 2023 Atlanta, GA, USA</a:t>
            </a:r>
          </a:p>
          <a:p>
            <a:pPr>
              <a:buFont typeface="Arial" panose="020B0604020202020204" pitchFamily="34" charset="0"/>
              <a:buChar char="•"/>
            </a:pPr>
            <a:r>
              <a:rPr lang="en-US" sz="2000" dirty="0"/>
              <a:t>802.1CS-2020/Cor 1- Link-local Registration Protocol - Corrigendum 1 Corrections to Management Modules and Protocol Encoding, </a:t>
            </a:r>
            <a:r>
              <a:rPr lang="en-US" sz="2000" dirty="0">
                <a:hlinkClick r:id="rId2"/>
              </a:rPr>
              <a:t>PAR modification</a:t>
            </a:r>
            <a:endParaRPr lang="en-US" sz="2000" dirty="0"/>
          </a:p>
          <a:p>
            <a:pPr>
              <a:buFont typeface="Arial" panose="020B0604020202020204" pitchFamily="34" charset="0"/>
              <a:buChar char="•"/>
            </a:pPr>
            <a:r>
              <a:rPr lang="en-US" sz="2000" dirty="0"/>
              <a:t>802.1ASdm - Amendment: Hot Standby and Clock Drift Error Reduction, </a:t>
            </a:r>
            <a:r>
              <a:rPr lang="en-US" sz="2000" dirty="0">
                <a:hlinkClick r:id="rId3"/>
              </a:rPr>
              <a:t>PAR modification</a:t>
            </a:r>
            <a:r>
              <a:rPr lang="en-US" sz="2000" dirty="0"/>
              <a:t> and </a:t>
            </a:r>
            <a:r>
              <a:rPr lang="en-US" sz="2000" dirty="0">
                <a:hlinkClick r:id="rId4"/>
              </a:rPr>
              <a:t>CSD</a:t>
            </a:r>
            <a:endParaRPr lang="en-US" sz="2000" dirty="0"/>
          </a:p>
          <a:p>
            <a:pPr>
              <a:buFont typeface="Arial" panose="020B0604020202020204" pitchFamily="34" charset="0"/>
              <a:buChar char="•"/>
            </a:pPr>
            <a:r>
              <a:rPr lang="en-US" sz="2000" dirty="0"/>
              <a:t>802.1Qdt - Amendment: Priority-based Flow Control Enhancements, </a:t>
            </a:r>
            <a:r>
              <a:rPr lang="en-US" sz="2000" dirty="0">
                <a:hlinkClick r:id="rId5"/>
              </a:rPr>
              <a:t>PAR modification</a:t>
            </a:r>
            <a:r>
              <a:rPr lang="en-US" sz="2000" dirty="0"/>
              <a:t> and </a:t>
            </a:r>
            <a:r>
              <a:rPr lang="en-US" sz="2000" dirty="0">
                <a:hlinkClick r:id="rId6"/>
              </a:rPr>
              <a:t>CSD</a:t>
            </a:r>
            <a:endParaRPr lang="en-US" sz="2000" dirty="0"/>
          </a:p>
          <a:p>
            <a:pPr>
              <a:buFont typeface="Arial" panose="020B0604020202020204" pitchFamily="34" charset="0"/>
              <a:buChar char="•"/>
            </a:pPr>
            <a:r>
              <a:rPr lang="en-US" sz="2000" dirty="0"/>
              <a:t>802.1Qdx - Amendment: YANG Data Models for the Credit-Based Shaper, </a:t>
            </a:r>
            <a:r>
              <a:rPr lang="en-US" sz="2000" dirty="0">
                <a:hlinkClick r:id="rId7"/>
              </a:rPr>
              <a:t>PAR</a:t>
            </a:r>
            <a:r>
              <a:rPr lang="en-US" sz="2000" dirty="0"/>
              <a:t> and </a:t>
            </a:r>
            <a:r>
              <a:rPr lang="en-US" sz="2000" dirty="0">
                <a:hlinkClick r:id="rId8"/>
              </a:rPr>
              <a:t>CSD</a:t>
            </a:r>
            <a:endParaRPr lang="en-US" sz="2000" dirty="0"/>
          </a:p>
          <a:p>
            <a:pPr>
              <a:buFont typeface="Arial" panose="020B0604020202020204" pitchFamily="34" charset="0"/>
              <a:buChar char="•"/>
            </a:pPr>
            <a:r>
              <a:rPr lang="en-US" sz="2000" dirty="0"/>
              <a:t>802.1DU - Standard: Cut-Through Forwarding Bridges and Bridged Networks, </a:t>
            </a:r>
            <a:r>
              <a:rPr lang="en-US" sz="2000" dirty="0">
                <a:hlinkClick r:id="rId9"/>
              </a:rPr>
              <a:t>PAR</a:t>
            </a:r>
            <a:r>
              <a:rPr lang="en-US" sz="2000" dirty="0"/>
              <a:t> and </a:t>
            </a:r>
            <a:r>
              <a:rPr lang="en-US" sz="2000" dirty="0">
                <a:hlinkClick r:id="rId10"/>
              </a:rPr>
              <a:t>CSD</a:t>
            </a:r>
            <a:endParaRPr lang="en-US" sz="2000" dirty="0"/>
          </a:p>
          <a:p>
            <a:pPr>
              <a:buFont typeface="Arial" panose="020B0604020202020204" pitchFamily="34" charset="0"/>
              <a:buChar char="•"/>
            </a:pPr>
            <a:r>
              <a:rPr lang="en-US" sz="2000" dirty="0"/>
              <a:t>802.15.4 - Amendment: Privacy Enhancements, </a:t>
            </a:r>
            <a:r>
              <a:rPr lang="en-US" sz="2000" b="0" dirty="0">
                <a:hlinkClick r:id="rId11"/>
              </a:rPr>
              <a:t>PAR</a:t>
            </a:r>
            <a:r>
              <a:rPr lang="en-US" sz="2000" b="0" dirty="0"/>
              <a:t> and </a:t>
            </a:r>
            <a:r>
              <a:rPr lang="en-US" sz="2000" b="0" dirty="0">
                <a:hlinkClick r:id="rId12"/>
              </a:rPr>
              <a:t>CSD</a:t>
            </a:r>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13, 14 and 16, 2023</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85000" lnSpcReduction="20000"/>
          </a:bodyPr>
          <a:lstStyle/>
          <a:p>
            <a:pPr marL="0" indent="0"/>
            <a:r>
              <a:rPr lang="en-US" dirty="0"/>
              <a:t>Agenda:</a:t>
            </a:r>
          </a:p>
          <a:p>
            <a:pPr marL="0" indent="0"/>
            <a:r>
              <a:rPr lang="en-US" dirty="0"/>
              <a:t>Monday 13 March 2023 13:30-15:30 ET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800100" lvl="2" indent="0"/>
            <a:endParaRPr lang="en-US" sz="2000" dirty="0"/>
          </a:p>
          <a:p>
            <a:pPr marL="0" indent="0"/>
            <a:r>
              <a:rPr lang="en-US" dirty="0"/>
              <a:t>Tuesday 14 March 2023 10:30-12:30 ET</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14 March 2023,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16 March 2023 - 10:30-12:30 ET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Nov</a:t>
            </a:r>
            <a:r>
              <a:rPr lang="en-US" sz="2000" b="1" dirty="0"/>
              <a:t> 2022 in document  11-22/1940r0 :</a:t>
            </a:r>
          </a:p>
          <a:p>
            <a:r>
              <a:rPr lang="en-US" sz="2000" dirty="0"/>
              <a:t>	</a:t>
            </a:r>
            <a:r>
              <a:rPr lang="en-US" sz="2000" dirty="0">
                <a:hlinkClick r:id="rId2"/>
              </a:rPr>
              <a:t>https://mentor.ieee.org/802.11/dcn/22/11-22-1940-00-0PAR-minutes-november-2022-session.docx</a:t>
            </a:r>
            <a:endParaRPr lang="en-US" sz="2000" dirty="0"/>
          </a:p>
          <a:p>
            <a:endParaRPr lang="en-US" sz="2000" dirty="0"/>
          </a:p>
          <a:p>
            <a:r>
              <a:rPr lang="en-US" sz="2000" dirty="0"/>
              <a:t>Moved: Michael Montemurro</a:t>
            </a:r>
          </a:p>
          <a:p>
            <a:r>
              <a:rPr lang="en-US" sz="2000" dirty="0"/>
              <a:t>2</a:t>
            </a:r>
            <a:r>
              <a:rPr lang="en-US" sz="2000" baseline="30000" dirty="0"/>
              <a:t>nd</a:t>
            </a:r>
            <a:r>
              <a:rPr lang="en-US" sz="2000" dirty="0"/>
              <a:t>:       James </a:t>
            </a:r>
            <a:r>
              <a:rPr lang="en-US" sz="2000" dirty="0" err="1"/>
              <a:t>Gilb</a:t>
            </a:r>
            <a:r>
              <a:rPr lang="en-US" sz="2000" dirty="0"/>
              <a:t>	</a:t>
            </a:r>
          </a:p>
          <a:p>
            <a:r>
              <a:rPr lang="en-US" sz="2000" dirty="0" err="1"/>
              <a:t>Results:Unanimous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058834"/>
            <a:ext cx="10361083"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a:t>
            </a:r>
            <a:r>
              <a:rPr kumimoji="0" lang="en-US" altLang="en-US" sz="2000" b="0" i="0" u="none" strike="noStrike" cap="none" normalizeH="0" baseline="0" dirty="0" bmk="">
                <a:ln>
                  <a:noFill/>
                </a:ln>
                <a:solidFill>
                  <a:schemeClr val="tx1"/>
                </a:solidFill>
                <a:effectLst/>
                <a:latin typeface="Arial" panose="020B0604020202020204" pitchFamily="34" charset="0"/>
              </a:rPr>
              <a:t>02.</a:t>
            </a:r>
            <a:r>
              <a:rPr kumimoji="0" lang="en-US" altLang="en-US" sz="2000" b="0" i="0" u="none" strike="noStrike" cap="none" normalizeH="0" baseline="0" dirty="0">
                <a:ln>
                  <a:noFill/>
                </a:ln>
                <a:solidFill>
                  <a:schemeClr val="tx1"/>
                </a:solidFill>
                <a:effectLst/>
                <a:latin typeface="Arial" panose="020B0604020202020204" pitchFamily="34" charset="0"/>
              </a:rPr>
              <a:t>1CS-2020/Cor 1- Link-local Registration Protocol - Corrigendum 1 Corrections to Management Modules and Protocol Encoding, </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802.1ASdm - Amendment: Hot Standby and Clock Drift Error Reduction,</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3"/>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4"/>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802.1Qdt - Amendment: Priority-based Flow Control Enhancements, </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5"/>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6"/>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802.1Qdx - Amendment: YANG Data Models for the Credit-Based Shaper, </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7"/>
              </a:rPr>
              <a:t>PAR</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8"/>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802.1DU - Standard: Cut-Through Forwarding Bridges and Bridged Networks, </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9"/>
              </a:rPr>
              <a:t>PAR</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10"/>
              </a:rPr>
              <a:t>CSD</a:t>
            </a:r>
            <a:endParaRPr lang="en-US" altLang="en-US" sz="2000" dirty="0">
              <a:solidFill>
                <a:schemeClr val="tx1"/>
              </a:solidFill>
              <a:latin typeface="Arial" panose="020B0604020202020204" pitchFamily="34" charset="0"/>
            </a:endParaRPr>
          </a:p>
          <a:p>
            <a:pPr marL="0" indent="0" defTabSz="914400" eaLnBrk="0" hangingPunct="0">
              <a:spcBef>
                <a:spcPct val="0"/>
              </a:spcBef>
              <a:buClrTx/>
              <a:buSzTx/>
            </a:pPr>
            <a:r>
              <a:rPr lang="en-US" sz="2000" b="0" dirty="0">
                <a:latin typeface="Arial" panose="020B0604020202020204" pitchFamily="34" charset="0"/>
                <a:cs typeface="Arial" panose="020B0604020202020204" pitchFamily="34" charset="0"/>
              </a:rPr>
              <a:t>6) 802.15.4 - Amendment: Privacy Enhancements, </a:t>
            </a:r>
            <a:r>
              <a:rPr lang="en-US" sz="2000" b="0" dirty="0">
                <a:latin typeface="Arial" panose="020B0604020202020204" pitchFamily="34" charset="0"/>
                <a:cs typeface="Arial" panose="020B0604020202020204" pitchFamily="34" charset="0"/>
                <a:hlinkClick r:id="rId11"/>
              </a:rPr>
              <a:t>PAR</a:t>
            </a:r>
            <a:r>
              <a:rPr lang="en-US" sz="2000" b="0" dirty="0">
                <a:latin typeface="Arial" panose="020B0604020202020204" pitchFamily="34" charset="0"/>
                <a:cs typeface="Arial" panose="020B0604020202020204" pitchFamily="34" charset="0"/>
              </a:rPr>
              <a:t> and </a:t>
            </a:r>
            <a:r>
              <a:rPr lang="en-US" sz="2000" b="0" dirty="0">
                <a:latin typeface="Arial" panose="020B0604020202020204" pitchFamily="34" charset="0"/>
                <a:cs typeface="Arial" panose="020B0604020202020204" pitchFamily="34" charset="0"/>
                <a:hlinkClick r:id="rId12"/>
              </a:rPr>
              <a:t>CSD</a:t>
            </a:r>
            <a:endParaRPr kumimoji="0" lang="en-US" alt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800100" lvl="2" indent="0" defTabSz="914400" eaLnBrk="0" hangingPunct="0">
              <a:spcBef>
                <a:spcPct val="0"/>
              </a:spcBef>
              <a:buClrTx/>
              <a:buSzTx/>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15364B4-72E6-84B0-DE8B-D3BE79EC6BD9}"/>
              </a:ext>
            </a:extLst>
          </p:cNvPr>
          <p:cNvSpPr>
            <a:spLocks noGrp="1"/>
          </p:cNvSpPr>
          <p:nvPr>
            <p:ph type="title"/>
          </p:nvPr>
        </p:nvSpPr>
        <p:spPr/>
        <p:txBody>
          <a:bodyPr/>
          <a:lstStyle/>
          <a:p>
            <a:r>
              <a:rPr kumimoji="0" lang="en-US" altLang="en-US" sz="2000" b="0" i="0" u="none" strike="noStrike" cap="none" normalizeH="0" baseline="0" dirty="0">
                <a:ln>
                  <a:noFill/>
                </a:ln>
                <a:solidFill>
                  <a:schemeClr val="tx1"/>
                </a:solidFill>
                <a:effectLst/>
                <a:latin typeface="Arial" panose="020B0604020202020204" pitchFamily="34" charset="0"/>
              </a:rPr>
              <a:t>1) 8</a:t>
            </a:r>
            <a:r>
              <a:rPr kumimoji="0" lang="en-US" altLang="en-US" sz="2000" b="0" i="0" u="none" strike="noStrike" cap="none" normalizeH="0" baseline="0" dirty="0" bmk="">
                <a:ln>
                  <a:noFill/>
                </a:ln>
                <a:solidFill>
                  <a:schemeClr val="tx1"/>
                </a:solidFill>
                <a:effectLst/>
                <a:latin typeface="Arial" panose="020B0604020202020204" pitchFamily="34" charset="0"/>
              </a:rPr>
              <a:t>02.</a:t>
            </a:r>
            <a:r>
              <a:rPr kumimoji="0" lang="en-US" altLang="en-US" sz="2000" b="0" i="0" u="none" strike="noStrike" cap="none" normalizeH="0" baseline="0" dirty="0">
                <a:ln>
                  <a:noFill/>
                </a:ln>
                <a:solidFill>
                  <a:schemeClr val="tx1"/>
                </a:solidFill>
                <a:effectLst/>
                <a:latin typeface="Arial" panose="020B0604020202020204" pitchFamily="34" charset="0"/>
              </a:rPr>
              <a:t>1CS-2020/Cor 1- Link-local Registration Protocol - Corrigendum 1 Corrections to Management Modules and Protocol Encoding,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3600" dirty="0"/>
          </a:p>
        </p:txBody>
      </p:sp>
      <p:sp>
        <p:nvSpPr>
          <p:cNvPr id="4" name="Date Placeholder 3">
            <a:extLst>
              <a:ext uri="{FF2B5EF4-FFF2-40B4-BE49-F238E27FC236}">
                <a16:creationId xmlns:a16="http://schemas.microsoft.com/office/drawing/2014/main" id="{E8A29F07-3544-2259-0F7A-47F61947A56A}"/>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D15B5068-F880-59D9-75A8-3B028A4B792D}"/>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EA60E870-754E-B506-DA3A-9297C9D0198F}"/>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
        <p:nvSpPr>
          <p:cNvPr id="2" name="Content Placeholder 1">
            <a:extLst>
              <a:ext uri="{FF2B5EF4-FFF2-40B4-BE49-F238E27FC236}">
                <a16:creationId xmlns:a16="http://schemas.microsoft.com/office/drawing/2014/main" id="{EB635C04-FC40-891F-87DE-675CC76F9D0D}"/>
              </a:ext>
            </a:extLst>
          </p:cNvPr>
          <p:cNvSpPr>
            <a:spLocks noGrp="1"/>
          </p:cNvSpPr>
          <p:nvPr>
            <p:ph idx="1"/>
          </p:nvPr>
        </p:nvSpPr>
        <p:spPr/>
        <p:txBody>
          <a:bodyPr/>
          <a:lstStyle/>
          <a:p>
            <a:r>
              <a:rPr lang="en-US" dirty="0"/>
              <a:t>1.   5.2b Expand Acronym prior to first use of SNMP MIB TLV.</a:t>
            </a:r>
          </a:p>
          <a:p>
            <a:r>
              <a:rPr lang="en-US" dirty="0"/>
              <a:t>2.  8.1 – Expand abbreviation for OID for first Use.</a:t>
            </a:r>
          </a:p>
          <a:p>
            <a:endParaRPr lang="en-US" dirty="0"/>
          </a:p>
        </p:txBody>
      </p:sp>
    </p:spTree>
    <p:extLst>
      <p:ext uri="{BB962C8B-B14F-4D97-AF65-F5344CB8AC3E}">
        <p14:creationId xmlns:p14="http://schemas.microsoft.com/office/powerpoint/2010/main" val="1720301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67C5A-3C34-894B-149C-95D52DA23454}"/>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2) 802.1ASdm - Amendment: Hot Standby and Clock Drift Error Reduction,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3600" dirty="0"/>
          </a:p>
        </p:txBody>
      </p:sp>
      <p:sp>
        <p:nvSpPr>
          <p:cNvPr id="3" name="Content Placeholder 2">
            <a:extLst>
              <a:ext uri="{FF2B5EF4-FFF2-40B4-BE49-F238E27FC236}">
                <a16:creationId xmlns:a16="http://schemas.microsoft.com/office/drawing/2014/main" id="{08319F1F-E0D5-B02B-72D1-9F7CCEBB655B}"/>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1.  8.1 – need to add full standard name in </a:t>
            </a:r>
            <a:r>
              <a:rPr lang="en-US" altLang="en-US" sz="1800" b="0" dirty="0">
                <a:solidFill>
                  <a:schemeClr val="tx1"/>
                </a:solidFill>
                <a:latin typeface="Arial" panose="020B0604020202020204" pitchFamily="34" charset="0"/>
              </a:rPr>
              <a:t>8.1 for “</a:t>
            </a:r>
            <a:r>
              <a:rPr lang="en-US" sz="1800" b="0" dirty="0">
                <a:solidFill>
                  <a:schemeClr val="tx1"/>
                </a:solidFill>
                <a:latin typeface="Arial" panose="020B0604020202020204" pitchFamily="34" charset="0"/>
              </a:rPr>
              <a:t>IEC/IEEE 60802 TSN Profile for Industrial Automation”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1400" b="0" dirty="0">
                <a:solidFill>
                  <a:schemeClr val="tx1"/>
                </a:solidFill>
                <a:latin typeface="Arial" panose="020B0604020202020204" pitchFamily="34" charset="0"/>
              </a:rPr>
              <a:t>2.  5.5 missing space in “</a:t>
            </a:r>
            <a:r>
              <a:rPr lang="el-GR" sz="1400" dirty="0"/>
              <a:t>1μ</a:t>
            </a:r>
            <a:r>
              <a:rPr lang="en-US" sz="1400" dirty="0"/>
              <a:t>s” to “</a:t>
            </a:r>
            <a:r>
              <a:rPr lang="el-GR" sz="1400" dirty="0"/>
              <a:t>1</a:t>
            </a:r>
            <a:r>
              <a:rPr lang="en-US" sz="1400" dirty="0"/>
              <a:t> </a:t>
            </a:r>
            <a:r>
              <a:rPr lang="el-GR" sz="1400" dirty="0"/>
              <a:t>μ</a:t>
            </a:r>
            <a:r>
              <a:rPr lang="en-US" sz="1400" dirty="0"/>
              <a:t>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1400" b="0" dirty="0">
                <a:solidFill>
                  <a:schemeClr val="tx1"/>
                </a:solidFill>
                <a:latin typeface="Arial" panose="020B0604020202020204" pitchFamily="34" charset="0"/>
              </a:rPr>
              <a:t>3.  5.2b “</a:t>
            </a:r>
            <a:r>
              <a:rPr lang="en-US" sz="1400" dirty="0"/>
              <a:t>This amendment specifies a Type-Length-Value (TLV) that allows more accurate neighbor rate ratio calculation and more accurate tracking of clock frequency drift. </a:t>
            </a:r>
            <a:r>
              <a:rPr lang="en-US" sz="1400" b="0" dirty="0">
                <a:solidFill>
                  <a:schemeClr val="tx1"/>
                </a:solidFill>
                <a:latin typeface="Arial" panose="020B0604020202020204" pitchFamily="34" charset="0"/>
              </a:rPr>
              <a:t>“ this sentence is should not use “more accurate” but just “accurate” (2x). You really are adding the TLV to achieve a </a:t>
            </a:r>
            <a:r>
              <a:rPr lang="el-GR" sz="1400" dirty="0"/>
              <a:t>1</a:t>
            </a:r>
            <a:r>
              <a:rPr lang="en-US" sz="1400" dirty="0"/>
              <a:t> </a:t>
            </a:r>
            <a:r>
              <a:rPr lang="el-GR" sz="1400" dirty="0"/>
              <a:t>μ</a:t>
            </a:r>
            <a:r>
              <a:rPr lang="en-US" sz="1400" dirty="0"/>
              <a:t>s accuracy over 64 hops….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1400" b="0" dirty="0">
                <a:solidFill>
                  <a:schemeClr val="tx1"/>
                </a:solidFill>
                <a:latin typeface="Arial" panose="020B0604020202020204" pitchFamily="34" charset="0"/>
              </a:rPr>
              <a:t>4. </a:t>
            </a:r>
            <a:r>
              <a:rPr lang="en-US" altLang="en-US" sz="1400" b="0" dirty="0" err="1">
                <a:solidFill>
                  <a:schemeClr val="tx1"/>
                </a:solidFill>
                <a:latin typeface="Arial" panose="020B0604020202020204" pitchFamily="34" charset="0"/>
              </a:rPr>
              <a:t>NesCom</a:t>
            </a:r>
            <a:r>
              <a:rPr lang="en-US" altLang="en-US" sz="1400" b="0" dirty="0">
                <a:solidFill>
                  <a:schemeClr val="tx1"/>
                </a:solidFill>
                <a:latin typeface="Arial" panose="020B0604020202020204" pitchFamily="34" charset="0"/>
              </a:rPr>
              <a:t> prefers that we not use Higher/Lower or more accurate without a numeric value.</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400" b="0"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CSD 1.2.3 – Remove the “more” on accurate…either you are accurate or not.  You could say “Improved accuracy”.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Date Placeholder 3">
            <a:extLst>
              <a:ext uri="{FF2B5EF4-FFF2-40B4-BE49-F238E27FC236}">
                <a16:creationId xmlns:a16="http://schemas.microsoft.com/office/drawing/2014/main" id="{EF8444FC-E962-2BB0-F079-957ED685C131}"/>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1C53A332-7E50-4233-D090-725A10632B0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74B8F66-3BB4-16A9-D4D2-1AD572C1E19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43603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77086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2000" b="1" dirty="0"/>
              <a:t>Mar 13-18, 2023, Atlanta, GA, USA</a:t>
            </a:r>
          </a:p>
          <a:p>
            <a:pPr marL="457200" indent="-457200">
              <a:buFont typeface="+mj-lt"/>
              <a:buAutoNum type="arabicParenR"/>
            </a:pPr>
            <a:r>
              <a:rPr lang="en-US" sz="2000" dirty="0"/>
              <a:t>802.1CS-2020/Cor 1- Link-local Registration Protocol - Corrigendum 1 Corrections to Management Modules and Protocol Encoding, </a:t>
            </a:r>
            <a:r>
              <a:rPr lang="en-US" sz="2000" dirty="0">
                <a:hlinkClick r:id="rId2"/>
              </a:rPr>
              <a:t>PAR modification</a:t>
            </a:r>
            <a:endParaRPr lang="en-US" sz="2000" dirty="0"/>
          </a:p>
          <a:p>
            <a:pPr marL="457200" indent="-457200">
              <a:buFont typeface="+mj-lt"/>
              <a:buAutoNum type="arabicParenR"/>
            </a:pPr>
            <a:r>
              <a:rPr lang="en-US" sz="2000" dirty="0"/>
              <a:t>802.1ASdm - Amendment: Hot Standby and Clock Drift Error Reduction, </a:t>
            </a:r>
            <a:r>
              <a:rPr lang="en-US" sz="2000" dirty="0">
                <a:hlinkClick r:id="rId3"/>
              </a:rPr>
              <a:t>PAR modification</a:t>
            </a:r>
            <a:r>
              <a:rPr lang="en-US" sz="2000" dirty="0"/>
              <a:t> and </a:t>
            </a:r>
            <a:r>
              <a:rPr lang="en-US" sz="2000" dirty="0">
                <a:hlinkClick r:id="rId4"/>
              </a:rPr>
              <a:t>CSD</a:t>
            </a:r>
            <a:endParaRPr lang="en-US" sz="2000" dirty="0"/>
          </a:p>
          <a:p>
            <a:pPr marL="457200" indent="-457200">
              <a:buFont typeface="+mj-lt"/>
              <a:buAutoNum type="arabicParenR"/>
            </a:pPr>
            <a:r>
              <a:rPr lang="en-US" sz="2000" dirty="0"/>
              <a:t>802.1Qdt - Amendment: Priority-based Flow Control Enhancements, </a:t>
            </a:r>
            <a:r>
              <a:rPr lang="en-US" sz="2000" dirty="0">
                <a:hlinkClick r:id="rId5"/>
              </a:rPr>
              <a:t>PAR modification</a:t>
            </a:r>
            <a:r>
              <a:rPr lang="en-US" sz="2000" dirty="0"/>
              <a:t> and </a:t>
            </a:r>
            <a:r>
              <a:rPr lang="en-US" sz="2000" dirty="0">
                <a:hlinkClick r:id="rId6"/>
              </a:rPr>
              <a:t>CSD</a:t>
            </a:r>
            <a:endParaRPr lang="en-US" sz="2000" dirty="0"/>
          </a:p>
          <a:p>
            <a:pPr marL="457200" indent="-457200">
              <a:buFont typeface="+mj-lt"/>
              <a:buAutoNum type="arabicParenR"/>
            </a:pPr>
            <a:r>
              <a:rPr lang="en-US" sz="2000" dirty="0"/>
              <a:t>802.1Qdx - Amendment: YANG Data Models for the Credit-Based Shaper, </a:t>
            </a:r>
            <a:r>
              <a:rPr lang="en-US" sz="2000" dirty="0">
                <a:hlinkClick r:id="rId7"/>
              </a:rPr>
              <a:t>PAR</a:t>
            </a:r>
            <a:r>
              <a:rPr lang="en-US" sz="2000" dirty="0"/>
              <a:t> and </a:t>
            </a:r>
            <a:r>
              <a:rPr lang="en-US" sz="2000" dirty="0">
                <a:hlinkClick r:id="rId8"/>
              </a:rPr>
              <a:t>CSD</a:t>
            </a:r>
            <a:endParaRPr lang="en-US" sz="2000" dirty="0"/>
          </a:p>
          <a:p>
            <a:pPr marL="457200" indent="-457200">
              <a:buFont typeface="+mj-lt"/>
              <a:buAutoNum type="arabicParenR"/>
            </a:pPr>
            <a:r>
              <a:rPr lang="en-US" sz="2000" dirty="0"/>
              <a:t>802.1DU - Standard: Cut-Through Forwarding Bridges and Bridged Networks, </a:t>
            </a:r>
            <a:r>
              <a:rPr lang="en-US" sz="2000" dirty="0">
                <a:hlinkClick r:id="rId9"/>
              </a:rPr>
              <a:t>PAR</a:t>
            </a:r>
            <a:r>
              <a:rPr lang="en-US" sz="2000" dirty="0"/>
              <a:t> and </a:t>
            </a:r>
            <a:r>
              <a:rPr lang="en-US" sz="2000" dirty="0">
                <a:hlinkClick r:id="rId10"/>
              </a:rPr>
              <a:t>CSD</a:t>
            </a:r>
            <a:endParaRPr lang="en-US" sz="2000" dirty="0"/>
          </a:p>
          <a:p>
            <a:pPr marL="457200" indent="-457200">
              <a:buFont typeface="+mj-lt"/>
              <a:buAutoNum type="arabicParenR"/>
            </a:pPr>
            <a:r>
              <a:rPr lang="en-US" sz="2000" dirty="0"/>
              <a:t>802.15.4 - Amendment: Privacy Enhancements, </a:t>
            </a:r>
            <a:r>
              <a:rPr lang="en-US" sz="2000" dirty="0">
                <a:hlinkClick r:id="rId11"/>
              </a:rPr>
              <a:t>PAR</a:t>
            </a:r>
            <a:r>
              <a:rPr lang="en-US" sz="2000" dirty="0"/>
              <a:t> and </a:t>
            </a:r>
            <a:r>
              <a:rPr lang="en-US" sz="2000" dirty="0">
                <a:hlinkClick r:id="rId12"/>
              </a:rPr>
              <a:t>CSD</a:t>
            </a:r>
            <a:endParaRPr lang="en-US" sz="2000" dirty="0"/>
          </a:p>
          <a:p>
            <a:r>
              <a:rPr lang="en-US" altLang="en-US" sz="2000" dirty="0"/>
              <a:t>Will Review the PARs on Monday 13:30-15:30 and finish on Tuesday 10:30-12:30 ET.</a:t>
            </a:r>
          </a:p>
          <a:p>
            <a:r>
              <a:rPr lang="en-US" altLang="en-US" sz="2000" dirty="0"/>
              <a:t>Feedback to be reviewed on Thursda</a:t>
            </a:r>
            <a:r>
              <a:rPr lang="en-US" sz="2000" dirty="0"/>
              <a:t>y 16 March 2023, </a:t>
            </a:r>
            <a:r>
              <a:rPr lang="en-US" altLang="en-US" sz="2000" dirty="0"/>
              <a:t>10:30-12:30 ET </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04458-3A5B-5C51-4891-427B2298C5A2}"/>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3) 802.1Qdt - Amendment: Priority-based Flow Control Enhancements,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2000" dirty="0"/>
          </a:p>
        </p:txBody>
      </p:sp>
      <p:sp>
        <p:nvSpPr>
          <p:cNvPr id="3" name="Content Placeholder 2">
            <a:extLst>
              <a:ext uri="{FF2B5EF4-FFF2-40B4-BE49-F238E27FC236}">
                <a16:creationId xmlns:a16="http://schemas.microsoft.com/office/drawing/2014/main" id="{AE083568-5467-A1D3-2988-B970748A3774}"/>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No comment</a:t>
            </a:r>
          </a:p>
        </p:txBody>
      </p:sp>
      <p:sp>
        <p:nvSpPr>
          <p:cNvPr id="4" name="Date Placeholder 3">
            <a:extLst>
              <a:ext uri="{FF2B5EF4-FFF2-40B4-BE49-F238E27FC236}">
                <a16:creationId xmlns:a16="http://schemas.microsoft.com/office/drawing/2014/main" id="{16697AB8-8E42-DFA7-2D5F-4D59152EDBB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7CCF6864-6047-9458-7098-596504A4327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26E6CC1-B26A-33CE-2046-33C00E0FAF3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274522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93767-6674-64C1-FF96-5F0745E91516}"/>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4) 802.1Qdx - Amendment: YANG Data Models for the Credit-Based Shaper,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3600" dirty="0"/>
          </a:p>
        </p:txBody>
      </p:sp>
      <p:sp>
        <p:nvSpPr>
          <p:cNvPr id="3" name="Content Placeholder 2">
            <a:extLst>
              <a:ext uri="{FF2B5EF4-FFF2-40B4-BE49-F238E27FC236}">
                <a16:creationId xmlns:a16="http://schemas.microsoft.com/office/drawing/2014/main" id="{1D4CBB79-03B4-71F4-BF00-332827A4D78F}"/>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lang="en-US" dirty="0"/>
              <a:t>1. 5.2b – “(8.6.8.2)” this reference seems out of place.</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dirty="0"/>
          </a:p>
          <a:p>
            <a:pPr marL="0" marR="0" lvl="0" indent="0" algn="l" defTabSz="914400" rtl="0" eaLnBrk="0" fontAlgn="base" latinLnBrk="0" hangingPunct="0">
              <a:lnSpc>
                <a:spcPct val="100000"/>
              </a:lnSpc>
              <a:spcBef>
                <a:spcPct val="0"/>
              </a:spcBef>
              <a:spcAft>
                <a:spcPct val="0"/>
              </a:spcAft>
              <a:buClrTx/>
              <a:buSzTx/>
              <a:buFontTx/>
              <a:buChar char="•"/>
              <a:tabLst/>
            </a:pPr>
            <a:endParaRPr lang="en-US" dirty="0"/>
          </a:p>
        </p:txBody>
      </p:sp>
      <p:sp>
        <p:nvSpPr>
          <p:cNvPr id="4" name="Date Placeholder 3">
            <a:extLst>
              <a:ext uri="{FF2B5EF4-FFF2-40B4-BE49-F238E27FC236}">
                <a16:creationId xmlns:a16="http://schemas.microsoft.com/office/drawing/2014/main" id="{FC231807-CE77-B509-DA74-DAA257E0140A}"/>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F0E0C67F-2943-E2A0-2563-768EB24019E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5D4F3A2-34C7-DB1A-EA74-8DA99D376D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019052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65DA3-3963-75C8-8DF5-83346A13DF8F}"/>
              </a:ext>
            </a:extLst>
          </p:cNvPr>
          <p:cNvSpPr>
            <a:spLocks noGrp="1"/>
          </p:cNvSpPr>
          <p:nvPr>
            <p:ph type="title"/>
          </p:nvPr>
        </p:nvSpPr>
        <p:spPr>
          <a:xfrm>
            <a:off x="914402" y="685803"/>
            <a:ext cx="10361084" cy="1065213"/>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5) 802.1DU - Standard: Cut-Through Forwarding Bridges and Bridged Networks,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3600" dirty="0"/>
          </a:p>
        </p:txBody>
      </p:sp>
      <p:sp>
        <p:nvSpPr>
          <p:cNvPr id="3" name="Content Placeholder 2">
            <a:extLst>
              <a:ext uri="{FF2B5EF4-FFF2-40B4-BE49-F238E27FC236}">
                <a16:creationId xmlns:a16="http://schemas.microsoft.com/office/drawing/2014/main" id="{367E670C-2564-1DFE-5A49-D68D531889DA}"/>
              </a:ext>
            </a:extLst>
          </p:cNvPr>
          <p:cNvSpPr>
            <a:spLocks noGrp="1"/>
          </p:cNvSpPr>
          <p:nvPr>
            <p:ph idx="1"/>
          </p:nvPr>
        </p:nvSpPr>
        <p:spPr/>
        <p:txBody>
          <a:bodyPr/>
          <a:lstStyle/>
          <a:p>
            <a:r>
              <a:rPr lang="en-US" dirty="0"/>
              <a:t>1.  4.2 and 4.3 are only one month apart.  Please change one or both dates.</a:t>
            </a:r>
          </a:p>
          <a:p>
            <a:r>
              <a:rPr lang="en-US" dirty="0"/>
              <a:t>2.  5.4 “lower latency”  may be better expressed as “reduced latency”.  What is the quantitative metric of the “lower/reduced” that is being identified.</a:t>
            </a:r>
          </a:p>
          <a:p>
            <a:r>
              <a:rPr lang="en-US" dirty="0"/>
              <a:t>3.  5.5 please revisit the 5.5 text as it seems to give more of a solution, without identify the problem “i.e. the need”.</a:t>
            </a:r>
          </a:p>
          <a:p>
            <a:endParaRPr lang="en-US" dirty="0"/>
          </a:p>
        </p:txBody>
      </p:sp>
      <p:sp>
        <p:nvSpPr>
          <p:cNvPr id="4" name="Date Placeholder 3">
            <a:extLst>
              <a:ext uri="{FF2B5EF4-FFF2-40B4-BE49-F238E27FC236}">
                <a16:creationId xmlns:a16="http://schemas.microsoft.com/office/drawing/2014/main" id="{9F3E7FBD-C307-D92D-99D9-2D1EAD0CBCFA}"/>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77192EC9-F3ED-9F48-1A65-F8E9CF2AE22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F5B51A3-8E91-E498-231C-2AC12169FA6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451371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9743C-EB2B-61B5-84DF-6CD5A893AFAE}"/>
              </a:ext>
            </a:extLst>
          </p:cNvPr>
          <p:cNvSpPr>
            <a:spLocks noGrp="1"/>
          </p:cNvSpPr>
          <p:nvPr>
            <p:ph type="title"/>
          </p:nvPr>
        </p:nvSpPr>
        <p:spPr/>
        <p:txBody>
          <a:bodyPr/>
          <a:lstStyle/>
          <a:p>
            <a:r>
              <a:rPr lang="en-US" sz="2800" b="0" dirty="0"/>
              <a:t>6) 802.15.4 - Amendment: Privacy Enhancements, </a:t>
            </a:r>
            <a:r>
              <a:rPr lang="en-US" sz="2800" b="0" dirty="0">
                <a:hlinkClick r:id="rId2"/>
              </a:rPr>
              <a:t>PAR</a:t>
            </a:r>
            <a:r>
              <a:rPr lang="en-US" sz="2800" b="0" dirty="0"/>
              <a:t> and </a:t>
            </a:r>
            <a:r>
              <a:rPr lang="en-US" sz="2800" b="0" dirty="0">
                <a:hlinkClick r:id="rId3"/>
              </a:rPr>
              <a:t>CSD</a:t>
            </a:r>
            <a:endParaRPr lang="en-US" sz="2800" b="0" dirty="0"/>
          </a:p>
        </p:txBody>
      </p:sp>
      <p:sp>
        <p:nvSpPr>
          <p:cNvPr id="3" name="Content Placeholder 2">
            <a:extLst>
              <a:ext uri="{FF2B5EF4-FFF2-40B4-BE49-F238E27FC236}">
                <a16:creationId xmlns:a16="http://schemas.microsoft.com/office/drawing/2014/main" id="{8E3DE252-3759-0ACB-506F-212C10C66A8F}"/>
              </a:ext>
            </a:extLst>
          </p:cNvPr>
          <p:cNvSpPr>
            <a:spLocks noGrp="1"/>
          </p:cNvSpPr>
          <p:nvPr>
            <p:ph idx="1"/>
          </p:nvPr>
        </p:nvSpPr>
        <p:spPr>
          <a:xfrm>
            <a:off x="914402" y="1556793"/>
            <a:ext cx="10361084" cy="4752528"/>
          </a:xfrm>
        </p:spPr>
        <p:txBody>
          <a:bodyPr/>
          <a:lstStyle/>
          <a:p>
            <a:pPr marL="457200" indent="-457200">
              <a:buAutoNum type="arabicPeriod"/>
            </a:pPr>
            <a:r>
              <a:rPr lang="en-US" dirty="0"/>
              <a:t>8.1 include the full name of the “IEEE Std 802.15.4” standard in 8.1.. Same for “IEEE Std 802.11”.</a:t>
            </a:r>
          </a:p>
          <a:p>
            <a:pPr marL="457200" indent="-457200">
              <a:buAutoNum type="arabicPeriod"/>
            </a:pPr>
            <a:r>
              <a:rPr lang="en-US" dirty="0"/>
              <a:t> 7.1 This should be changed to “yes” and then fill in the details.  Suggestion to identify the uniqueness to help reviewers understand the real need for a different standard that seems to be “similar”.</a:t>
            </a:r>
          </a:p>
          <a:p>
            <a:pPr marL="457200" indent="-457200">
              <a:buAutoNum type="arabicPeriod"/>
            </a:pPr>
            <a:r>
              <a:rPr lang="en-US" dirty="0"/>
              <a:t> The other option is to leave 7.1 as “no” and remove the sentence in 8.1 which adds to the confusion.  We recognize that this project is specific to the privacy for 802.15.4.  then you would not need to add IEEE Std 802.11 spelled out in 8.1 as well.</a:t>
            </a:r>
          </a:p>
          <a:p>
            <a:pPr marL="457200" indent="-457200">
              <a:buAutoNum type="arabicPeriod"/>
            </a:pPr>
            <a:r>
              <a:rPr lang="en-US" dirty="0"/>
              <a:t>1.1 – Suggest the Project number for the PAR – “P802.15.4xx” where xx is the next letter combination.</a:t>
            </a:r>
          </a:p>
          <a:p>
            <a:pPr marL="457200" indent="-457200">
              <a:buAutoNum type="arabicPeriod"/>
            </a:pPr>
            <a:endParaRPr lang="en-US" dirty="0"/>
          </a:p>
        </p:txBody>
      </p:sp>
      <p:sp>
        <p:nvSpPr>
          <p:cNvPr id="4" name="Date Placeholder 3">
            <a:extLst>
              <a:ext uri="{FF2B5EF4-FFF2-40B4-BE49-F238E27FC236}">
                <a16:creationId xmlns:a16="http://schemas.microsoft.com/office/drawing/2014/main" id="{2F4FC5AB-6992-652D-FD29-5241A9903FD9}"/>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3FEDB6FE-B64A-848F-6AA0-9A1BC902311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69BE026-4A48-03EB-40C4-D1F167141F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0615258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71DBE-D6AA-C506-0538-EC6A206464CD}"/>
              </a:ext>
            </a:extLst>
          </p:cNvPr>
          <p:cNvSpPr>
            <a:spLocks noGrp="1"/>
          </p:cNvSpPr>
          <p:nvPr>
            <p:ph type="title"/>
          </p:nvPr>
        </p:nvSpPr>
        <p:spPr>
          <a:xfrm>
            <a:off x="914402" y="685803"/>
            <a:ext cx="10361084" cy="438941"/>
          </a:xfrm>
        </p:spPr>
        <p:txBody>
          <a:bodyPr/>
          <a:lstStyle/>
          <a:p>
            <a:r>
              <a:rPr lang="en-US" sz="2800" b="0" dirty="0"/>
              <a:t>6) 802.15.4 - Amendment: Privacy Enhancements, </a:t>
            </a:r>
            <a:r>
              <a:rPr lang="en-US" sz="2800" b="0" dirty="0">
                <a:hlinkClick r:id="rId3"/>
              </a:rPr>
              <a:t>CSD</a:t>
            </a:r>
            <a:endParaRPr lang="en-US" sz="2800" b="0" dirty="0"/>
          </a:p>
        </p:txBody>
      </p:sp>
      <p:sp>
        <p:nvSpPr>
          <p:cNvPr id="3" name="Content Placeholder 2">
            <a:extLst>
              <a:ext uri="{FF2B5EF4-FFF2-40B4-BE49-F238E27FC236}">
                <a16:creationId xmlns:a16="http://schemas.microsoft.com/office/drawing/2014/main" id="{3C8A42EC-18D9-0ACC-FB35-E60B82D5E494}"/>
              </a:ext>
            </a:extLst>
          </p:cNvPr>
          <p:cNvSpPr>
            <a:spLocks noGrp="1"/>
          </p:cNvSpPr>
          <p:nvPr>
            <p:ph idx="1"/>
          </p:nvPr>
        </p:nvSpPr>
        <p:spPr>
          <a:xfrm>
            <a:off x="695400" y="1124744"/>
            <a:ext cx="10766394" cy="5350671"/>
          </a:xfrm>
        </p:spPr>
        <p:txBody>
          <a:bodyPr/>
          <a:lstStyle/>
          <a:p>
            <a:pPr marL="457200" indent="-457200" algn="l">
              <a:buAutoNum type="arabicPeriod"/>
            </a:pPr>
            <a:r>
              <a:rPr lang="en-US" sz="1600" b="0" dirty="0"/>
              <a:t>The Version of the CSD “Based on IEEE 802 LMSC Operations Manuals approved 13 November 2015. Last edited 3 December 2015”is the wrong version template.  The Policy and procedure directory has a 2020 version that shall be used.  Please update the CSD to the correct template.</a:t>
            </a:r>
          </a:p>
          <a:p>
            <a:pPr marL="457200" indent="-457200" algn="l">
              <a:buAutoNum type="arabicPeriod"/>
            </a:pPr>
            <a:r>
              <a:rPr lang="en-US" sz="1600" b="0" dirty="0"/>
              <a:t>For 1.1.1, the response is incorrect and not complete. (explain why is missing).</a:t>
            </a:r>
          </a:p>
          <a:p>
            <a:pPr marL="457200" indent="-457200" algn="l">
              <a:buAutoNum type="arabicPeriod"/>
            </a:pPr>
            <a:r>
              <a:rPr lang="en-US" sz="1600" b="0" dirty="0"/>
              <a:t>For 1.1.2, the response is incorrect and not complete. (Add explanation to b).</a:t>
            </a:r>
          </a:p>
          <a:p>
            <a:pPr marL="457200" indent="-457200" algn="l">
              <a:buAutoNum type="arabicPeriod"/>
            </a:pPr>
            <a:r>
              <a:rPr lang="en-US" sz="1600" b="0" dirty="0"/>
              <a:t>1.2.1 a) Removing the first sentence would help clarify what the applicability is.  Also, there are excessive superlative use in the first paragraph, so may be just delete the whole 1st paragraph.</a:t>
            </a:r>
          </a:p>
          <a:p>
            <a:pPr marL="457200" indent="-457200" algn="l">
              <a:buAutoNum type="arabicPeriod"/>
            </a:pPr>
            <a:r>
              <a:rPr lang="en-US" sz="1600" b="0" dirty="0"/>
              <a:t>1.2.1 a) “include IEEE Std 802.15.4 radios in them” remove the “in them”.  It is not needed.</a:t>
            </a:r>
          </a:p>
          <a:p>
            <a:pPr marL="457200" indent="-457200" algn="l">
              <a:buAutoNum type="arabicPeriod"/>
            </a:pPr>
            <a:r>
              <a:rPr lang="en-US" sz="1600" b="0" dirty="0"/>
              <a:t>1.2.1 a) “This project builds upon the existing standard, simplifying use of the standard to enable further adoption.” the amendment is not simplifying the standard, but rather it is adding privacy. This sentence could be deleted.</a:t>
            </a:r>
          </a:p>
          <a:p>
            <a:pPr marL="457200" indent="-457200" algn="l">
              <a:buAutoNum type="arabicPeriod" startAt="7"/>
            </a:pPr>
            <a:r>
              <a:rPr lang="en-US" sz="1600" b="0" dirty="0"/>
              <a:t>1.2.4 b) This paragraph should be rewritten.  The question is not if the completed amendment will be proven, but rather “Proven similar technology via testing, modeling, simulation, etc.”.  Are there similar technology that  can validate this new technology via testing, modeling, or simulation with 3rd party review.</a:t>
            </a:r>
          </a:p>
          <a:p>
            <a:pPr marL="457200" indent="-457200" algn="l">
              <a:buAutoNum type="arabicPeriod" startAt="7"/>
            </a:pPr>
            <a:r>
              <a:rPr lang="en-US" sz="1600" b="0" dirty="0"/>
              <a:t>1.2.4 a) The use of “like” is like that used in California Valley girls, but we should look to rewrite this paragraph.</a:t>
            </a:r>
          </a:p>
          <a:p>
            <a:pPr marL="457200" indent="-457200" algn="l">
              <a:buAutoNum type="arabicPeriod" startAt="7"/>
            </a:pPr>
            <a:r>
              <a:rPr lang="en-US" sz="1600" b="0" dirty="0"/>
              <a:t>1.2.5 – This looks as if you cut and pasted the data from another CSD.  Please consider rewriting one that is relevant to this project.</a:t>
            </a:r>
          </a:p>
          <a:p>
            <a:pPr marL="457200" indent="-457200" algn="l">
              <a:buAutoNum type="arabicPeriod" startAt="7"/>
            </a:pPr>
            <a:endParaRPr lang="en-US" sz="1600" b="0" dirty="0"/>
          </a:p>
          <a:p>
            <a:pPr algn="l"/>
            <a:endParaRPr lang="en-US" sz="1800" b="0" i="0" dirty="0">
              <a:solidFill>
                <a:srgbClr val="000000"/>
              </a:solidFill>
              <a:effectLst/>
            </a:endParaRPr>
          </a:p>
          <a:p>
            <a:endParaRPr lang="en-US" sz="1800" dirty="0"/>
          </a:p>
        </p:txBody>
      </p:sp>
      <p:sp>
        <p:nvSpPr>
          <p:cNvPr id="4" name="Date Placeholder 3">
            <a:extLst>
              <a:ext uri="{FF2B5EF4-FFF2-40B4-BE49-F238E27FC236}">
                <a16:creationId xmlns:a16="http://schemas.microsoft.com/office/drawing/2014/main" id="{23C06920-7883-4D38-86F1-FC8E03059C57}"/>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0927F01A-6F16-76AB-5451-7128B3974B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A526AF8-C78A-75A1-9BC2-F6D92C7DB51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222888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March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1604710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6 PARs were considered on 13 March </a:t>
            </a:r>
            <a:r>
              <a:rPr lang="en-US" altLang="en-US" sz="2000" dirty="0"/>
              <a:t>13:30-15:30 and </a:t>
            </a:r>
            <a:r>
              <a:rPr lang="en-US" sz="2000" dirty="0"/>
              <a:t>14 March </a:t>
            </a:r>
            <a:r>
              <a:rPr lang="en-US" altLang="en-US" sz="2000" dirty="0"/>
              <a:t>10:30-12:30 ET</a:t>
            </a:r>
          </a:p>
          <a:p>
            <a:pPr marL="685800" lvl="1"/>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 14 March 2023</a:t>
            </a:r>
          </a:p>
          <a:p>
            <a:pPr marL="685800" lvl="1"/>
            <a:endParaRPr lang="en-US" altLang="en-US" dirty="0"/>
          </a:p>
          <a:p>
            <a:pPr marL="285750" indent="-285750"/>
            <a:r>
              <a:rPr lang="en-US" altLang="en-US" dirty="0"/>
              <a:t>Feedback from WG was due Wednesday 15 March 2023</a:t>
            </a:r>
          </a:p>
          <a:p>
            <a:pPr marL="285750" indent="-285750"/>
            <a:endParaRPr lang="en-US" altLang="en-US" dirty="0"/>
          </a:p>
          <a:p>
            <a:pPr marL="285750" indent="-285750"/>
            <a:r>
              <a:rPr lang="en-US" altLang="en-US" dirty="0"/>
              <a:t>Feedback was reviewed on Thursda</a:t>
            </a:r>
            <a:r>
              <a:rPr lang="en-US" dirty="0"/>
              <a:t>y 16 March 2023 </a:t>
            </a:r>
            <a:r>
              <a:rPr lang="en-US" altLang="en-US" dirty="0"/>
              <a:t>10:30-12:30 ET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26</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27</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3883370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6 PARs/CSD that were available for the 2023 March 802 Mixed-mode Plenary, 802.11 made comments on x of the PARs/CSDs.</a:t>
            </a:r>
          </a:p>
          <a:p>
            <a:r>
              <a:rPr lang="en-US" sz="2000" dirty="0"/>
              <a:t>The feedback on our Comments was generally positive and our changes were acceptable and implemented by the respective WG.</a:t>
            </a:r>
          </a:p>
          <a:p>
            <a:r>
              <a:rPr lang="en-US" sz="2000" dirty="0"/>
              <a:t>The exception is on the </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29</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20223 March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17 March 2023 closing IEEE 802 LMSC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18:00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18:00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13 March 2023- 13:30-15:30 ET and Tuesday 14 March 2023, 10:30-12:30 ET</a:t>
            </a:r>
          </a:p>
          <a:p>
            <a:pPr lvl="1">
              <a:buAutoNum type="arabicPeriod"/>
            </a:pPr>
            <a:r>
              <a:rPr lang="en-US" sz="1800" dirty="0"/>
              <a:t>Feedback reviewed Thursday: 16 March 2023 - 10:30-12:30 ET</a:t>
            </a:r>
            <a:endParaRPr lang="en-US" altLang="en-US" sz="1800" strike="sngStrike" dirty="0"/>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11-23/187rx:</a:t>
            </a:r>
          </a:p>
          <a:p>
            <a:pPr lvl="1"/>
            <a:r>
              <a:rPr lang="en-US" dirty="0">
                <a:hlinkClick r:id="rId2"/>
              </a:rPr>
              <a:t>https://mentor.ieee.org/802.11/dcn/22/11-23-0187-00-0PAR-PAR Review SC - Meeting Agenda and Comment slides - March 2023 - Mixed-Mode Plenary.ppt</a:t>
            </a:r>
            <a:endParaRPr lang="en-US" dirty="0"/>
          </a:p>
          <a:p>
            <a:pPr lvl="1"/>
            <a:endParaRPr lang="en-US" dirty="0"/>
          </a:p>
          <a:p>
            <a:pPr lvl="1"/>
            <a:r>
              <a:rPr lang="en-US" dirty="0"/>
              <a:t>as the report from PAR Review SC for the November 2022 802 Mixed-mode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November</a:t>
            </a:r>
            <a:r>
              <a:rPr lang="en-US" sz="2000" b="1" dirty="0"/>
              <a:t> 2022 11-22/1940r0 :</a:t>
            </a:r>
          </a:p>
          <a:p>
            <a:r>
              <a:rPr lang="en-US" sz="2000" dirty="0"/>
              <a:t>	</a:t>
            </a:r>
            <a:r>
              <a:rPr lang="en-US" sz="2000" dirty="0">
                <a:hlinkClick r:id="rId4"/>
              </a:rPr>
              <a:t>https://mentor.ieee.org/802.11/dcn/22/11-22-1940-00-0PAR-minutes-november-2022-session.docx</a:t>
            </a:r>
            <a:endParaRPr lang="en-US" sz="2000" dirty="0"/>
          </a:p>
          <a:p>
            <a:pPr lvl="3"/>
            <a:endParaRPr lang="en-US" b="1" dirty="0"/>
          </a:p>
          <a:p>
            <a:pPr lvl="1"/>
            <a:r>
              <a:rPr lang="en-US" b="1" dirty="0"/>
              <a:t>Current Teleconference minutes:  11-23/????:</a:t>
            </a:r>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582957"/>
          </a:xfrm>
        </p:spPr>
        <p:txBody>
          <a:bodyPr/>
          <a:lstStyle/>
          <a:p>
            <a:r>
              <a:rPr lang="en-US" dirty="0"/>
              <a:t>Registration for the March 802 Plenary session</a:t>
            </a:r>
          </a:p>
        </p:txBody>
      </p:sp>
      <p:sp>
        <p:nvSpPr>
          <p:cNvPr id="3" name="Content Placeholder 2"/>
          <p:cNvSpPr>
            <a:spLocks noGrp="1"/>
          </p:cNvSpPr>
          <p:nvPr>
            <p:ph idx="1"/>
          </p:nvPr>
        </p:nvSpPr>
        <p:spPr>
          <a:xfrm>
            <a:off x="858308" y="1730722"/>
            <a:ext cx="10475383" cy="4464941"/>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sz="1800"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2023</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0E5996B-D317-4E13-AB38-820D845C4C73}">
  <ds:schemaRefs>
    <ds:schemaRef ds:uri="cc9c437c-ae0c-4066-8d90-a0f7de786127"/>
    <ds:schemaRef ds:uri="http://purl.org/dc/terms/"/>
    <ds:schemaRef ds:uri="http://schemas.microsoft.com/office/2006/documentManagement/types"/>
    <ds:schemaRef ds:uri="ba37140e-f4c5-4a6c-a9b4-20a691ce6c8a"/>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73503</TotalTime>
  <Words>3370</Words>
  <Application>Microsoft Office PowerPoint</Application>
  <PresentationFormat>Widescreen</PresentationFormat>
  <Paragraphs>355</Paragraphs>
  <Slides>31</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6" baseType="lpstr">
      <vt:lpstr>Arial</vt:lpstr>
      <vt:lpstr>Times New Roman</vt:lpstr>
      <vt:lpstr>Verdana</vt:lpstr>
      <vt:lpstr>802-11 Theme</vt:lpstr>
      <vt:lpstr>Document</vt:lpstr>
      <vt:lpstr> PAR Review SC - Meeting Agenda and Comment slides - March 2023 - Mixed-Mode Plenary</vt:lpstr>
      <vt:lpstr>PAR Review SC – Snapshot slide Chair: Jon Rosdahl</vt:lpstr>
      <vt:lpstr>Abstract-PAR Review SC PARs under consideration for  20223 March Mixed-mode Plenary</vt:lpstr>
      <vt:lpstr>Registration for the March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2023 March IEEE 802 Mixed-mode Plenary</vt:lpstr>
      <vt:lpstr>Agenda for PAR Review SC –  March 13, 14 and 16, 2023 Chair: Jon Rosdahl</vt:lpstr>
      <vt:lpstr>Motion to approve Previous Minutes</vt:lpstr>
      <vt:lpstr>Order to consider:</vt:lpstr>
      <vt:lpstr>Par Review SC Comments</vt:lpstr>
      <vt:lpstr>1) 802.1CS-2020/Cor 1- Link-local Registration Protocol - Corrigendum 1 Corrections to Management Modules and Protocol Encoding,  PAR modification </vt:lpstr>
      <vt:lpstr>2) 802.1ASdm - Amendment: Hot Standby and Clock Drift Error Reduction,  PAR modification and CSD </vt:lpstr>
      <vt:lpstr>3) 802.1Qdt - Amendment: Priority-based Flow Control Enhancements,  PAR modification and CSD </vt:lpstr>
      <vt:lpstr>4) 802.1Qdx - Amendment: YANG Data Models for the Credit-Based Shaper,  PAR and CSD </vt:lpstr>
      <vt:lpstr>5) 802.1DU - Standard: Cut-Through Forwarding Bridges and Bridged Networks,  PAR and CSD </vt:lpstr>
      <vt:lpstr>6) 802.15.4 - Amendment: Privacy Enhancements, PAR and CSD</vt:lpstr>
      <vt:lpstr>6) 802.15.4 - Amendment: Privacy Enhancements, CSD</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March 2023 - Mixed-Mode Plenary</dc:title>
  <dc:subject>March 2022</dc:subject>
  <dc:creator>Jon Rosdahl</dc:creator>
  <cp:keywords>Agenda and Meeting Slides</cp:keywords>
  <dc:description>Jon Rosdahl (Qualcomm)</dc:description>
  <cp:lastModifiedBy>Jon Rosdahl</cp:lastModifiedBy>
  <cp:revision>284</cp:revision>
  <cp:lastPrinted>1601-01-01T00:00:00Z</cp:lastPrinted>
  <dcterms:created xsi:type="dcterms:W3CDTF">2014-04-14T10:59:07Z</dcterms:created>
  <dcterms:modified xsi:type="dcterms:W3CDTF">2023-03-14T00:54:00Z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