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Lst>
  <p:notesMasterIdLst>
    <p:notesMasterId r:id="rId35"/>
  </p:notesMasterIdLst>
  <p:handoutMasterIdLst>
    <p:handoutMasterId r:id="rId36"/>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376" r:id="rId22"/>
    <p:sldId id="2377" r:id="rId23"/>
    <p:sldId id="2378" r:id="rId24"/>
    <p:sldId id="2379" r:id="rId25"/>
    <p:sldId id="2380" r:id="rId26"/>
    <p:sldId id="2381" r:id="rId27"/>
    <p:sldId id="328" r:id="rId28"/>
    <p:sldId id="329" r:id="rId29"/>
    <p:sldId id="297" r:id="rId30"/>
    <p:sldId id="284" r:id="rId31"/>
    <p:sldId id="331" r:id="rId32"/>
    <p:sldId id="332" r:id="rId33"/>
    <p:sldId id="264"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432" autoAdjust="0"/>
  </p:normalViewPr>
  <p:slideViewPr>
    <p:cSldViewPr>
      <p:cViewPr varScale="1">
        <p:scale>
          <a:sx n="59" d="100"/>
          <a:sy n="59" d="100"/>
        </p:scale>
        <p:origin x="78" y="516"/>
      </p:cViewPr>
      <p:guideLst>
        <p:guide orient="horz" pos="2160"/>
        <p:guide pos="3840"/>
      </p:guideLst>
    </p:cSldViewPr>
  </p:slideViewPr>
  <p:outlineViewPr>
    <p:cViewPr varScale="1">
      <p:scale>
        <a:sx n="33" d="100"/>
        <a:sy n="33" d="100"/>
      </p:scale>
      <p:origin x="0" y="-3079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73212807-6234-4A50-92D5-48D0B2EA33E0}"/>
    <pc:docChg chg="modMainMaster">
      <pc:chgData name="Jon Rosdahl" userId="2820f357-2dd4-4127-8713-e0bfde0fd756" providerId="ADAL" clId="{73212807-6234-4A50-92D5-48D0B2EA33E0}" dt="2023-02-19T02:20:30.277" v="1" actId="6549"/>
      <pc:docMkLst>
        <pc:docMk/>
      </pc:docMkLst>
      <pc:sldMasterChg chg="modSp mod">
        <pc:chgData name="Jon Rosdahl" userId="2820f357-2dd4-4127-8713-e0bfde0fd756" providerId="ADAL" clId="{73212807-6234-4A50-92D5-48D0B2EA33E0}" dt="2023-02-19T02:20:30.277" v="1" actId="6549"/>
        <pc:sldMasterMkLst>
          <pc:docMk/>
          <pc:sldMasterMk cId="350243259" sldId="2147483738"/>
        </pc:sldMasterMkLst>
        <pc:spChg chg="mod">
          <ac:chgData name="Jon Rosdahl" userId="2820f357-2dd4-4127-8713-e0bfde0fd756" providerId="ADAL" clId="{73212807-6234-4A50-92D5-48D0B2EA33E0}" dt="2023-02-19T02:20:30.277" v="1" actId="6549"/>
          <ac:spMkLst>
            <pc:docMk/>
            <pc:sldMasterMk cId="350243259" sldId="2147483738"/>
            <ac:spMk id="10" creationId="{00000000-0000-0000-0000-000000000000}"/>
          </ac:spMkLst>
        </pc:spChg>
      </pc:sldMasterChg>
    </pc:docChg>
  </pc:docChgLst>
  <pc:docChgLst>
    <pc:chgData name="Jon Rosdahl" userId="2820f357-2dd4-4127-8713-e0bfde0fd756" providerId="ADAL" clId="{3430D5F4-09D5-4574-A194-AF6C6BBD6181}"/>
    <pc:docChg chg="undo custSel addSld modSld">
      <pc:chgData name="Jon Rosdahl" userId="2820f357-2dd4-4127-8713-e0bfde0fd756" providerId="ADAL" clId="{3430D5F4-09D5-4574-A194-AF6C6BBD6181}" dt="2023-03-12T22:20:10.611" v="34" actId="6549"/>
      <pc:docMkLst>
        <pc:docMk/>
      </pc:docMkLst>
      <pc:sldChg chg="modSp mod">
        <pc:chgData name="Jon Rosdahl" userId="2820f357-2dd4-4127-8713-e0bfde0fd756" providerId="ADAL" clId="{3430D5F4-09D5-4574-A194-AF6C6BBD6181}" dt="2023-03-12T22:20:10.611" v="34" actId="6549"/>
        <pc:sldMkLst>
          <pc:docMk/>
          <pc:sldMk cId="0" sldId="256"/>
        </pc:sldMkLst>
        <pc:spChg chg="mod">
          <ac:chgData name="Jon Rosdahl" userId="2820f357-2dd4-4127-8713-e0bfde0fd756" providerId="ADAL" clId="{3430D5F4-09D5-4574-A194-AF6C6BBD6181}" dt="2023-03-12T22:20:10.611" v="34" actId="6549"/>
          <ac:spMkLst>
            <pc:docMk/>
            <pc:sldMk cId="0" sldId="256"/>
            <ac:spMk id="3074" creationId="{00000000-0000-0000-0000-000000000000}"/>
          </ac:spMkLst>
        </pc:spChg>
      </pc:sldChg>
      <pc:sldChg chg="modSp mod">
        <pc:chgData name="Jon Rosdahl" userId="2820f357-2dd4-4127-8713-e0bfde0fd756" providerId="ADAL" clId="{3430D5F4-09D5-4574-A194-AF6C6BBD6181}" dt="2023-03-12T22:09:36.479" v="3" actId="255"/>
        <pc:sldMkLst>
          <pc:docMk/>
          <pc:sldMk cId="822775208" sldId="287"/>
        </pc:sldMkLst>
        <pc:spChg chg="mod">
          <ac:chgData name="Jon Rosdahl" userId="2820f357-2dd4-4127-8713-e0bfde0fd756" providerId="ADAL" clId="{3430D5F4-09D5-4574-A194-AF6C6BBD6181}" dt="2023-03-12T22:09:36.479" v="3" actId="255"/>
          <ac:spMkLst>
            <pc:docMk/>
            <pc:sldMk cId="822775208" sldId="287"/>
            <ac:spMk id="3" creationId="{8A337E3F-2C54-47D6-B9F4-C7408CA692FF}"/>
          </ac:spMkLst>
        </pc:spChg>
      </pc:sldChg>
      <pc:sldChg chg="modSp mod">
        <pc:chgData name="Jon Rosdahl" userId="2820f357-2dd4-4127-8713-e0bfde0fd756" providerId="ADAL" clId="{3430D5F4-09D5-4574-A194-AF6C6BBD6181}" dt="2023-03-12T22:14:29.963" v="31" actId="20577"/>
        <pc:sldMkLst>
          <pc:docMk/>
          <pc:sldMk cId="2493126378" sldId="329"/>
        </pc:sldMkLst>
        <pc:spChg chg="mod">
          <ac:chgData name="Jon Rosdahl" userId="2820f357-2dd4-4127-8713-e0bfde0fd756" providerId="ADAL" clId="{3430D5F4-09D5-4574-A194-AF6C6BBD6181}" dt="2023-03-12T22:14:29.963" v="31" actId="20577"/>
          <ac:spMkLst>
            <pc:docMk/>
            <pc:sldMk cId="2493126378" sldId="329"/>
            <ac:spMk id="8" creationId="{CB46589D-B045-4F67-96F9-108FD0B249A7}"/>
          </ac:spMkLst>
        </pc:spChg>
      </pc:sldChg>
      <pc:sldChg chg="modSp mod">
        <pc:chgData name="Jon Rosdahl" userId="2820f357-2dd4-4127-8713-e0bfde0fd756" providerId="ADAL" clId="{3430D5F4-09D5-4574-A194-AF6C6BBD6181}" dt="2023-03-12T22:14:41.200" v="32" actId="20577"/>
        <pc:sldMkLst>
          <pc:docMk/>
          <pc:sldMk cId="1784219855" sldId="331"/>
        </pc:sldMkLst>
        <pc:spChg chg="mod">
          <ac:chgData name="Jon Rosdahl" userId="2820f357-2dd4-4127-8713-e0bfde0fd756" providerId="ADAL" clId="{3430D5F4-09D5-4574-A194-AF6C6BBD6181}" dt="2023-03-12T22:14:41.200" v="32" actId="20577"/>
          <ac:spMkLst>
            <pc:docMk/>
            <pc:sldMk cId="1784219855" sldId="331"/>
            <ac:spMk id="8" creationId="{9E0431BB-C713-450C-90C3-EF5AFA8F2E34}"/>
          </ac:spMkLst>
        </pc:spChg>
      </pc:sldChg>
      <pc:sldChg chg="modSp mod">
        <pc:chgData name="Jon Rosdahl" userId="2820f357-2dd4-4127-8713-e0bfde0fd756" providerId="ADAL" clId="{3430D5F4-09D5-4574-A194-AF6C6BBD6181}" dt="2023-03-12T22:11:12.822" v="18" actId="2711"/>
        <pc:sldMkLst>
          <pc:docMk/>
          <pc:sldMk cId="3559692747" sldId="2375"/>
        </pc:sldMkLst>
        <pc:spChg chg="mod">
          <ac:chgData name="Jon Rosdahl" userId="2820f357-2dd4-4127-8713-e0bfde0fd756" providerId="ADAL" clId="{3430D5F4-09D5-4574-A194-AF6C6BBD6181}" dt="2023-03-12T22:11:12.822" v="18" actId="2711"/>
          <ac:spMkLst>
            <pc:docMk/>
            <pc:sldMk cId="3559692747" sldId="2375"/>
            <ac:spMk id="8" creationId="{B2EE2183-289E-0BB1-688B-4D6393839DD6}"/>
          </ac:spMkLst>
        </pc:spChg>
      </pc:sldChg>
      <pc:sldChg chg="modSp mod">
        <pc:chgData name="Jon Rosdahl" userId="2820f357-2dd4-4127-8713-e0bfde0fd756" providerId="ADAL" clId="{3430D5F4-09D5-4574-A194-AF6C6BBD6181}" dt="2023-03-12T22:12:18.766" v="30" actId="14100"/>
        <pc:sldMkLst>
          <pc:docMk/>
          <pc:sldMk cId="1451371707" sldId="2380"/>
        </pc:sldMkLst>
        <pc:spChg chg="mod">
          <ac:chgData name="Jon Rosdahl" userId="2820f357-2dd4-4127-8713-e0bfde0fd756" providerId="ADAL" clId="{3430D5F4-09D5-4574-A194-AF6C6BBD6181}" dt="2023-03-12T22:12:18.766" v="30" actId="14100"/>
          <ac:spMkLst>
            <pc:docMk/>
            <pc:sldMk cId="1451371707" sldId="2380"/>
            <ac:spMk id="2" creationId="{B2865DA3-3963-75C8-8DF5-83346A13DF8F}"/>
          </ac:spMkLst>
        </pc:spChg>
      </pc:sldChg>
      <pc:sldChg chg="modSp new mod">
        <pc:chgData name="Jon Rosdahl" userId="2820f357-2dd4-4127-8713-e0bfde0fd756" providerId="ADAL" clId="{3430D5F4-09D5-4574-A194-AF6C6BBD6181}" dt="2023-03-12T22:12:09.733" v="29" actId="403"/>
        <pc:sldMkLst>
          <pc:docMk/>
          <pc:sldMk cId="3061525889" sldId="2381"/>
        </pc:sldMkLst>
        <pc:spChg chg="mod">
          <ac:chgData name="Jon Rosdahl" userId="2820f357-2dd4-4127-8713-e0bfde0fd756" providerId="ADAL" clId="{3430D5F4-09D5-4574-A194-AF6C6BBD6181}" dt="2023-03-12T22:12:09.733" v="29" actId="403"/>
          <ac:spMkLst>
            <pc:docMk/>
            <pc:sldMk cId="3061525889" sldId="2381"/>
            <ac:spMk id="2" creationId="{D059743C-EB2B-61B5-84DF-6CD5A893AFA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802-11-23/0187r1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802-11-23/0187r1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802-11-23/0187r1</a:t>
            </a:r>
          </a:p>
        </p:txBody>
      </p:sp>
      <p:sp>
        <p:nvSpPr>
          <p:cNvPr id="5" name="Rectangle 3"/>
          <p:cNvSpPr>
            <a:spLocks noGrp="1" noChangeArrowheads="1"/>
          </p:cNvSpPr>
          <p:nvPr>
            <p:ph type="dt"/>
          </p:nvPr>
        </p:nvSpPr>
        <p:spPr>
          <a:ln/>
        </p:spPr>
        <p:txBody>
          <a:bodyPr/>
          <a:lstStyle/>
          <a:p>
            <a:r>
              <a:rPr lang="en-US"/>
              <a:t>March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802-11-23/0187r1</a:t>
            </a:r>
          </a:p>
        </p:txBody>
      </p:sp>
      <p:sp>
        <p:nvSpPr>
          <p:cNvPr id="5" name="Rectangle 3"/>
          <p:cNvSpPr>
            <a:spLocks noGrp="1" noChangeArrowheads="1"/>
          </p:cNvSpPr>
          <p:nvPr>
            <p:ph type="dt"/>
          </p:nvPr>
        </p:nvSpPr>
        <p:spPr>
          <a:ln/>
        </p:spPr>
        <p:txBody>
          <a:bodyPr/>
          <a:lstStyle/>
          <a:p>
            <a:r>
              <a:rPr lang="en-US"/>
              <a:t>March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802-11-23/0187r1</a:t>
            </a:r>
          </a:p>
        </p:txBody>
      </p:sp>
      <p:sp>
        <p:nvSpPr>
          <p:cNvPr id="5" name="Date Placeholder 4"/>
          <p:cNvSpPr>
            <a:spLocks noGrp="1"/>
          </p:cNvSpPr>
          <p:nvPr>
            <p:ph type="dt" idx="11"/>
          </p:nvPr>
        </p:nvSpPr>
        <p:spPr/>
        <p:txBody>
          <a:bodyPr/>
          <a:lstStyle/>
          <a:p>
            <a:pPr>
              <a:defRPr/>
            </a:pPr>
            <a:r>
              <a:rPr lang="en-US"/>
              <a:t>March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802-11-23/0187r1</a:t>
            </a:r>
          </a:p>
        </p:txBody>
      </p:sp>
      <p:sp>
        <p:nvSpPr>
          <p:cNvPr id="5" name="Date Placeholder 4"/>
          <p:cNvSpPr>
            <a:spLocks noGrp="1"/>
          </p:cNvSpPr>
          <p:nvPr>
            <p:ph type="dt" idx="11"/>
          </p:nvPr>
        </p:nvSpPr>
        <p:spPr/>
        <p:txBody>
          <a:bodyPr/>
          <a:lstStyle/>
          <a:p>
            <a:pPr>
              <a:defRPr/>
            </a:pPr>
            <a:r>
              <a:rPr lang="en-US"/>
              <a:t>March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802-11-23/0187r1</a:t>
            </a:r>
          </a:p>
        </p:txBody>
      </p:sp>
      <p:sp>
        <p:nvSpPr>
          <p:cNvPr id="5" name="Date Placeholder 4"/>
          <p:cNvSpPr>
            <a:spLocks noGrp="1"/>
          </p:cNvSpPr>
          <p:nvPr>
            <p:ph type="dt" idx="11"/>
          </p:nvPr>
        </p:nvSpPr>
        <p:spPr/>
        <p:txBody>
          <a:bodyPr/>
          <a:lstStyle/>
          <a:p>
            <a:pPr>
              <a:defRPr/>
            </a:pPr>
            <a:r>
              <a:rPr lang="en-US"/>
              <a:t>March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802-11-23/0187r1</a:t>
            </a:r>
          </a:p>
        </p:txBody>
      </p:sp>
      <p:sp>
        <p:nvSpPr>
          <p:cNvPr id="5" name="Date Placeholder 4"/>
          <p:cNvSpPr>
            <a:spLocks noGrp="1"/>
          </p:cNvSpPr>
          <p:nvPr>
            <p:ph type="dt" idx="11"/>
          </p:nvPr>
        </p:nvSpPr>
        <p:spPr/>
        <p:txBody>
          <a:bodyPr/>
          <a:lstStyle/>
          <a:p>
            <a:pPr>
              <a:defRPr/>
            </a:pPr>
            <a:r>
              <a:rPr lang="en-US"/>
              <a:t>March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Monday 13:30-15:30 and finish on Tuesday 10:30-12:30 ET.</a:t>
            </a:r>
          </a:p>
          <a:p>
            <a:r>
              <a:rPr lang="en-US" altLang="en-US" sz="1200" dirty="0"/>
              <a:t>Feedback to be reviewed on Thursda</a:t>
            </a:r>
            <a:r>
              <a:rPr lang="en-US" sz="1200" dirty="0"/>
              <a:t>y 16 March 2023,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802-11-23/0187r1</a:t>
            </a:r>
          </a:p>
        </p:txBody>
      </p:sp>
      <p:sp>
        <p:nvSpPr>
          <p:cNvPr id="5" name="Date Placeholder 4"/>
          <p:cNvSpPr>
            <a:spLocks noGrp="1"/>
          </p:cNvSpPr>
          <p:nvPr>
            <p:ph type="dt" idx="11"/>
          </p:nvPr>
        </p:nvSpPr>
        <p:spPr/>
        <p:txBody>
          <a:bodyPr/>
          <a:lstStyle/>
          <a:p>
            <a:r>
              <a:rPr lang="en-US"/>
              <a:t>March 2023</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and finish on Tuesday 10:30-12:30 ET.</a:t>
            </a:r>
          </a:p>
          <a:p>
            <a:r>
              <a:rPr lang="en-US" altLang="en-US" sz="1200" dirty="0"/>
              <a:t>Feedback to be reviewed on Thursda</a:t>
            </a:r>
            <a:r>
              <a:rPr lang="en-US" sz="1200" dirty="0"/>
              <a:t>y 16 March 2023, </a:t>
            </a:r>
            <a:r>
              <a:rPr lang="en-US" altLang="en-US" sz="1200" dirty="0"/>
              <a:t>10:30-12:30 ET </a:t>
            </a:r>
          </a:p>
          <a:p>
            <a:endParaRPr lang="en-US" dirty="0"/>
          </a:p>
        </p:txBody>
      </p:sp>
      <p:sp>
        <p:nvSpPr>
          <p:cNvPr id="4" name="Header Placeholder 3"/>
          <p:cNvSpPr>
            <a:spLocks noGrp="1"/>
          </p:cNvSpPr>
          <p:nvPr>
            <p:ph type="hdr"/>
          </p:nvPr>
        </p:nvSpPr>
        <p:spPr/>
        <p:txBody>
          <a:bodyPr/>
          <a:lstStyle/>
          <a:p>
            <a:r>
              <a:rPr lang="en-US"/>
              <a:t>doc.: IEEE 802-11-23/0187r1</a:t>
            </a:r>
          </a:p>
        </p:txBody>
      </p:sp>
      <p:sp>
        <p:nvSpPr>
          <p:cNvPr id="5" name="Date Placeholder 4"/>
          <p:cNvSpPr>
            <a:spLocks noGrp="1"/>
          </p:cNvSpPr>
          <p:nvPr>
            <p:ph type="dt"/>
          </p:nvPr>
        </p:nvSpPr>
        <p:spPr/>
        <p:txBody>
          <a:bodyPr/>
          <a:lstStyle/>
          <a:p>
            <a:r>
              <a:rPr lang="en-US"/>
              <a:t>March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278682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802-11-23/0187r1</a:t>
            </a:r>
          </a:p>
        </p:txBody>
      </p:sp>
      <p:sp>
        <p:nvSpPr>
          <p:cNvPr id="5" name="Rectangle 3"/>
          <p:cNvSpPr>
            <a:spLocks noGrp="1" noChangeArrowheads="1"/>
          </p:cNvSpPr>
          <p:nvPr>
            <p:ph type="dt"/>
          </p:nvPr>
        </p:nvSpPr>
        <p:spPr>
          <a:ln/>
        </p:spPr>
        <p:txBody>
          <a:bodyPr/>
          <a:lstStyle/>
          <a:p>
            <a:r>
              <a:rPr lang="en-US"/>
              <a:t>March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March 2023</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2023</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March 2023</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March 2023</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March 2023</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2023</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March 2023</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11-23-0187r1</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21/ec-21-0207-23-0PNP-ieee-802-lmsc-working-group-policies-and-procedures.pdf" TargetMode="External"/><Relationship Id="rId3" Type="http://schemas.openxmlformats.org/officeDocument/2006/relationships/hyperlink" Target="http://www.ieee802.org/devdocs.shtml" TargetMode="External"/><Relationship Id="rId7" Type="http://schemas.openxmlformats.org/officeDocument/2006/relationships/hyperlink" Target="https://mentor.ieee.org/802-ec/dcn/18/ec-18-0064-01-0PNP-csd-template-in-doc-format.d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18/ec-18-0063-01-0PNP-csd-template-in-odt-format.odt" TargetMode="External"/><Relationship Id="rId11" Type="http://schemas.openxmlformats.org/officeDocument/2006/relationships/hyperlink" Target="http://www.ieee802.org/11/Rules/rules.shtml" TargetMode="External"/><Relationship Id="rId5" Type="http://schemas.openxmlformats.org/officeDocument/2006/relationships/hyperlink" Target="https://mentor.ieee.org/802-ec/dcn/17/ec-17-0090-25-0PNP-ieee-802-lmsc-operations-manual.pdf" TargetMode="External"/><Relationship Id="rId10" Type="http://schemas.openxmlformats.org/officeDocument/2006/relationships/hyperlink" Target="https://mentor.ieee.org/802-ec/dcn/17/ec-17-0093-05-0PNP-ieee-802-participation-slide-ppt.ppt" TargetMode="External"/><Relationship Id="rId4" Type="http://schemas.openxmlformats.org/officeDocument/2006/relationships/hyperlink" Target="https://ieee.box.com/v/PandP-LMSC" TargetMode="External"/><Relationship Id="rId9" Type="http://schemas.openxmlformats.org/officeDocument/2006/relationships/hyperlink" Target="https://mentor.ieee.org/802-ec/dcn/17/ec-17-0120-31-0PNP-ieee-802-lmsc-chairs-guidelin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ieee802.org/1/files/public/docs2023/dx-draft-CSD-0123-v01.pdf" TargetMode="External"/><Relationship Id="rId3" Type="http://schemas.openxmlformats.org/officeDocument/2006/relationships/hyperlink" Target="https://www.ieee802.org/1/files/public/docs2023/dm-draft-PAR-modification-0123-v01.pdf" TargetMode="External"/><Relationship Id="rId7" Type="http://schemas.openxmlformats.org/officeDocument/2006/relationships/hyperlink" Target="https://www.ieee802.org/1/files/public/docs2023/dx-draft-PAR-0123-v01.pdf" TargetMode="External"/><Relationship Id="rId2" Type="http://schemas.openxmlformats.org/officeDocument/2006/relationships/hyperlink" Target="https://protect2.fireeye.com/v1/url?k=31323334-501d5122-313273af-454445555731-5b71d938202925cb&amp;q=1&amp;e=3ce7bd91-7b15-445d-bcbf-04d2367d3f9b&amp;u=https%3A%2F%2Fwww.ieee802.org%2F1%2Ffiles%2Fpublic%2Fdocs2023%2Fmaint-draft-cs-2020-cor1-PAR-modification-01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t-draft-CSD-modification-0123-v01.pdf" TargetMode="External"/><Relationship Id="rId5" Type="http://schemas.openxmlformats.org/officeDocument/2006/relationships/hyperlink" Target="https://www.ieee802.org/1/files/public/docs2023/dt-draft-PAR-modification-0123-v01.pdf" TargetMode="External"/><Relationship Id="rId10" Type="http://schemas.openxmlformats.org/officeDocument/2006/relationships/hyperlink" Target="https://www.ieee802.org/1/files/public/docs2023/du-draft-CSD-0123-v01.pdf" TargetMode="External"/><Relationship Id="rId4" Type="http://schemas.openxmlformats.org/officeDocument/2006/relationships/hyperlink" Target="https://www.ieee802.org/1/files/public/docs2023/dm-draft-CSD-modification-0123-v01.pdf" TargetMode="External"/><Relationship Id="rId9" Type="http://schemas.openxmlformats.org/officeDocument/2006/relationships/hyperlink" Target="https://www.ieee802.org/1/files/public/docs2023/du-draft-PAR-0123-v01.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2/11-22-1940-00-0PAR-minutes-november-2022-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ieee802.org/1/files/public/docs2023/dx-draft-CSD-0123-v01.pdf" TargetMode="External"/><Relationship Id="rId3" Type="http://schemas.openxmlformats.org/officeDocument/2006/relationships/hyperlink" Target="https://www.ieee802.org/1/files/public/docs2023/dm-draft-PAR-modification-0123-v01.pdf" TargetMode="External"/><Relationship Id="rId7" Type="http://schemas.openxmlformats.org/officeDocument/2006/relationships/hyperlink" Target="https://www.ieee802.org/1/files/public/docs2023/dx-draft-PAR-0123-v01.pdf" TargetMode="External"/><Relationship Id="rId12" Type="http://schemas.openxmlformats.org/officeDocument/2006/relationships/hyperlink" Target="https://mentor.ieee.org/802.15/dcn/23/15-23-0041-02-0017-draft-csd.docx" TargetMode="External"/><Relationship Id="rId2" Type="http://schemas.openxmlformats.org/officeDocument/2006/relationships/hyperlink" Target="https://protect2.fireeye.com/v1/url?k=31323334-501d5122-313273af-454445555731-5b71d938202925cb&amp;q=1&amp;e=3ce7bd91-7b15-445d-bcbf-04d2367d3f9b&amp;u=https%3A%2F%2Fwww.ieee802.org%2F1%2Ffiles%2Fpublic%2Fdocs2023%2Fmaint-draft-cs-2020-cor1-PAR-modification-01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t-draft-CSD-modification-0123-v01.pdf" TargetMode="External"/><Relationship Id="rId11" Type="http://schemas.openxmlformats.org/officeDocument/2006/relationships/hyperlink" Target="https://mentor.ieee.org/802.15/dcn/23/15-23-0040-00-0017-propsed-par-for-task-group-privacy.pdf" TargetMode="External"/><Relationship Id="rId5" Type="http://schemas.openxmlformats.org/officeDocument/2006/relationships/hyperlink" Target="https://www.ieee802.org/1/files/public/docs2023/dt-draft-PAR-modification-0123-v01.pdf" TargetMode="External"/><Relationship Id="rId10" Type="http://schemas.openxmlformats.org/officeDocument/2006/relationships/hyperlink" Target="https://www.ieee802.org/1/files/public/docs2023/du-draft-CSD-0123-v01.pdf" TargetMode="External"/><Relationship Id="rId4" Type="http://schemas.openxmlformats.org/officeDocument/2006/relationships/hyperlink" Target="https://www.ieee802.org/1/files/public/docs2023/dm-draft-CSD-modification-0123-v01.pdf" TargetMode="External"/><Relationship Id="rId9" Type="http://schemas.openxmlformats.org/officeDocument/2006/relationships/hyperlink" Target="https://www.ieee802.org/1/files/public/docs2023/du-draft-PAR-0123-v01.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protect2.fireeye.com/v1/url?k=31323334-501d5122-313273af-454445555731-5b71d938202925cb&amp;q=1&amp;e=3ce7bd91-7b15-445d-bcbf-04d2367d3f9b&amp;u=https%3A%2F%2Fwww.ieee802.org%2F1%2Ffiles%2Fpublic%2Fdocs2023%2Fmaint-draft-cs-2020-cor1-PAR-modification-0123-v02.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ieee802.org/1/files/public/docs2023/dm-draft-CSD-modification-0123-v01.pdf" TargetMode="External"/><Relationship Id="rId2" Type="http://schemas.openxmlformats.org/officeDocument/2006/relationships/hyperlink" Target="https://www.ieee802.org/1/files/public/docs2023/dm-draft-PAR-modification-0123-v0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ieee802.org/1/files/public/docs2023/dx-draft-CSD-0123-v01.pdf" TargetMode="External"/><Relationship Id="rId3" Type="http://schemas.openxmlformats.org/officeDocument/2006/relationships/hyperlink" Target="https://www.ieee802.org/1/files/public/docs2023/dm-draft-PAR-modification-0123-v01.pdf" TargetMode="External"/><Relationship Id="rId7" Type="http://schemas.openxmlformats.org/officeDocument/2006/relationships/hyperlink" Target="https://www.ieee802.org/1/files/public/docs2023/dx-draft-PAR-0123-v01.pdf" TargetMode="External"/><Relationship Id="rId12" Type="http://schemas.openxmlformats.org/officeDocument/2006/relationships/hyperlink" Target="https://mentor.ieee.org/802.15/dcn/23/15-23-0041-02-0017-draft-csd.docx" TargetMode="External"/><Relationship Id="rId2" Type="http://schemas.openxmlformats.org/officeDocument/2006/relationships/hyperlink" Target="https://protect2.fireeye.com/v1/url?k=31323334-501d5122-313273af-454445555731-5b71d938202925cb&amp;q=1&amp;e=3ce7bd91-7b15-445d-bcbf-04d2367d3f9b&amp;u=https%3A%2F%2Fwww.ieee802.org%2F1%2Ffiles%2Fpublic%2Fdocs2023%2Fmaint-draft-cs-2020-cor1-PAR-modification-01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t-draft-CSD-modification-0123-v01.pdf" TargetMode="External"/><Relationship Id="rId11" Type="http://schemas.openxmlformats.org/officeDocument/2006/relationships/hyperlink" Target="https://mentor.ieee.org/802.15/dcn/23/15-23-0040-00-0017-propsed-par-for-task-group-privacy.pdf" TargetMode="External"/><Relationship Id="rId5" Type="http://schemas.openxmlformats.org/officeDocument/2006/relationships/hyperlink" Target="https://www.ieee802.org/1/files/public/docs2023/dt-draft-PAR-modification-0123-v01.pdf" TargetMode="External"/><Relationship Id="rId10" Type="http://schemas.openxmlformats.org/officeDocument/2006/relationships/hyperlink" Target="https://www.ieee802.org/1/files/public/docs2023/du-draft-CSD-0123-v01.pdf" TargetMode="External"/><Relationship Id="rId4" Type="http://schemas.openxmlformats.org/officeDocument/2006/relationships/hyperlink" Target="https://www.ieee802.org/1/files/public/docs2023/dm-draft-CSD-modification-0123-v01.pdf" TargetMode="External"/><Relationship Id="rId9" Type="http://schemas.openxmlformats.org/officeDocument/2006/relationships/hyperlink" Target="https://www.ieee802.org/1/files/public/docs2023/du-draft-PAR-0123-v01.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ieee802.org/1/files/public/docs2023/dt-draft-CSD-modification-0123-v01.pdf" TargetMode="External"/><Relationship Id="rId2" Type="http://schemas.openxmlformats.org/officeDocument/2006/relationships/hyperlink" Target="https://www.ieee802.org/1/files/public/docs2023/dt-draft-PAR-modification-0123-v01.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ieee802.org/1/files/public/docs2023/dx-draft-CSD-0123-v01.pdf" TargetMode="External"/><Relationship Id="rId2" Type="http://schemas.openxmlformats.org/officeDocument/2006/relationships/hyperlink" Target="https://www.ieee802.org/1/files/public/docs2023/dx-draft-PAR-0123-v01.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ieee802.org/1/files/public/docs2023/du-draft-CSD-0123-v01.pdf" TargetMode="External"/><Relationship Id="rId2" Type="http://schemas.openxmlformats.org/officeDocument/2006/relationships/hyperlink" Target="https://www.ieee802.org/1/files/public/docs2023/du-draft-PAR-0123-v01.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23/15-23-0041-02-0017-draft-csd.docx" TargetMode="External"/><Relationship Id="rId2" Type="http://schemas.openxmlformats.org/officeDocument/2006/relationships/hyperlink" Target="https://mentor.ieee.org/802.15/dcn/23/15-23-0040-00-0017-propsed-par-for-task-group-privacy.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2/11-23-0187-00-0PAR-PAR%20Review%20SC%20-%20Meeting%20Agenda%20and%20Comment%20slides%20-%20March%202023%20-%20Mixed-Mode%20Plenary.pp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1940-00-0PAR-minutes-november-2022-session.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	PAR Review SC - Meeting Agenda and Comment slides - March 2023 - Mixed-Mode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2023-03-12</a:t>
            </a:r>
            <a:endParaRPr lang="en-GB" sz="2000" dirty="0"/>
          </a:p>
        </p:txBody>
      </p:sp>
      <p:sp>
        <p:nvSpPr>
          <p:cNvPr id="6" name="Date Placeholder 3"/>
          <p:cNvSpPr>
            <a:spLocks noGrp="1"/>
          </p:cNvSpPr>
          <p:nvPr>
            <p:ph type="dt" idx="10"/>
          </p:nvPr>
        </p:nvSpPr>
        <p:spPr/>
        <p:txBody>
          <a:bodyPr/>
          <a:lstStyle/>
          <a:p>
            <a:r>
              <a:rPr lang="en-US"/>
              <a:t>March 2023</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09655"/>
          </a:xfrm>
          <a:noFill/>
        </p:spPr>
        <p:txBody>
          <a:bodyPr/>
          <a:lstStyle/>
          <a:p>
            <a:r>
              <a:rPr lang="en-US" b="1" i="0" dirty="0">
                <a:solidFill>
                  <a:srgbClr val="000000"/>
                </a:solidFill>
                <a:effectLst/>
              </a:rPr>
              <a:t>IEEE LMSC 802 policies and procedures/operations manual: </a:t>
            </a:r>
            <a:r>
              <a:rPr lang="en-US" altLang="en-US" sz="2000" dirty="0">
                <a:hlinkClick r:id="rId3"/>
              </a:rPr>
              <a:t>http://www.ieee802.org/devdocs.shtml</a:t>
            </a:r>
            <a:r>
              <a:rPr lang="en-US" altLang="en-US" sz="2000" dirty="0"/>
              <a:t> </a:t>
            </a:r>
          </a:p>
          <a:p>
            <a:pPr algn="l">
              <a:buFont typeface="Arial" panose="020B0604020202020204" pitchFamily="34" charset="0"/>
              <a:buChar char="•"/>
            </a:pPr>
            <a:r>
              <a:rPr lang="en-US" b="0" i="0" dirty="0">
                <a:solidFill>
                  <a:srgbClr val="000000"/>
                </a:solidFill>
                <a:effectLst/>
                <a:hlinkClick r:id="rId4"/>
              </a:rPr>
              <a:t>IEEE 802 Policies &amp; Procedures</a:t>
            </a:r>
            <a:r>
              <a:rPr lang="en-US" b="0" i="0" dirty="0">
                <a:solidFill>
                  <a:srgbClr val="000000"/>
                </a:solidFill>
                <a:effectLst/>
              </a:rPr>
              <a:t> </a:t>
            </a:r>
            <a:r>
              <a:rPr lang="en-US" sz="2000" b="0" i="0" dirty="0">
                <a:solidFill>
                  <a:srgbClr val="000000"/>
                </a:solidFill>
                <a:effectLst/>
              </a:rPr>
              <a:t>(approved by IEEE-SA Standards Board 22 May 2020) </a:t>
            </a:r>
            <a:endParaRPr lang="en-US" b="0" i="0" dirty="0">
              <a:solidFill>
                <a:srgbClr val="000000"/>
              </a:solidFill>
              <a:effectLst/>
            </a:endParaRPr>
          </a:p>
          <a:p>
            <a:pPr algn="l">
              <a:buFont typeface="Arial" panose="020B0604020202020204" pitchFamily="34" charset="0"/>
              <a:buChar char="•"/>
            </a:pPr>
            <a:r>
              <a:rPr lang="en-US" b="0" i="0" dirty="0">
                <a:solidFill>
                  <a:srgbClr val="000000"/>
                </a:solidFill>
                <a:effectLst/>
                <a:hlinkClick r:id="rId5"/>
              </a:rPr>
              <a:t>IEEE 802 Operations Manual</a:t>
            </a:r>
            <a:r>
              <a:rPr lang="en-US" sz="2000" b="0" i="0" dirty="0">
                <a:solidFill>
                  <a:srgbClr val="000000"/>
                </a:solidFill>
                <a:effectLst/>
              </a:rPr>
              <a:t>, v25, effective 19 November 2021</a:t>
            </a:r>
            <a:endParaRPr lang="en-US" b="0" i="0" dirty="0">
              <a:solidFill>
                <a:srgbClr val="000000"/>
              </a:solidFill>
              <a:effectLst/>
            </a:endParaRPr>
          </a:p>
          <a:p>
            <a:pPr marL="742950" lvl="1" indent="-285750" algn="l">
              <a:buFont typeface="Arial" panose="020B0604020202020204" pitchFamily="34" charset="0"/>
              <a:buChar char="•"/>
            </a:pPr>
            <a:r>
              <a:rPr lang="en-US" sz="1800" b="0" i="0" dirty="0">
                <a:solidFill>
                  <a:srgbClr val="000000"/>
                </a:solidFill>
                <a:effectLst/>
              </a:rPr>
              <a:t>Criteria for Standards Development (CSD) in </a:t>
            </a:r>
            <a:r>
              <a:rPr lang="en-US" sz="1800" b="0" i="0" dirty="0">
                <a:solidFill>
                  <a:srgbClr val="000000"/>
                </a:solidFill>
                <a:effectLst/>
                <a:hlinkClick r:id="rId6"/>
              </a:rPr>
              <a:t>Open Document Format (ODF)</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 and </a:t>
            </a:r>
            <a:r>
              <a:rPr lang="en-US" sz="1800" b="0" i="0" dirty="0">
                <a:solidFill>
                  <a:srgbClr val="000000"/>
                </a:solidFill>
                <a:effectLst/>
                <a:hlinkClick r:id="rId7"/>
              </a:rPr>
              <a:t>Word 97/2000/XP format</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a:t>
            </a:r>
          </a:p>
          <a:p>
            <a:pPr algn="l">
              <a:buFont typeface="Arial" panose="020B0604020202020204" pitchFamily="34" charset="0"/>
              <a:buChar char="•"/>
            </a:pPr>
            <a:r>
              <a:rPr lang="en-US" b="0" i="0" dirty="0">
                <a:solidFill>
                  <a:srgbClr val="000000"/>
                </a:solidFill>
                <a:effectLst/>
                <a:hlinkClick r:id="rId8"/>
              </a:rPr>
              <a:t>IEEE 802 Working Group Policies and Procedures</a:t>
            </a:r>
            <a:r>
              <a:rPr lang="en-US" b="0" i="0" dirty="0">
                <a:solidFill>
                  <a:srgbClr val="000000"/>
                </a:solidFill>
                <a:effectLst/>
              </a:rPr>
              <a:t> </a:t>
            </a:r>
            <a:r>
              <a:rPr lang="en-US" sz="2000" b="0" i="0" dirty="0">
                <a:solidFill>
                  <a:srgbClr val="000000"/>
                </a:solidFill>
                <a:effectLst/>
              </a:rPr>
              <a:t>v23, effective 7 December 2021.</a:t>
            </a:r>
          </a:p>
          <a:p>
            <a:pPr algn="l">
              <a:buFont typeface="Arial" panose="020B0604020202020204" pitchFamily="34" charset="0"/>
              <a:buChar char="•"/>
            </a:pPr>
            <a:r>
              <a:rPr lang="en-US" b="0" i="0" dirty="0">
                <a:solidFill>
                  <a:srgbClr val="000000"/>
                </a:solidFill>
                <a:effectLst/>
                <a:hlinkClick r:id="rId9"/>
              </a:rPr>
              <a:t>IEEE 802 LMSC Chair's Guidelines</a:t>
            </a:r>
            <a:r>
              <a:rPr lang="en-US" b="0" i="0" dirty="0">
                <a:solidFill>
                  <a:srgbClr val="000000"/>
                </a:solidFill>
                <a:effectLst/>
              </a:rPr>
              <a:t>, </a:t>
            </a:r>
            <a:r>
              <a:rPr lang="en-US" sz="2000" b="0" i="0" dirty="0">
                <a:solidFill>
                  <a:srgbClr val="000000"/>
                </a:solidFill>
                <a:effectLst/>
              </a:rPr>
              <a:t>v31, effective 23 July 2021</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10"/>
              </a:rPr>
              <a:t>Slide detailing appropriate participant behavior</a:t>
            </a:r>
            <a:r>
              <a:rPr lang="en-US" b="0" i="0" dirty="0">
                <a:solidFill>
                  <a:srgbClr val="000000"/>
                </a:solidFill>
                <a:effectLst/>
              </a:rPr>
              <a:t> (PDF).</a:t>
            </a:r>
          </a:p>
          <a:p>
            <a:pPr marL="742950" lvl="1" indent="-285750" algn="l">
              <a:buFont typeface="Arial" panose="020B0604020202020204" pitchFamily="34" charset="0"/>
              <a:buChar char="•"/>
            </a:pPr>
            <a:endParaRPr lang="en-US" b="0" i="0" dirty="0">
              <a:solidFill>
                <a:srgbClr val="000000"/>
              </a:solidFill>
              <a:effectLst/>
            </a:endParaRPr>
          </a:p>
          <a:p>
            <a:r>
              <a:rPr lang="en-US" dirty="0"/>
              <a:t>Policies and Procedures hierarchy</a:t>
            </a:r>
            <a:r>
              <a:rPr lang="en-US" sz="1600" dirty="0"/>
              <a:t>: </a:t>
            </a:r>
            <a:r>
              <a:rPr lang="en-US" sz="1600" b="0" dirty="0">
                <a:hlinkClick r:id="rId11"/>
              </a:rPr>
              <a:t>http://www.ieee802.org/11/Rules/rules.shtml</a:t>
            </a:r>
            <a:endParaRPr lang="en-US" sz="1600" b="0" dirty="0"/>
          </a:p>
          <a:p>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15 Sept 2022):</a:t>
            </a:r>
          </a:p>
          <a:p>
            <a:pPr lvl="1"/>
            <a:r>
              <a:rPr lang="en-US" altLang="en-US" dirty="0">
                <a:hlinkClick r:id="rId3"/>
              </a:rPr>
              <a:t>https://mentor.ieee.org/802.11/dcn/22/11-22-1638-00-0000-802-11-operations-manual.docx</a:t>
            </a:r>
            <a:endParaRPr lang="en-US" altLang="en-US" dirty="0"/>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2023 March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628800"/>
            <a:ext cx="10547392" cy="4702599"/>
          </a:xfrm>
        </p:spPr>
        <p:txBody>
          <a:bodyPr/>
          <a:lstStyle/>
          <a:p>
            <a:r>
              <a:rPr lang="en-US" b="1" dirty="0"/>
              <a:t>Mar 13-18, 2023 Atlanta, GA, USA</a:t>
            </a:r>
          </a:p>
          <a:p>
            <a:pPr>
              <a:buFont typeface="Arial" panose="020B0604020202020204" pitchFamily="34" charset="0"/>
              <a:buChar char="•"/>
            </a:pPr>
            <a:r>
              <a:rPr lang="en-US" dirty="0"/>
              <a:t>802.1CS-2020/Cor 1- Link-local Registration Protocol - Corrigendum 1 Corrections to Management Modules and Protocol Encoding, </a:t>
            </a:r>
            <a:r>
              <a:rPr lang="en-US" dirty="0">
                <a:hlinkClick r:id="rId2"/>
              </a:rPr>
              <a:t>PAR modification</a:t>
            </a:r>
            <a:endParaRPr lang="en-US" dirty="0"/>
          </a:p>
          <a:p>
            <a:pPr>
              <a:buFont typeface="Arial" panose="020B0604020202020204" pitchFamily="34" charset="0"/>
              <a:buChar char="•"/>
            </a:pPr>
            <a:r>
              <a:rPr lang="en-US" dirty="0"/>
              <a:t>802.1ASdm - Amendment: Hot Standby and Clock Drift Error Reduction, </a:t>
            </a:r>
            <a:r>
              <a:rPr lang="en-US" dirty="0">
                <a:hlinkClick r:id="rId3"/>
              </a:rPr>
              <a:t>PAR modification</a:t>
            </a:r>
            <a:r>
              <a:rPr lang="en-US" dirty="0"/>
              <a:t> and </a:t>
            </a:r>
            <a:r>
              <a:rPr lang="en-US" dirty="0">
                <a:hlinkClick r:id="rId4"/>
              </a:rPr>
              <a:t>CSD</a:t>
            </a:r>
            <a:endParaRPr lang="en-US" dirty="0"/>
          </a:p>
          <a:p>
            <a:pPr>
              <a:buFont typeface="Arial" panose="020B0604020202020204" pitchFamily="34" charset="0"/>
              <a:buChar char="•"/>
            </a:pPr>
            <a:r>
              <a:rPr lang="en-US" dirty="0"/>
              <a:t>802.1Qdt - Amendment: Priority-based Flow Control Enhancements, </a:t>
            </a:r>
            <a:r>
              <a:rPr lang="en-US" dirty="0">
                <a:hlinkClick r:id="rId5"/>
              </a:rPr>
              <a:t>PAR modification</a:t>
            </a:r>
            <a:r>
              <a:rPr lang="en-US" dirty="0"/>
              <a:t> and </a:t>
            </a:r>
            <a:r>
              <a:rPr lang="en-US" dirty="0">
                <a:hlinkClick r:id="rId6"/>
              </a:rPr>
              <a:t>CSD</a:t>
            </a:r>
            <a:endParaRPr lang="en-US" dirty="0"/>
          </a:p>
          <a:p>
            <a:pPr>
              <a:buFont typeface="Arial" panose="020B0604020202020204" pitchFamily="34" charset="0"/>
              <a:buChar char="•"/>
            </a:pPr>
            <a:r>
              <a:rPr lang="en-US" dirty="0"/>
              <a:t>802.1Qdx - Amendment: YANG Data Models for the Credit-Based Shaper, </a:t>
            </a:r>
            <a:r>
              <a:rPr lang="en-US" dirty="0">
                <a:hlinkClick r:id="rId7"/>
              </a:rPr>
              <a:t>PAR</a:t>
            </a:r>
            <a:r>
              <a:rPr lang="en-US" dirty="0"/>
              <a:t> and </a:t>
            </a:r>
            <a:r>
              <a:rPr lang="en-US" dirty="0">
                <a:hlinkClick r:id="rId8"/>
              </a:rPr>
              <a:t>CSD</a:t>
            </a:r>
            <a:endParaRPr lang="en-US" dirty="0"/>
          </a:p>
          <a:p>
            <a:pPr>
              <a:buFont typeface="Arial" panose="020B0604020202020204" pitchFamily="34" charset="0"/>
              <a:buChar char="•"/>
            </a:pPr>
            <a:r>
              <a:rPr lang="en-US" dirty="0"/>
              <a:t>802.1DU - Standard: Cut-Through Forwarding Bridges and Bridged Networks, </a:t>
            </a:r>
            <a:r>
              <a:rPr lang="en-US" dirty="0">
                <a:hlinkClick r:id="rId9"/>
              </a:rPr>
              <a:t>PAR</a:t>
            </a:r>
            <a:r>
              <a:rPr lang="en-US" dirty="0"/>
              <a:t> and </a:t>
            </a:r>
            <a:r>
              <a:rPr lang="en-US" dirty="0">
                <a:hlinkClick r:id="rId10"/>
              </a:rPr>
              <a:t>CSD</a:t>
            </a:r>
            <a:endParaRPr lang="en-US"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March 13, 14 and 16, 2022</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85000" lnSpcReduction="20000"/>
          </a:bodyPr>
          <a:lstStyle/>
          <a:p>
            <a:pPr marL="0" indent="0"/>
            <a:r>
              <a:rPr lang="en-US" dirty="0"/>
              <a:t>Agenda:</a:t>
            </a:r>
          </a:p>
          <a:p>
            <a:pPr marL="0" indent="0"/>
            <a:r>
              <a:rPr lang="en-US" dirty="0"/>
              <a:t>Monday 13 March 2022 13:30-15:30 ET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800100" lvl="2" indent="0"/>
            <a:endParaRPr lang="en-US" sz="2000" dirty="0"/>
          </a:p>
          <a:p>
            <a:pPr marL="0" indent="0"/>
            <a:r>
              <a:rPr lang="en-US" sz="2600" dirty="0"/>
              <a:t>Tuesday 14 March 2023 10:30-12:30 ET</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14 March 2023,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17 November 2022 - 10:30-12:30 ET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March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Nov</a:t>
            </a:r>
            <a:r>
              <a:rPr lang="en-US" sz="2000" b="1" dirty="0"/>
              <a:t> 2022 in document  11-22/1940r0 :</a:t>
            </a:r>
          </a:p>
          <a:p>
            <a:r>
              <a:rPr lang="en-US" sz="2000" dirty="0"/>
              <a:t>	</a:t>
            </a:r>
            <a:r>
              <a:rPr lang="en-US" sz="2000" dirty="0">
                <a:hlinkClick r:id="rId2"/>
              </a:rPr>
              <a:t>https://mentor.ieee.org/802.11/dcn/22/11-22-1940-00-0PAR-minutes-november-2022-session.docx</a:t>
            </a:r>
            <a:endParaRPr lang="en-US" sz="2000" dirty="0"/>
          </a:p>
          <a:p>
            <a:endParaRPr lang="en-US" sz="2000" dirty="0"/>
          </a:p>
          <a:p>
            <a:r>
              <a:rPr lang="en-US" sz="2000" dirty="0"/>
              <a:t>Moved: Michael Montemurro</a:t>
            </a:r>
          </a:p>
          <a:p>
            <a:r>
              <a:rPr lang="en-US" sz="2000" dirty="0"/>
              <a:t>2</a:t>
            </a:r>
            <a:r>
              <a:rPr lang="en-US" sz="2000" baseline="30000" dirty="0"/>
              <a:t>nd</a:t>
            </a:r>
            <a:r>
              <a:rPr lang="en-US" sz="2000" dirty="0"/>
              <a:t>:       </a:t>
            </a:r>
          </a:p>
          <a:p>
            <a:r>
              <a:rPr lang="en-US" sz="2000" dirty="0"/>
              <a:t>Results:</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1058834"/>
            <a:ext cx="10361083"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kumimoji="0" lang="en-US" altLang="en-US" sz="2000" b="0" i="0" u="none" strike="noStrike" cap="none" normalizeH="0" baseline="0" dirty="0">
                <a:ln>
                  <a:noFill/>
                </a:ln>
                <a:solidFill>
                  <a:schemeClr val="tx1"/>
                </a:solidFill>
                <a:effectLst/>
                <a:latin typeface="Arial" panose="020B0604020202020204" pitchFamily="34" charset="0"/>
              </a:rPr>
              <a:t>8</a:t>
            </a:r>
            <a:r>
              <a:rPr kumimoji="0" lang="en-US" altLang="en-US" sz="2000" b="0" i="0" u="none" strike="noStrike" cap="none" normalizeH="0" baseline="0" dirty="0" bmk="">
                <a:ln>
                  <a:noFill/>
                </a:ln>
                <a:solidFill>
                  <a:schemeClr val="tx1"/>
                </a:solidFill>
                <a:effectLst/>
                <a:latin typeface="Arial" panose="020B0604020202020204" pitchFamily="34" charset="0"/>
              </a:rPr>
              <a:t>02.</a:t>
            </a:r>
            <a:r>
              <a:rPr kumimoji="0" lang="en-US" altLang="en-US" sz="2000" b="0" i="0" u="none" strike="noStrike" cap="none" normalizeH="0" baseline="0" dirty="0">
                <a:ln>
                  <a:noFill/>
                </a:ln>
                <a:solidFill>
                  <a:schemeClr val="tx1"/>
                </a:solidFill>
                <a:effectLst/>
                <a:latin typeface="Arial" panose="020B0604020202020204" pitchFamily="34" charset="0"/>
              </a:rPr>
              <a:t>1CS-2020/Cor 1- Link-local Registration Protocol - Corrigendum 1 Corrections to Management Modules and Protocol Encoding, </a:t>
            </a:r>
          </a:p>
          <a:p>
            <a:pPr marL="800100" lvl="2" indent="0" defTabSz="914400" eaLnBrk="0" hangingPunct="0">
              <a:spcBef>
                <a:spcPct val="0"/>
              </a:spcBef>
              <a:buClrTx/>
              <a:buSzTx/>
            </a:pPr>
            <a:r>
              <a:rPr kumimoji="0" lang="en-US" altLang="en-US" sz="2000" b="0" i="0" u="none" strike="noStrike" cap="none" normalizeH="0" baseline="0" dirty="0">
                <a:ln>
                  <a:noFill/>
                </a:ln>
                <a:solidFill>
                  <a:schemeClr val="tx1"/>
                </a:solidFill>
                <a:effectLst/>
                <a:latin typeface="Arial" panose="020B0604020202020204" pitchFamily="34" charset="0"/>
                <a:hlinkClick r:id="rId2"/>
              </a:rPr>
              <a:t>PAR modification</a:t>
            </a:r>
            <a:r>
              <a:rPr kumimoji="0" lang="en-US" altLang="en-US" sz="2000" b="0" i="0" u="none" strike="noStrike" cap="none" normalizeH="0" baseline="0" dirty="0">
                <a:ln>
                  <a:noFill/>
                </a:ln>
                <a:solidFill>
                  <a:schemeClr val="tx1"/>
                </a:solidFill>
                <a:effectLst/>
                <a:latin typeface="Arial" panose="020B0604020202020204" pitchFamily="34" charset="0"/>
              </a:rPr>
              <a:t> </a:t>
            </a:r>
          </a:p>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kumimoji="0" lang="en-US" altLang="en-US" sz="2000" b="0" i="0" u="none" strike="noStrike" cap="none" normalizeH="0" baseline="0" dirty="0">
                <a:ln>
                  <a:noFill/>
                </a:ln>
                <a:solidFill>
                  <a:schemeClr val="tx1"/>
                </a:solidFill>
                <a:effectLst/>
                <a:latin typeface="Arial" panose="020B0604020202020204" pitchFamily="34" charset="0"/>
              </a:rPr>
              <a:t>802.1ASdm - Amendment: Hot Standby and Clock Drift Error Reduction,</a:t>
            </a:r>
          </a:p>
          <a:p>
            <a:pPr marL="800100" lvl="2" indent="0" defTabSz="914400" eaLnBrk="0" hangingPunct="0">
              <a:spcBef>
                <a:spcPct val="0"/>
              </a:spcBef>
              <a:buClrTx/>
              <a:buSzTx/>
            </a:pPr>
            <a:r>
              <a:rPr kumimoji="0" lang="en-US" altLang="en-US" sz="2000" b="0" i="0" u="none" strike="noStrike" cap="none" normalizeH="0" baseline="0" dirty="0">
                <a:ln>
                  <a:noFill/>
                </a:ln>
                <a:solidFill>
                  <a:schemeClr val="tx1"/>
                </a:solidFill>
                <a:effectLst/>
                <a:latin typeface="Arial" panose="020B0604020202020204" pitchFamily="34" charset="0"/>
                <a:hlinkClick r:id="rId3"/>
              </a:rPr>
              <a:t>PAR modification</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4"/>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p>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kumimoji="0" lang="en-US" altLang="en-US" sz="2000" b="0" i="0" u="none" strike="noStrike" cap="none" normalizeH="0" baseline="0" dirty="0">
                <a:ln>
                  <a:noFill/>
                </a:ln>
                <a:solidFill>
                  <a:schemeClr val="tx1"/>
                </a:solidFill>
                <a:effectLst/>
                <a:latin typeface="Arial" panose="020B0604020202020204" pitchFamily="34" charset="0"/>
              </a:rPr>
              <a:t>802.1Qdt - Amendment: Priority-based Flow Control Enhancements, </a:t>
            </a:r>
          </a:p>
          <a:p>
            <a:pPr marL="800100" lvl="2" indent="0" defTabSz="914400" eaLnBrk="0" hangingPunct="0">
              <a:spcBef>
                <a:spcPct val="0"/>
              </a:spcBef>
              <a:buClrTx/>
              <a:buSzTx/>
            </a:pPr>
            <a:r>
              <a:rPr kumimoji="0" lang="en-US" altLang="en-US" sz="2000" b="0" i="0" u="none" strike="noStrike" cap="none" normalizeH="0" baseline="0" dirty="0">
                <a:ln>
                  <a:noFill/>
                </a:ln>
                <a:solidFill>
                  <a:schemeClr val="tx1"/>
                </a:solidFill>
                <a:effectLst/>
                <a:latin typeface="Arial" panose="020B0604020202020204" pitchFamily="34" charset="0"/>
                <a:hlinkClick r:id="rId5"/>
              </a:rPr>
              <a:t>PAR modification</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6"/>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p>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kumimoji="0" lang="en-US" altLang="en-US" sz="2000" b="0" i="0" u="none" strike="noStrike" cap="none" normalizeH="0" baseline="0" dirty="0">
                <a:ln>
                  <a:noFill/>
                </a:ln>
                <a:solidFill>
                  <a:schemeClr val="tx1"/>
                </a:solidFill>
                <a:effectLst/>
                <a:latin typeface="Arial" panose="020B0604020202020204" pitchFamily="34" charset="0"/>
              </a:rPr>
              <a:t>802.1Qdx - Amendment: YANG Data Models for the Credit-Based Shaper, </a:t>
            </a:r>
          </a:p>
          <a:p>
            <a:pPr marL="800100" lvl="2" indent="0" defTabSz="914400" eaLnBrk="0" hangingPunct="0">
              <a:spcBef>
                <a:spcPct val="0"/>
              </a:spcBef>
              <a:buClrTx/>
              <a:buSzTx/>
            </a:pPr>
            <a:r>
              <a:rPr kumimoji="0" lang="en-US" altLang="en-US" sz="2000" b="0" i="0" u="none" strike="noStrike" cap="none" normalizeH="0" baseline="0" dirty="0">
                <a:ln>
                  <a:noFill/>
                </a:ln>
                <a:solidFill>
                  <a:schemeClr val="tx1"/>
                </a:solidFill>
                <a:effectLst/>
                <a:latin typeface="Arial" panose="020B0604020202020204" pitchFamily="34" charset="0"/>
                <a:hlinkClick r:id="rId7"/>
              </a:rPr>
              <a:t>PAR</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8"/>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p>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kumimoji="0" lang="en-US" altLang="en-US" sz="2000" b="0" i="0" u="none" strike="noStrike" cap="none" normalizeH="0" baseline="0" dirty="0">
                <a:ln>
                  <a:noFill/>
                </a:ln>
                <a:solidFill>
                  <a:schemeClr val="tx1"/>
                </a:solidFill>
                <a:effectLst/>
                <a:latin typeface="Arial" panose="020B0604020202020204" pitchFamily="34" charset="0"/>
              </a:rPr>
              <a:t>802.1DU - Standard: Cut-Through Forwarding Bridges and Bridged Networks, </a:t>
            </a:r>
          </a:p>
          <a:p>
            <a:pPr marL="800100" lvl="2" indent="0" defTabSz="914400" eaLnBrk="0" hangingPunct="0">
              <a:spcBef>
                <a:spcPct val="0"/>
              </a:spcBef>
              <a:buClrTx/>
              <a:buSzTx/>
            </a:pPr>
            <a:r>
              <a:rPr kumimoji="0" lang="en-US" altLang="en-US" sz="2000" b="0" i="0" u="none" strike="noStrike" cap="none" normalizeH="0" baseline="0" dirty="0">
                <a:ln>
                  <a:noFill/>
                </a:ln>
                <a:solidFill>
                  <a:schemeClr val="tx1"/>
                </a:solidFill>
                <a:effectLst/>
                <a:latin typeface="Arial" panose="020B0604020202020204" pitchFamily="34" charset="0"/>
                <a:hlinkClick r:id="rId9"/>
              </a:rPr>
              <a:t>PAR</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10"/>
              </a:rPr>
              <a:t>CSD</a:t>
            </a:r>
            <a:endParaRPr lang="en-US" altLang="en-US" sz="2000" dirty="0">
              <a:solidFill>
                <a:schemeClr val="tx1"/>
              </a:solidFill>
              <a:latin typeface="Arial" panose="020B0604020202020204" pitchFamily="34" charset="0"/>
            </a:endParaRPr>
          </a:p>
          <a:p>
            <a:pPr marL="0" indent="0" defTabSz="914400" eaLnBrk="0" hangingPunct="0">
              <a:spcBef>
                <a:spcPct val="0"/>
              </a:spcBef>
              <a:buClrTx/>
              <a:buSzTx/>
            </a:pPr>
            <a:r>
              <a:rPr lang="en-US" sz="2000" b="0" dirty="0">
                <a:latin typeface="Arial" panose="020B0604020202020204" pitchFamily="34" charset="0"/>
                <a:cs typeface="Arial" panose="020B0604020202020204" pitchFamily="34" charset="0"/>
              </a:rPr>
              <a:t>6) 802.15.4 - Amendment: Privacy Enhancements, </a:t>
            </a:r>
            <a:r>
              <a:rPr lang="en-US" sz="2000" b="0" dirty="0">
                <a:latin typeface="Arial" panose="020B0604020202020204" pitchFamily="34" charset="0"/>
                <a:cs typeface="Arial" panose="020B0604020202020204" pitchFamily="34" charset="0"/>
                <a:hlinkClick r:id="rId11"/>
              </a:rPr>
              <a:t>PAR</a:t>
            </a:r>
            <a:r>
              <a:rPr lang="en-US" sz="2000" b="0" dirty="0">
                <a:latin typeface="Arial" panose="020B0604020202020204" pitchFamily="34" charset="0"/>
                <a:cs typeface="Arial" panose="020B0604020202020204" pitchFamily="34" charset="0"/>
              </a:rPr>
              <a:t> and </a:t>
            </a:r>
            <a:r>
              <a:rPr lang="en-US" sz="2000" b="0" dirty="0">
                <a:latin typeface="Arial" panose="020B0604020202020204" pitchFamily="34" charset="0"/>
                <a:cs typeface="Arial" panose="020B0604020202020204" pitchFamily="34" charset="0"/>
                <a:hlinkClick r:id="rId12"/>
              </a:rPr>
              <a:t>CSD</a:t>
            </a:r>
            <a:endParaRPr kumimoji="0" lang="en-US" alt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800100" lvl="2" indent="0" defTabSz="914400" eaLnBrk="0" hangingPunct="0">
              <a:spcBef>
                <a:spcPct val="0"/>
              </a:spcBef>
              <a:buClrTx/>
              <a:buSzTx/>
            </a:pP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March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15364B4-72E6-84B0-DE8B-D3BE79EC6BD9}"/>
              </a:ext>
            </a:extLst>
          </p:cNvPr>
          <p:cNvSpPr>
            <a:spLocks noGrp="1"/>
          </p:cNvSpPr>
          <p:nvPr>
            <p:ph type="title"/>
          </p:nvPr>
        </p:nvSpPr>
        <p:spPr/>
        <p:txBody>
          <a:bodyPr/>
          <a:lstStyle/>
          <a:p>
            <a:r>
              <a:rPr kumimoji="0" lang="en-US" altLang="en-US" sz="2000" b="0" i="0" u="none" strike="noStrike" cap="none" normalizeH="0" baseline="0" dirty="0">
                <a:ln>
                  <a:noFill/>
                </a:ln>
                <a:solidFill>
                  <a:schemeClr val="tx1"/>
                </a:solidFill>
                <a:effectLst/>
                <a:latin typeface="Arial" panose="020B0604020202020204" pitchFamily="34" charset="0"/>
              </a:rPr>
              <a:t>1) 8</a:t>
            </a:r>
            <a:r>
              <a:rPr kumimoji="0" lang="en-US" altLang="en-US" sz="2000" b="0" i="0" u="none" strike="noStrike" cap="none" normalizeH="0" baseline="0" dirty="0" bmk="">
                <a:ln>
                  <a:noFill/>
                </a:ln>
                <a:solidFill>
                  <a:schemeClr val="tx1"/>
                </a:solidFill>
                <a:effectLst/>
                <a:latin typeface="Arial" panose="020B0604020202020204" pitchFamily="34" charset="0"/>
              </a:rPr>
              <a:t>02.</a:t>
            </a:r>
            <a:r>
              <a:rPr kumimoji="0" lang="en-US" altLang="en-US" sz="2000" b="0" i="0" u="none" strike="noStrike" cap="none" normalizeH="0" baseline="0" dirty="0">
                <a:ln>
                  <a:noFill/>
                </a:ln>
                <a:solidFill>
                  <a:schemeClr val="tx1"/>
                </a:solidFill>
                <a:effectLst/>
                <a:latin typeface="Arial" panose="020B0604020202020204" pitchFamily="34" charset="0"/>
              </a:rPr>
              <a:t>1CS-2020/Cor 1- Link-local Registration Protocol - Corrigendum 1 Corrections to Management Modules and Protocol Encoding, </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hlinkClick r:id="rId2"/>
              </a:rPr>
              <a:t>PAR modification</a:t>
            </a:r>
            <a:r>
              <a:rPr kumimoji="0" lang="en-US" altLang="en-US" sz="2000" b="0" i="0" u="none" strike="noStrike" cap="none" normalizeH="0" baseline="0" dirty="0">
                <a:ln>
                  <a:noFill/>
                </a:ln>
                <a:solidFill>
                  <a:schemeClr val="tx1"/>
                </a:solidFill>
                <a:effectLst/>
                <a:latin typeface="Arial" panose="020B0604020202020204" pitchFamily="34" charset="0"/>
              </a:rPr>
              <a:t> </a:t>
            </a:r>
            <a:endParaRPr lang="en-US" sz="3600" dirty="0"/>
          </a:p>
        </p:txBody>
      </p:sp>
      <p:sp>
        <p:nvSpPr>
          <p:cNvPr id="4" name="Date Placeholder 3">
            <a:extLst>
              <a:ext uri="{FF2B5EF4-FFF2-40B4-BE49-F238E27FC236}">
                <a16:creationId xmlns:a16="http://schemas.microsoft.com/office/drawing/2014/main" id="{E8A29F07-3544-2259-0F7A-47F61947A56A}"/>
              </a:ext>
            </a:extLst>
          </p:cNvPr>
          <p:cNvSpPr>
            <a:spLocks noGrp="1"/>
          </p:cNvSpPr>
          <p:nvPr>
            <p:ph type="dt" idx="10"/>
          </p:nvPr>
        </p:nvSpPr>
        <p:spPr/>
        <p:txBody>
          <a:bodyPr/>
          <a:lstStyle/>
          <a:p>
            <a:pPr>
              <a:defRPr/>
            </a:pPr>
            <a:r>
              <a:rPr lang="en-US">
                <a:solidFill>
                  <a:srgbClr val="000000"/>
                </a:solidFill>
              </a:rPr>
              <a:t>March 2023</a:t>
            </a:r>
            <a:endParaRPr lang="en-US" dirty="0">
              <a:solidFill>
                <a:srgbClr val="000000"/>
              </a:solidFill>
            </a:endParaRPr>
          </a:p>
        </p:txBody>
      </p:sp>
      <p:sp>
        <p:nvSpPr>
          <p:cNvPr id="5" name="Footer Placeholder 4">
            <a:extLst>
              <a:ext uri="{FF2B5EF4-FFF2-40B4-BE49-F238E27FC236}">
                <a16:creationId xmlns:a16="http://schemas.microsoft.com/office/drawing/2014/main" id="{D15B5068-F880-59D9-75A8-3B028A4B792D}"/>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EA60E870-754E-B506-DA3A-9297C9D0198F}"/>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
        <p:nvSpPr>
          <p:cNvPr id="9" name="Rectangle 1">
            <a:extLst>
              <a:ext uri="{FF2B5EF4-FFF2-40B4-BE49-F238E27FC236}">
                <a16:creationId xmlns:a16="http://schemas.microsoft.com/office/drawing/2014/main" id="{53509F4A-6640-E72E-DBCF-F1E631B2D5BC}"/>
              </a:ext>
            </a:extLst>
          </p:cNvPr>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20301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67C5A-3C34-894B-149C-95D52DA23454}"/>
              </a:ext>
            </a:extLst>
          </p:cNvPr>
          <p:cNvSpPr>
            <a:spLocks noGrp="1"/>
          </p:cNvSpPr>
          <p:nvPr>
            <p:ph type="title"/>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2) 802.1ASdm - Amendment: Hot Standby and Clock Drift Error Reduction, </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hlinkClick r:id="rId2"/>
              </a:rPr>
              <a:t>PAR modification</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3"/>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endParaRPr lang="en-US" sz="3600" dirty="0"/>
          </a:p>
        </p:txBody>
      </p:sp>
      <p:sp>
        <p:nvSpPr>
          <p:cNvPr id="3" name="Content Placeholder 2">
            <a:extLst>
              <a:ext uri="{FF2B5EF4-FFF2-40B4-BE49-F238E27FC236}">
                <a16:creationId xmlns:a16="http://schemas.microsoft.com/office/drawing/2014/main" id="{08319F1F-E0D5-B02B-72D1-9F7CCEBB655B}"/>
              </a:ext>
            </a:extLst>
          </p:cNvPr>
          <p:cNvSpPr>
            <a:spLocks noGrp="1"/>
          </p:cNvSpPr>
          <p:nvPr>
            <p:ph idx="1"/>
          </p:nvPr>
        </p:nvSpPr>
        <p:spPr/>
        <p:txBody>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Date Placeholder 3">
            <a:extLst>
              <a:ext uri="{FF2B5EF4-FFF2-40B4-BE49-F238E27FC236}">
                <a16:creationId xmlns:a16="http://schemas.microsoft.com/office/drawing/2014/main" id="{EF8444FC-E962-2BB0-F079-957ED685C131}"/>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1C53A332-7E50-4233-D090-725A10632B0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74B8F66-3BB4-16A9-D4D2-1AD572C1E19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643603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77086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r>
              <a:rPr lang="en-US" sz="2000" b="1" dirty="0"/>
              <a:t>Mar 13-18, 2023, Atlanta, GA, USA</a:t>
            </a:r>
          </a:p>
          <a:p>
            <a:pPr marL="457200" indent="-457200">
              <a:buFont typeface="+mj-lt"/>
              <a:buAutoNum type="arabicParenR"/>
            </a:pPr>
            <a:r>
              <a:rPr lang="en-US" sz="2000" dirty="0"/>
              <a:t>802.1CS-2020/Cor 1- Link-local Registration Protocol - Corrigendum 1 Corrections to Management Modules and Protocol Encoding, </a:t>
            </a:r>
            <a:r>
              <a:rPr lang="en-US" sz="2000" dirty="0">
                <a:hlinkClick r:id="rId2"/>
              </a:rPr>
              <a:t>PAR modification</a:t>
            </a:r>
            <a:endParaRPr lang="en-US" sz="2000" dirty="0"/>
          </a:p>
          <a:p>
            <a:pPr marL="457200" indent="-457200">
              <a:buFont typeface="+mj-lt"/>
              <a:buAutoNum type="arabicParenR"/>
            </a:pPr>
            <a:r>
              <a:rPr lang="en-US" sz="2000" dirty="0"/>
              <a:t>802.1ASdm - Amendment: Hot Standby and Clock Drift Error Reduction, </a:t>
            </a:r>
            <a:r>
              <a:rPr lang="en-US" sz="2000" dirty="0">
                <a:hlinkClick r:id="rId3"/>
              </a:rPr>
              <a:t>PAR modification</a:t>
            </a:r>
            <a:r>
              <a:rPr lang="en-US" sz="2000" dirty="0"/>
              <a:t> and </a:t>
            </a:r>
            <a:r>
              <a:rPr lang="en-US" sz="2000" dirty="0">
                <a:hlinkClick r:id="rId4"/>
              </a:rPr>
              <a:t>CSD</a:t>
            </a:r>
            <a:endParaRPr lang="en-US" sz="2000" dirty="0"/>
          </a:p>
          <a:p>
            <a:pPr marL="457200" indent="-457200">
              <a:buFont typeface="+mj-lt"/>
              <a:buAutoNum type="arabicParenR"/>
            </a:pPr>
            <a:r>
              <a:rPr lang="en-US" sz="2000" dirty="0"/>
              <a:t>802.1Qdt - Amendment: Priority-based Flow Control Enhancements, </a:t>
            </a:r>
            <a:r>
              <a:rPr lang="en-US" sz="2000" dirty="0">
                <a:hlinkClick r:id="rId5"/>
              </a:rPr>
              <a:t>PAR modification</a:t>
            </a:r>
            <a:r>
              <a:rPr lang="en-US" sz="2000" dirty="0"/>
              <a:t> and </a:t>
            </a:r>
            <a:r>
              <a:rPr lang="en-US" sz="2000" dirty="0">
                <a:hlinkClick r:id="rId6"/>
              </a:rPr>
              <a:t>CSD</a:t>
            </a:r>
            <a:endParaRPr lang="en-US" sz="2000" dirty="0"/>
          </a:p>
          <a:p>
            <a:pPr marL="457200" indent="-457200">
              <a:buFont typeface="+mj-lt"/>
              <a:buAutoNum type="arabicParenR"/>
            </a:pPr>
            <a:r>
              <a:rPr lang="en-US" sz="2000" dirty="0"/>
              <a:t>802.1Qdx - Amendment: YANG Data Models for the Credit-Based Shaper, </a:t>
            </a:r>
            <a:r>
              <a:rPr lang="en-US" sz="2000" dirty="0">
                <a:hlinkClick r:id="rId7"/>
              </a:rPr>
              <a:t>PAR</a:t>
            </a:r>
            <a:r>
              <a:rPr lang="en-US" sz="2000" dirty="0"/>
              <a:t> and </a:t>
            </a:r>
            <a:r>
              <a:rPr lang="en-US" sz="2000" dirty="0">
                <a:hlinkClick r:id="rId8"/>
              </a:rPr>
              <a:t>CSD</a:t>
            </a:r>
            <a:endParaRPr lang="en-US" sz="2000" dirty="0"/>
          </a:p>
          <a:p>
            <a:pPr marL="457200" indent="-457200">
              <a:buFont typeface="+mj-lt"/>
              <a:buAutoNum type="arabicParenR"/>
            </a:pPr>
            <a:r>
              <a:rPr lang="en-US" sz="2000" dirty="0"/>
              <a:t>802.1DU - Standard: Cut-Through Forwarding Bridges and Bridged Networks, </a:t>
            </a:r>
            <a:r>
              <a:rPr lang="en-US" sz="2000" dirty="0">
                <a:hlinkClick r:id="rId9"/>
              </a:rPr>
              <a:t>PAR</a:t>
            </a:r>
            <a:r>
              <a:rPr lang="en-US" sz="2000" dirty="0"/>
              <a:t> and </a:t>
            </a:r>
            <a:r>
              <a:rPr lang="en-US" sz="2000" dirty="0">
                <a:hlinkClick r:id="rId10"/>
              </a:rPr>
              <a:t>CSD</a:t>
            </a:r>
            <a:endParaRPr lang="en-US" sz="2000" dirty="0"/>
          </a:p>
          <a:p>
            <a:pPr marL="457200" indent="-457200">
              <a:buFont typeface="+mj-lt"/>
              <a:buAutoNum type="arabicParenR"/>
            </a:pPr>
            <a:r>
              <a:rPr lang="en-US" sz="2000" dirty="0"/>
              <a:t>802.15.4 - Amendment: Privacy Enhancements, </a:t>
            </a:r>
            <a:r>
              <a:rPr lang="en-US" sz="2000" dirty="0">
                <a:hlinkClick r:id="rId11"/>
              </a:rPr>
              <a:t>PAR</a:t>
            </a:r>
            <a:r>
              <a:rPr lang="en-US" sz="2000" dirty="0"/>
              <a:t> and </a:t>
            </a:r>
            <a:r>
              <a:rPr lang="en-US" sz="2000" dirty="0">
                <a:hlinkClick r:id="rId12"/>
              </a:rPr>
              <a:t>CSD</a:t>
            </a:r>
            <a:endParaRPr lang="en-US" sz="2000" dirty="0"/>
          </a:p>
          <a:p>
            <a:r>
              <a:rPr lang="en-US" altLang="en-US" sz="2000" dirty="0"/>
              <a:t>Will Review the PARs on Monday 13:30-15:30 and finish on Tuesday 10:30-12:30 ET.</a:t>
            </a:r>
          </a:p>
          <a:p>
            <a:r>
              <a:rPr lang="en-US" altLang="en-US" sz="2000" dirty="0"/>
              <a:t>Feedback to be reviewed on Thursda</a:t>
            </a:r>
            <a:r>
              <a:rPr lang="en-US" sz="2000" dirty="0"/>
              <a:t>y 16 March 2023, </a:t>
            </a:r>
            <a:r>
              <a:rPr lang="en-US" altLang="en-US" sz="2000" dirty="0"/>
              <a:t>10:30-12:30 ET </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04458-3A5B-5C51-4891-427B2298C5A2}"/>
              </a:ext>
            </a:extLst>
          </p:cNvPr>
          <p:cNvSpPr>
            <a:spLocks noGrp="1"/>
          </p:cNvSpPr>
          <p:nvPr>
            <p:ph type="title"/>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3) 802.1Qdt - Amendment: Priority-based Flow Control Enhancements, </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hlinkClick r:id="rId2"/>
              </a:rPr>
              <a:t>PAR modification</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3"/>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endParaRPr lang="en-US" sz="2000" dirty="0"/>
          </a:p>
        </p:txBody>
      </p:sp>
      <p:sp>
        <p:nvSpPr>
          <p:cNvPr id="3" name="Content Placeholder 2">
            <a:extLst>
              <a:ext uri="{FF2B5EF4-FFF2-40B4-BE49-F238E27FC236}">
                <a16:creationId xmlns:a16="http://schemas.microsoft.com/office/drawing/2014/main" id="{AE083568-5467-A1D3-2988-B970748A3774}"/>
              </a:ext>
            </a:extLst>
          </p:cNvPr>
          <p:cNvSpPr>
            <a:spLocks noGrp="1"/>
          </p:cNvSpPr>
          <p:nvPr>
            <p:ph idx="1"/>
          </p:nvPr>
        </p:nvSpPr>
        <p:spPr/>
        <p:txBody>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Date Placeholder 3">
            <a:extLst>
              <a:ext uri="{FF2B5EF4-FFF2-40B4-BE49-F238E27FC236}">
                <a16:creationId xmlns:a16="http://schemas.microsoft.com/office/drawing/2014/main" id="{16697AB8-8E42-DFA7-2D5F-4D59152EDBB2}"/>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7CCF6864-6047-9458-7098-596504A4327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26E6CC1-B26A-33CE-2046-33C00E0FAF3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274522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93767-6674-64C1-FF96-5F0745E91516}"/>
              </a:ext>
            </a:extLst>
          </p:cNvPr>
          <p:cNvSpPr>
            <a:spLocks noGrp="1"/>
          </p:cNvSpPr>
          <p:nvPr>
            <p:ph type="title"/>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4) 802.1Qdx - Amendment: YANG Data Models for the Credit-Based Shaper, </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hlinkClick r:id="rId2"/>
              </a:rPr>
              <a:t>PAR</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3"/>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endParaRPr lang="en-US" sz="3600" dirty="0"/>
          </a:p>
        </p:txBody>
      </p:sp>
      <p:sp>
        <p:nvSpPr>
          <p:cNvPr id="3" name="Content Placeholder 2">
            <a:extLst>
              <a:ext uri="{FF2B5EF4-FFF2-40B4-BE49-F238E27FC236}">
                <a16:creationId xmlns:a16="http://schemas.microsoft.com/office/drawing/2014/main" id="{1D4CBB79-03B4-71F4-BF00-332827A4D78F}"/>
              </a:ext>
            </a:extLst>
          </p:cNvPr>
          <p:cNvSpPr>
            <a:spLocks noGrp="1"/>
          </p:cNvSpPr>
          <p:nvPr>
            <p:ph idx="1"/>
          </p:nvPr>
        </p:nvSpPr>
        <p:spPr/>
        <p:txBody>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lang="en-US" dirty="0"/>
          </a:p>
        </p:txBody>
      </p:sp>
      <p:sp>
        <p:nvSpPr>
          <p:cNvPr id="4" name="Date Placeholder 3">
            <a:extLst>
              <a:ext uri="{FF2B5EF4-FFF2-40B4-BE49-F238E27FC236}">
                <a16:creationId xmlns:a16="http://schemas.microsoft.com/office/drawing/2014/main" id="{FC231807-CE77-B509-DA74-DAA257E0140A}"/>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F0E0C67F-2943-E2A0-2563-768EB24019E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5D4F3A2-34C7-DB1A-EA74-8DA99D376DC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0190523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65DA3-3963-75C8-8DF5-83346A13DF8F}"/>
              </a:ext>
            </a:extLst>
          </p:cNvPr>
          <p:cNvSpPr>
            <a:spLocks noGrp="1"/>
          </p:cNvSpPr>
          <p:nvPr>
            <p:ph type="title"/>
          </p:nvPr>
        </p:nvSpPr>
        <p:spPr>
          <a:xfrm>
            <a:off x="914402" y="685803"/>
            <a:ext cx="10361084" cy="1065213"/>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5) 802.1DU - Standard: Cut-Through Forwarding Bridges and Bridged Networks, </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hlinkClick r:id="rId2"/>
              </a:rPr>
              <a:t>PAR</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3"/>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endParaRPr lang="en-US" sz="3600" dirty="0"/>
          </a:p>
        </p:txBody>
      </p:sp>
      <p:sp>
        <p:nvSpPr>
          <p:cNvPr id="3" name="Content Placeholder 2">
            <a:extLst>
              <a:ext uri="{FF2B5EF4-FFF2-40B4-BE49-F238E27FC236}">
                <a16:creationId xmlns:a16="http://schemas.microsoft.com/office/drawing/2014/main" id="{367E670C-2564-1DFE-5A49-D68D531889DA}"/>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9F3E7FBD-C307-D92D-99D9-2D1EAD0CBCFA}"/>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77192EC9-F3ED-9F48-1A65-F8E9CF2AE22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F5B51A3-8E91-E498-231C-2AC12169FA6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451371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9743C-EB2B-61B5-84DF-6CD5A893AFAE}"/>
              </a:ext>
            </a:extLst>
          </p:cNvPr>
          <p:cNvSpPr>
            <a:spLocks noGrp="1"/>
          </p:cNvSpPr>
          <p:nvPr>
            <p:ph type="title"/>
          </p:nvPr>
        </p:nvSpPr>
        <p:spPr/>
        <p:txBody>
          <a:bodyPr/>
          <a:lstStyle/>
          <a:p>
            <a:r>
              <a:rPr lang="en-US" sz="2800" b="0" dirty="0"/>
              <a:t>6) 802.15.4 - Amendment: Privacy Enhancements, </a:t>
            </a:r>
            <a:r>
              <a:rPr lang="en-US" sz="2800" b="0" dirty="0">
                <a:hlinkClick r:id="rId2"/>
              </a:rPr>
              <a:t>PAR</a:t>
            </a:r>
            <a:r>
              <a:rPr lang="en-US" sz="2800" b="0" dirty="0"/>
              <a:t> and </a:t>
            </a:r>
            <a:r>
              <a:rPr lang="en-US" sz="2800" b="0" dirty="0">
                <a:hlinkClick r:id="rId3"/>
              </a:rPr>
              <a:t>CSD</a:t>
            </a:r>
            <a:endParaRPr lang="en-US" sz="2800" b="0" dirty="0"/>
          </a:p>
        </p:txBody>
      </p:sp>
      <p:sp>
        <p:nvSpPr>
          <p:cNvPr id="3" name="Content Placeholder 2">
            <a:extLst>
              <a:ext uri="{FF2B5EF4-FFF2-40B4-BE49-F238E27FC236}">
                <a16:creationId xmlns:a16="http://schemas.microsoft.com/office/drawing/2014/main" id="{8E3DE252-3759-0ACB-506F-212C10C66A8F}"/>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2F4FC5AB-6992-652D-FD29-5241A9903FD9}"/>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3FEDB6FE-B64A-848F-6AA0-9A1BC902311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69BE026-4A48-03EB-40C4-D1F167141F5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0615258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March 2023</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24</a:t>
            </a:fld>
            <a:endParaRPr lang="en-GB"/>
          </a:p>
        </p:txBody>
      </p:sp>
    </p:spTree>
    <p:extLst>
      <p:ext uri="{BB962C8B-B14F-4D97-AF65-F5344CB8AC3E}">
        <p14:creationId xmlns:p14="http://schemas.microsoft.com/office/powerpoint/2010/main" val="16047104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6 PARs were considered on 13 March </a:t>
            </a:r>
            <a:r>
              <a:rPr lang="en-US" altLang="en-US" sz="2000" dirty="0"/>
              <a:t>13:30-15:30 and </a:t>
            </a:r>
            <a:r>
              <a:rPr lang="en-US" sz="2000" dirty="0"/>
              <a:t>14 March </a:t>
            </a:r>
            <a:r>
              <a:rPr lang="en-US" altLang="en-US" sz="2000" dirty="0"/>
              <a:t>10:30-12:30 ET</a:t>
            </a:r>
          </a:p>
          <a:p>
            <a:pPr marL="685800" lvl="1"/>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 14 March 2023</a:t>
            </a:r>
          </a:p>
          <a:p>
            <a:pPr marL="685800" lvl="1"/>
            <a:endParaRPr lang="en-US" altLang="en-US" dirty="0"/>
          </a:p>
          <a:p>
            <a:pPr marL="285750" indent="-285750"/>
            <a:r>
              <a:rPr lang="en-US" altLang="en-US" dirty="0"/>
              <a:t>Feedback from WG was due Wednesday 15 March 2023</a:t>
            </a:r>
          </a:p>
          <a:p>
            <a:pPr marL="285750" indent="-285750"/>
            <a:endParaRPr lang="en-US" altLang="en-US" dirty="0"/>
          </a:p>
          <a:p>
            <a:pPr marL="285750" indent="-285750"/>
            <a:r>
              <a:rPr lang="en-US" altLang="en-US" dirty="0"/>
              <a:t>Feedback was reviewed on Thursda</a:t>
            </a:r>
            <a:r>
              <a:rPr lang="en-US" dirty="0"/>
              <a:t>y 16 March 2023 </a:t>
            </a:r>
            <a:r>
              <a:rPr lang="en-US" altLang="en-US" dirty="0"/>
              <a:t>10:30-12:30 ET</a:t>
            </a:r>
          </a:p>
          <a:p>
            <a:pPr marL="285750" indent="-285750"/>
            <a:endParaRPr lang="en-US" dirty="0"/>
          </a:p>
          <a:p>
            <a:pPr marL="285750" indent="-285750"/>
            <a:r>
              <a:rPr lang="en-US" dirty="0"/>
              <a:t>A Final report was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March 2023</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25</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March 2023</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26</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2023</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38833705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6 PARs/CSD that were available for the 2023 March 802 Mixed-mode Plenary, 802.11 made comments on x of the PARs/CSDs.</a:t>
            </a:r>
          </a:p>
          <a:p>
            <a:r>
              <a:rPr lang="en-US" sz="2000" dirty="0"/>
              <a:t>The feedback on our Comments was generally positive and our changes were acceptable and implemented by the respective WG.</a:t>
            </a:r>
          </a:p>
          <a:p>
            <a:r>
              <a:rPr lang="en-US" sz="2000" dirty="0"/>
              <a:t>The exception is on the </a:t>
            </a:r>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March 2023</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28</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11-23/187rx:</a:t>
            </a:r>
          </a:p>
          <a:p>
            <a:pPr lvl="1"/>
            <a:r>
              <a:rPr lang="en-US" dirty="0">
                <a:hlinkClick r:id="rId2"/>
              </a:rPr>
              <a:t>https://mentor.ieee.org/802.11/dcn/22/11-23-0187-00-0PAR-PAR Review SC - Meeting Agenda and Comment slides - March 2023 - Mixed-Mode Plenary.ppt</a:t>
            </a:r>
            <a:endParaRPr lang="en-US" dirty="0"/>
          </a:p>
          <a:p>
            <a:pPr lvl="1"/>
            <a:endParaRPr lang="en-US" dirty="0"/>
          </a:p>
          <a:p>
            <a:pPr lvl="1"/>
            <a:r>
              <a:rPr lang="en-US" dirty="0"/>
              <a:t>as the report from PAR Review SC for the November 2022 802 Mixed-mode Plenary.</a:t>
            </a:r>
          </a:p>
          <a:p>
            <a:endParaRPr lang="en-US" dirty="0"/>
          </a:p>
          <a:p>
            <a:r>
              <a:rPr lang="en-US" dirty="0"/>
              <a:t>    Moved:</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20223 March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17 March 2023 closing IEEE 802 LMSC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18:00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18:00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13 March 2023- 13:30-15:30 ET and Tuesday 14 March 2023, 10:30-12:30 ET</a:t>
            </a:r>
          </a:p>
          <a:p>
            <a:pPr lvl="1">
              <a:buAutoNum type="arabicPeriod"/>
            </a:pPr>
            <a:r>
              <a:rPr lang="en-US" sz="1800" dirty="0"/>
              <a:t>Feedback reviewed Thursday: 16 March 2023 - 10:30-12:30 ET</a:t>
            </a:r>
            <a:endParaRPr lang="en-US" altLang="en-US" sz="1800" strike="sngStrike" dirty="0"/>
          </a:p>
        </p:txBody>
      </p:sp>
      <p:sp>
        <p:nvSpPr>
          <p:cNvPr id="4" name="Date Placeholder 3"/>
          <p:cNvSpPr>
            <a:spLocks noGrp="1"/>
          </p:cNvSpPr>
          <p:nvPr>
            <p:ph type="dt" idx="10"/>
          </p:nvPr>
        </p:nvSpPr>
        <p:spPr/>
        <p:txBody>
          <a:bodyPr/>
          <a:lstStyle/>
          <a:p>
            <a:r>
              <a:rPr lang="en-US"/>
              <a:t>March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b="1" dirty="0"/>
              <a:t>Previous Plenary minutes - </a:t>
            </a:r>
            <a:r>
              <a:rPr lang="en-US" sz="2000" b="1" dirty="0"/>
              <a:t>from </a:t>
            </a:r>
            <a:r>
              <a:rPr lang="en-US" sz="2000" dirty="0"/>
              <a:t>November</a:t>
            </a:r>
            <a:r>
              <a:rPr lang="en-US" sz="2000" b="1" dirty="0"/>
              <a:t> 2022 11-22/1940r0 :</a:t>
            </a:r>
          </a:p>
          <a:p>
            <a:r>
              <a:rPr lang="en-US" sz="2000" dirty="0"/>
              <a:t>	</a:t>
            </a:r>
            <a:r>
              <a:rPr lang="en-US" sz="2000" dirty="0">
                <a:hlinkClick r:id="rId4"/>
              </a:rPr>
              <a:t>https://mentor.ieee.org/802.11/dcn/22/11-22-1940-00-0PAR-minutes-november-2022-session.docx</a:t>
            </a:r>
            <a:endParaRPr lang="en-US" sz="2000" dirty="0"/>
          </a:p>
          <a:p>
            <a:pPr lvl="3"/>
            <a:endParaRPr lang="en-US" b="1" dirty="0"/>
          </a:p>
          <a:p>
            <a:pPr lvl="1"/>
            <a:r>
              <a:rPr lang="en-US" b="1" dirty="0"/>
              <a:t>Current Teleconference minutes:  11-23/????:</a:t>
            </a:r>
          </a:p>
        </p:txBody>
      </p:sp>
      <p:sp>
        <p:nvSpPr>
          <p:cNvPr id="4" name="Date Placeholder 3"/>
          <p:cNvSpPr>
            <a:spLocks noGrp="1"/>
          </p:cNvSpPr>
          <p:nvPr>
            <p:ph type="dt" idx="10"/>
          </p:nvPr>
        </p:nvSpPr>
        <p:spPr/>
        <p:txBody>
          <a:bodyPr/>
          <a:lstStyle/>
          <a:p>
            <a:r>
              <a:rPr lang="en-US"/>
              <a:t>March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30</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685803"/>
            <a:ext cx="10361084" cy="582957"/>
          </a:xfrm>
        </p:spPr>
        <p:txBody>
          <a:bodyPr/>
          <a:lstStyle/>
          <a:p>
            <a:r>
              <a:rPr lang="en-US" dirty="0"/>
              <a:t>Registration for the March 802 Plenary session</a:t>
            </a:r>
          </a:p>
        </p:txBody>
      </p:sp>
      <p:sp>
        <p:nvSpPr>
          <p:cNvPr id="3" name="Content Placeholder 2"/>
          <p:cNvSpPr>
            <a:spLocks noGrp="1"/>
          </p:cNvSpPr>
          <p:nvPr>
            <p:ph idx="1"/>
          </p:nvPr>
        </p:nvSpPr>
        <p:spPr>
          <a:xfrm>
            <a:off x="858308" y="1730722"/>
            <a:ext cx="10475383" cy="4464941"/>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sz="1800"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2023</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2023</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3.xml><?xml version="1.0" encoding="utf-8"?>
<ds:datastoreItem xmlns:ds="http://schemas.openxmlformats.org/officeDocument/2006/customXml" ds:itemID="{40E5996B-D317-4E13-AB38-820D845C4C73}">
  <ds:schemaRef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ba37140e-f4c5-4a6c-a9b4-20a691ce6c8a"/>
    <ds:schemaRef ds:uri="http://www.w3.org/XML/1998/namespace"/>
    <ds:schemaRef ds:uri="http://purl.org/dc/dcmitype/"/>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73060</TotalTime>
  <Words>2612</Words>
  <Application>Microsoft Office PowerPoint</Application>
  <PresentationFormat>Widescreen</PresentationFormat>
  <Paragraphs>316</Paragraphs>
  <Slides>30</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5" baseType="lpstr">
      <vt:lpstr>Arial</vt:lpstr>
      <vt:lpstr>Times New Roman</vt:lpstr>
      <vt:lpstr>Verdana</vt:lpstr>
      <vt:lpstr>802-11 Theme</vt:lpstr>
      <vt:lpstr>Document</vt:lpstr>
      <vt:lpstr> PAR Review SC - Meeting Agenda and Comment slides - March 2023 - Mixed-Mode Plenary</vt:lpstr>
      <vt:lpstr>PAR Review SC – Snapshot slide Chair: Jon Rosdahl</vt:lpstr>
      <vt:lpstr>Abstract-PAR Review SC PARs under consideration for  20223 March Mixed-mode Plenary</vt:lpstr>
      <vt:lpstr>Registration for the March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2023 March IEEE 802 Mixed-mode Plenary</vt:lpstr>
      <vt:lpstr>Agenda for PAR Review SC –  March 13, 14 and 16, 2022 Chair: Jon Rosdahl</vt:lpstr>
      <vt:lpstr>Motion to approve Previous Minutes</vt:lpstr>
      <vt:lpstr>Order to consider:</vt:lpstr>
      <vt:lpstr>Par Review SC Comments</vt:lpstr>
      <vt:lpstr>1) 802.1CS-2020/Cor 1- Link-local Registration Protocol - Corrigendum 1 Corrections to Management Modules and Protocol Encoding,  PAR modification </vt:lpstr>
      <vt:lpstr>2) 802.1ASdm - Amendment: Hot Standby and Clock Drift Error Reduction,  PAR modification and CSD </vt:lpstr>
      <vt:lpstr>3) 802.1Qdt - Amendment: Priority-based Flow Control Enhancements,  PAR modification and CSD </vt:lpstr>
      <vt:lpstr>4) 802.1Qdx - Amendment: YANG Data Models for the Credit-Based Shaper,  PAR and CSD </vt:lpstr>
      <vt:lpstr>5) 802.1DU - Standard: Cut-Through Forwarding Bridges and Bridged Networks,  PAR and CSD </vt:lpstr>
      <vt:lpstr>6) 802.15.4 - Amendment: Privacy Enhancements, PAR and CSD</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March 2023 - Mixed-Mode Plenary</dc:title>
  <dc:subject>March 2022</dc:subject>
  <dc:creator>Jon Rosdahl</dc:creator>
  <cp:keywords>Agenda and Meeting Slides</cp:keywords>
  <dc:description>Jon Rosdahl (Qualcomm)</dc:description>
  <cp:lastModifiedBy>Jon Rosdahl</cp:lastModifiedBy>
  <cp:revision>283</cp:revision>
  <cp:lastPrinted>1601-01-01T00:00:00Z</cp:lastPrinted>
  <dcterms:created xsi:type="dcterms:W3CDTF">2014-04-14T10:59:07Z</dcterms:created>
  <dcterms:modified xsi:type="dcterms:W3CDTF">2023-03-12T22:20:14Z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