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347" r:id="rId19"/>
    <p:sldId id="2373" r:id="rId20"/>
    <p:sldId id="2374" r:id="rId21"/>
    <p:sldId id="2367" r:id="rId22"/>
    <p:sldId id="2371" r:id="rId23"/>
    <p:sldId id="334" r:id="rId24"/>
    <p:sldId id="2372" r:id="rId25"/>
    <p:sldId id="356"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60E40E-5013-4F07-8552-D797035A1020}" v="2" dt="2023-03-12T19:12:45.2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5" d="100"/>
          <a:sy n="85" d="100"/>
        </p:scale>
        <p:origin x="1061" y="7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802.11-23/0186r2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0192-01-0uhr-uhr-sg-jan-feb-2023-teleconference-minutes.docx" TargetMode="External"/><Relationship Id="rId2" Type="http://schemas.openxmlformats.org/officeDocument/2006/relationships/hyperlink" Target="https://mentor.ieee.org/802.11/dcn/23/11-23-0094-00-0uhr-uhr-sg-jan-2022-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March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2023-03-12</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Monday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AM1, (8:00-10:00)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May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March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6160688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a:t>
            </a:r>
          </a:p>
        </p:txBody>
      </p:sp>
      <p:sp>
        <p:nvSpPr>
          <p:cNvPr id="6" name="Content Placeholder 5">
            <a:extLst>
              <a:ext uri="{FF2B5EF4-FFF2-40B4-BE49-F238E27FC236}">
                <a16:creationId xmlns:a16="http://schemas.microsoft.com/office/drawing/2014/main" id="{26B8F2A9-E5E5-49D6-9164-F6A9F68B1999}"/>
              </a:ext>
            </a:extLst>
          </p:cNvPr>
          <p:cNvSpPr>
            <a:spLocks noGrp="1"/>
          </p:cNvSpPr>
          <p:nvPr>
            <p:ph idx="1"/>
          </p:nvPr>
        </p:nvSpPr>
        <p:spPr/>
        <p:txBody>
          <a:bodyPr/>
          <a:lstStyle/>
          <a:p>
            <a:r>
              <a:rPr lang="en-US" sz="1400" dirty="0"/>
              <a:t>PAR and CSD documents:</a:t>
            </a:r>
          </a:p>
          <a:p>
            <a:pPr>
              <a:buFont typeface="Arial" panose="020B0604020202020204" pitchFamily="34" charset="0"/>
              <a:buChar char="•"/>
            </a:pPr>
            <a:r>
              <a:rPr lang="en-US" sz="1400" b="0" dirty="0"/>
              <a:t>078r0	UHR Draft Proposed PAR, Laurent Cariou et al</a:t>
            </a:r>
          </a:p>
          <a:p>
            <a:pPr>
              <a:buFont typeface="Arial" panose="020B0604020202020204" pitchFamily="34" charset="0"/>
              <a:buChar char="•"/>
            </a:pPr>
            <a:r>
              <a:rPr lang="en-US" sz="1400" b="0" dirty="0"/>
              <a:t>079r0	UHR Draft Proposed CSD, Laurent Cariou et al</a:t>
            </a:r>
          </a:p>
          <a:p>
            <a:pPr>
              <a:buFont typeface="Arial" panose="020B0604020202020204" pitchFamily="34" charset="0"/>
              <a:buChar char="•"/>
            </a:pPr>
            <a:r>
              <a:rPr lang="en-US" sz="1400" b="0" dirty="0"/>
              <a:t>244r0	AP Power save PAR addition proposal, Amelia </a:t>
            </a:r>
            <a:r>
              <a:rPr lang="en-US" sz="1400" b="0" dirty="0" err="1"/>
              <a:t>Andersdotter</a:t>
            </a:r>
            <a:endParaRPr lang="en-US" sz="1400" b="0" dirty="0"/>
          </a:p>
          <a:p>
            <a:pPr>
              <a:buFont typeface="Arial" panose="020B0604020202020204" pitchFamily="34" charset="0"/>
              <a:buChar char="•"/>
            </a:pPr>
            <a:r>
              <a:rPr lang="en-US" sz="1400" b="0" dirty="0"/>
              <a:t>221r0	Hybrid LC and RF in UHR, Volker Jungnickel</a:t>
            </a:r>
          </a:p>
          <a:p>
            <a:pPr>
              <a:buFont typeface="Arial" panose="020B0604020202020204" pitchFamily="34" charset="0"/>
              <a:buChar char="•"/>
            </a:pPr>
            <a:r>
              <a:rPr lang="en-US" sz="1400" b="0" dirty="0"/>
              <a:t>292r0	KPIs for Industrial Automation Use Cases, Akira Kishida (NTT)</a:t>
            </a:r>
          </a:p>
          <a:p>
            <a:pPr>
              <a:buFont typeface="Arial" panose="020B0604020202020204" pitchFamily="34" charset="0"/>
              <a:buChar char="•"/>
            </a:pPr>
            <a:endParaRPr lang="en-US" sz="1400"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4"/>
          </p:nvPr>
        </p:nvSpPr>
        <p:spPr/>
        <p:txBody>
          <a:bodyPr/>
          <a:lstStyle/>
          <a:p>
            <a:r>
              <a:rPr lang="en-GB" dirty="0"/>
              <a:t>Laurent Cariou, Intel</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600200"/>
            <a:ext cx="7770813" cy="4113213"/>
          </a:xfrm>
        </p:spPr>
        <p:txBody>
          <a:bodyPr/>
          <a:lstStyle/>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Technical (1/2):</a:t>
            </a:r>
            <a:r>
              <a:rPr lang="en-US" sz="1400" dirty="0">
                <a:effectLst/>
                <a:latin typeface="Times New Roman" panose="02020603050405020304" pitchFamily="18" charset="0"/>
                <a:ea typeface="Times New Roman" panose="02020603050405020304" pitchFamily="18" charset="0"/>
              </a:rPr>
              <a:t> </a:t>
            </a:r>
            <a:endParaRPr lang="en-US" sz="11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1910r1	Seamless Roaming for UHR, Duncan</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0046r0	Multi-AP Coordination for Low Latency Traffic Delivery: Usage Scenarios, Liuming</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0058r0	UHR SG Spatial Reuse in Coordinated M-AP for UHR, Rui Yang (</a:t>
            </a:r>
            <a:r>
              <a:rPr lang="en-US" sz="1400" b="0" dirty="0" err="1">
                <a:solidFill>
                  <a:schemeClr val="tx1"/>
                </a:solidFill>
                <a:effectLst/>
                <a:latin typeface="Times New Roman" panose="02020603050405020304" pitchFamily="18" charset="0"/>
                <a:ea typeface="Times New Roman" panose="02020603050405020304" pitchFamily="18" charset="0"/>
              </a:rPr>
              <a:t>InterDigital</a:t>
            </a:r>
            <a:r>
              <a:rPr lang="en-US" sz="1400" b="0" dirty="0">
                <a:solidFill>
                  <a:schemeClr val="tx1"/>
                </a:solidFill>
                <a:effectLst/>
                <a:latin typeface="Times New Roman" panose="02020603050405020304" pitchFamily="18" charset="0"/>
                <a:ea typeface="Times New Roman" panose="02020603050405020304" pitchFamily="18" charset="0"/>
              </a:rPr>
              <a:t>)</a:t>
            </a:r>
          </a:p>
          <a:p>
            <a:pPr marL="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0011r0	On the enhanced link adaptation, Xiaogang Chen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0060r0	Layered QoS and multi-layer transmission follow-up, Ross Jian Yu (Huawei)</a:t>
            </a: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0069r0	Considerations on Latency Improvement, </a:t>
            </a:r>
            <a:r>
              <a:rPr lang="en-GB" sz="1400" b="0" dirty="0" err="1">
                <a:solidFill>
                  <a:schemeClr val="tx1"/>
                </a:solidFill>
                <a:effectLst/>
                <a:latin typeface="Times New Roman" panose="02020603050405020304" pitchFamily="18" charset="0"/>
                <a:ea typeface="Times New Roman" panose="02020603050405020304" pitchFamily="18" charset="0"/>
              </a:rPr>
              <a:t>Insun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0075r0	More Discussions on Deep learning for WLAN	Ziyang Guo, Huawei</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0066r1	Thoughts on Utilizing </a:t>
            </a:r>
            <a:r>
              <a:rPr lang="en-GB" sz="1400" b="0" dirty="0" err="1">
                <a:solidFill>
                  <a:schemeClr val="tx1"/>
                </a:solidFill>
                <a:effectLst/>
                <a:latin typeface="Times New Roman" panose="02020603050405020304" pitchFamily="18" charset="0"/>
                <a:ea typeface="Times New Roman" panose="02020603050405020304" pitchFamily="18" charset="0"/>
              </a:rPr>
              <a:t>mmWave</a:t>
            </a:r>
            <a:r>
              <a:rPr lang="en-GB" sz="1400" b="0" dirty="0">
                <a:solidFill>
                  <a:schemeClr val="tx1"/>
                </a:solidFill>
                <a:effectLst/>
                <a:latin typeface="Times New Roman" panose="02020603050405020304" pitchFamily="18" charset="0"/>
                <a:ea typeface="Times New Roman" panose="02020603050405020304" pitchFamily="18" charset="0"/>
              </a:rPr>
              <a:t>, </a:t>
            </a:r>
            <a:r>
              <a:rPr lang="en-GB" sz="1400" b="0" dirty="0" err="1">
                <a:solidFill>
                  <a:schemeClr val="tx1"/>
                </a:solidFill>
                <a:effectLst/>
                <a:latin typeface="Times New Roman" panose="02020603050405020304" pitchFamily="18" charset="0"/>
                <a:ea typeface="Times New Roman" panose="02020603050405020304" pitchFamily="18" charset="0"/>
              </a:rPr>
              <a:t>Mengshi</a:t>
            </a:r>
            <a:r>
              <a:rPr lang="en-GB" sz="1400" b="0" dirty="0">
                <a:solidFill>
                  <a:schemeClr val="tx1"/>
                </a:solidFill>
                <a:effectLst/>
                <a:latin typeface="Times New Roman" panose="02020603050405020304" pitchFamily="18" charset="0"/>
                <a:ea typeface="Times New Roman" panose="02020603050405020304" pitchFamily="18" charset="0"/>
              </a:rPr>
              <a:t> Hu (Huawei)</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Malgun Gothic" panose="020B0503020000020004" pitchFamily="34" charset="-127"/>
              </a:rPr>
              <a:t>0092r0	</a:t>
            </a:r>
            <a:r>
              <a:rPr lang="en-GB" sz="1400" b="0" dirty="0" err="1">
                <a:solidFill>
                  <a:schemeClr val="tx1"/>
                </a:solidFill>
                <a:effectLst/>
                <a:latin typeface="Times New Roman" panose="02020603050405020304" pitchFamily="18" charset="0"/>
                <a:ea typeface="Malgun Gothic" panose="020B0503020000020004" pitchFamily="34" charset="-127"/>
              </a:rPr>
              <a:t>Preemption</a:t>
            </a:r>
            <a:r>
              <a:rPr lang="en-GB" sz="1400" b="0" dirty="0">
                <a:solidFill>
                  <a:schemeClr val="tx1"/>
                </a:solidFill>
                <a:effectLst/>
                <a:latin typeface="Times New Roman" panose="02020603050405020304" pitchFamily="18" charset="0"/>
                <a:ea typeface="Malgun Gothic" panose="020B0503020000020004" pitchFamily="34" charset="-127"/>
              </a:rPr>
              <a:t>, Juan Fang</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0042r0	Thought for Range Extension in UHR, Dongguk Lim (LG Electronics)</a:t>
            </a: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0165r0	Realistic Rates on 60GHz Clients, Rethna</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0298r0	Improved reliability in presence of interference, Laurent Cariou</a:t>
            </a: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0226r0	Coordination of R-TWT for Multi-AP deployment, Abdel</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0285r0	TXOP Protection of Non-Primary Channel, Kiseon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0286r0	Trigger frame protection, Po-Kai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0297r0	r-TWT for Multi-AP, Laurent Cariou</a:t>
            </a: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0058r0	Spatial Reuse in Coordinated M-AP for UHR, Rui Yang (</a:t>
            </a:r>
            <a:r>
              <a:rPr lang="en-GB" sz="1400" b="0" dirty="0" err="1">
                <a:solidFill>
                  <a:schemeClr val="tx1"/>
                </a:solidFill>
                <a:effectLst/>
                <a:latin typeface="Times New Roman" panose="02020603050405020304" pitchFamily="18" charset="0"/>
                <a:ea typeface="Times New Roman" panose="02020603050405020304" pitchFamily="18" charset="0"/>
              </a:rPr>
              <a:t>InterDigital</a:t>
            </a:r>
            <a:r>
              <a:rPr lang="en-GB" sz="1400" b="0" dirty="0">
                <a:solidFill>
                  <a:schemeClr val="tx1"/>
                </a:solidFill>
                <a:effectLst/>
                <a:latin typeface="Times New Roman" panose="02020603050405020304" pitchFamily="18" charset="0"/>
                <a:ea typeface="Times New Roman" panose="02020603050405020304" pitchFamily="18" charset="0"/>
              </a:rPr>
              <a:t>)</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latinLnBrk="1">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0279r0	Considerations on Seamless Roaming, </a:t>
            </a:r>
            <a:r>
              <a:rPr lang="en-GB" sz="1400" b="0" dirty="0" err="1">
                <a:solidFill>
                  <a:schemeClr val="tx1"/>
                </a:solidFill>
                <a:effectLst/>
                <a:latin typeface="Times New Roman" panose="02020603050405020304" pitchFamily="18" charset="0"/>
                <a:ea typeface="Times New Roman" panose="02020603050405020304" pitchFamily="18" charset="0"/>
              </a:rPr>
              <a:t>Insun</a:t>
            </a:r>
            <a:r>
              <a:rPr lang="en-GB" sz="1400" b="0" dirty="0">
                <a:solidFill>
                  <a:schemeClr val="tx1"/>
                </a:solidFill>
                <a:effectLst/>
                <a:latin typeface="Times New Roman" panose="02020603050405020304" pitchFamily="18" charset="0"/>
                <a:ea typeface="Times New Roman" panose="02020603050405020304" pitchFamily="18" charset="0"/>
              </a:rPr>
              <a:t> Jang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latinLnBrk="1">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0170r0	smooth roaming discussion,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0249r0	extended TXOP sharing,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0250r0	AP coordination for R-TWT, Liwen Chu</a:t>
            </a:r>
            <a:endParaRPr lang="en-US" sz="1400" b="0"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132393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Registration for the March 802 plenary session</a:t>
            </a:r>
          </a:p>
        </p:txBody>
      </p:sp>
      <p:sp>
        <p:nvSpPr>
          <p:cNvPr id="3" name="Content Placeholder 2"/>
          <p:cNvSpPr>
            <a:spLocks noGrp="1"/>
          </p:cNvSpPr>
          <p:nvPr>
            <p:ph idx="1"/>
          </p:nvPr>
        </p:nvSpPr>
        <p:spPr>
          <a:xfrm>
            <a:off x="685801" y="2286000"/>
            <a:ext cx="7770813" cy="3427811"/>
          </a:xfrm>
        </p:spPr>
        <p:txBody>
          <a:bodyPr/>
          <a:lstStyle/>
          <a:p>
            <a:pPr>
              <a:buFont typeface="Arial" panose="020B0604020202020204" pitchFamily="34" charset="0"/>
              <a:buChar char="•"/>
            </a:pPr>
            <a:r>
              <a:rPr lang="en-US" sz="1600" dirty="0"/>
              <a:t>This meeting is part of the March 802 plenary session</a:t>
            </a:r>
          </a:p>
          <a:p>
            <a:pPr>
              <a:buFont typeface="Arial" panose="020B0604020202020204" pitchFamily="34" charset="0"/>
              <a:buChar char="•"/>
            </a:pPr>
            <a:endParaRPr lang="en-US" sz="1600" dirty="0"/>
          </a:p>
          <a:p>
            <a:pPr>
              <a:buFont typeface="Arial" panose="020B0604020202020204" pitchFamily="34" charset="0"/>
              <a:buChar char="•"/>
            </a:pPr>
            <a:r>
              <a:rPr lang="en-US" sz="1600" dirty="0"/>
              <a:t>You must pay the registration fee whether attending in-person or remotely</a:t>
            </a:r>
          </a:p>
          <a:p>
            <a:pPr>
              <a:buFont typeface="Arial" panose="020B0604020202020204" pitchFamily="34" charset="0"/>
              <a:buChar char="•"/>
            </a:pPr>
            <a:endParaRPr lang="en-US" sz="1600" dirty="0"/>
          </a:p>
          <a:p>
            <a:pPr>
              <a:buFont typeface="Arial" panose="020B0604020202020204" pitchFamily="34" charset="0"/>
              <a:buChar char="•"/>
            </a:pPr>
            <a:r>
              <a:rPr lang="en-US" sz="1600" dirty="0"/>
              <a:t>If you have not already done so, you can register here: </a:t>
            </a:r>
            <a:r>
              <a:rPr lang="en-US" sz="1600" dirty="0">
                <a:hlinkClick r:id="rId2"/>
              </a:rPr>
              <a:t>https://cvent.me/AwPbAx</a:t>
            </a: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If you do not intend to register for this session you must leave this meeting and, if you have logged attendance on IMAT, email the 802.11 chair or vice chairs to have your attendance cancelled</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754187"/>
            <a:ext cx="7770813" cy="4570413"/>
          </a:xfrm>
        </p:spPr>
        <p:txBody>
          <a:bodyPr/>
          <a:lstStyle/>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Technical (2/2):</a:t>
            </a:r>
            <a:r>
              <a:rPr lang="en-US" sz="1400" dirty="0">
                <a:effectLst/>
                <a:latin typeface="Times New Roman" panose="02020603050405020304" pitchFamily="18" charset="0"/>
                <a:ea typeface="Times New Roman" panose="02020603050405020304" pitchFamily="18" charset="0"/>
              </a:rPr>
              <a:t> </a:t>
            </a:r>
            <a:endParaRPr lang="en-US" sz="11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0284r0	beacon design,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latinLnBrk="1">
              <a:spcBef>
                <a:spcPts val="0"/>
              </a:spcBef>
              <a:spcAft>
                <a:spcPts val="0"/>
              </a:spcAft>
            </a:pPr>
            <a:r>
              <a:rPr lang="en-GB" sz="1400" b="0" dirty="0">
                <a:solidFill>
                  <a:schemeClr val="tx1"/>
                </a:solidFill>
                <a:effectLst/>
                <a:latin typeface="Times New Roman" panose="02020603050405020304" pitchFamily="18" charset="0"/>
                <a:ea typeface="Malgun Gothic" panose="020B0503020000020004" pitchFamily="34" charset="-127"/>
              </a:rPr>
              <a:t>0281r0	Considerations on RU / MRU Designs for UHR, Eunsung Park, LG Electronics</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0261r0	TDMA for Wifi-8, Dibakar Das</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0262r0	Reducing Link Adaptation Convergence Time, Shimi Shilo</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0263r0	Triggered Beamforming in UHR, Shimi Shilo</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0291r0	R-TWT Multi-AP Coordination, Kumail Haider</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0243r0	Joint Transmission for UHR – Additional Results, Ron Porat</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0293r0	Follow-up on TWT-based Multi-AP Coordination, </a:t>
            </a:r>
            <a:r>
              <a:rPr lang="en-GB" sz="1400" b="0" dirty="0" err="1">
                <a:solidFill>
                  <a:schemeClr val="tx1"/>
                </a:solidFill>
                <a:effectLst/>
                <a:latin typeface="Times New Roman" panose="02020603050405020304" pitchFamily="18" charset="0"/>
                <a:ea typeface="Times New Roman" panose="02020603050405020304" pitchFamily="18" charset="0"/>
              </a:rPr>
              <a:t>Rubaket</a:t>
            </a:r>
            <a:r>
              <a:rPr lang="en-GB" sz="1400" b="0" dirty="0">
                <a:solidFill>
                  <a:schemeClr val="tx1"/>
                </a:solidFill>
                <a:effectLst/>
                <a:latin typeface="Times New Roman" panose="02020603050405020304" pitchFamily="18" charset="0"/>
                <a:ea typeface="Times New Roman" panose="02020603050405020304" pitchFamily="18" charset="0"/>
              </a:rPr>
              <a:t> Shafin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0294r0	Channel Usage Enhancements for P2P in UHR, </a:t>
            </a:r>
            <a:r>
              <a:rPr lang="en-GB" sz="1400" b="0" dirty="0" err="1">
                <a:solidFill>
                  <a:schemeClr val="tx1"/>
                </a:solidFill>
                <a:effectLst/>
                <a:latin typeface="Times New Roman" panose="02020603050405020304" pitchFamily="18" charset="0"/>
                <a:ea typeface="Times New Roman" panose="02020603050405020304" pitchFamily="18" charset="0"/>
              </a:rPr>
              <a:t>Rubaket</a:t>
            </a:r>
            <a:r>
              <a:rPr lang="en-GB" sz="1400" b="0" dirty="0">
                <a:solidFill>
                  <a:schemeClr val="tx1"/>
                </a:solidFill>
                <a:effectLst/>
                <a:latin typeface="Times New Roman" panose="02020603050405020304" pitchFamily="18" charset="0"/>
                <a:ea typeface="Times New Roman" panose="02020603050405020304" pitchFamily="18" charset="0"/>
              </a:rPr>
              <a:t> Shafin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0295r0	Discussion on Multi-AP Coordination, Xiaofei Wang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0312r0 	Thoughts on Secure Control frames, Alfred </a:t>
            </a:r>
            <a:r>
              <a:rPr lang="en-GB" sz="1400" b="0" dirty="0" err="1">
                <a:solidFill>
                  <a:schemeClr val="tx1"/>
                </a:solidFill>
                <a:effectLst/>
                <a:latin typeface="Times New Roman" panose="02020603050405020304" pitchFamily="18" charset="0"/>
                <a:ea typeface="Times New Roman" panose="02020603050405020304" pitchFamily="18" charset="0"/>
              </a:rPr>
              <a:t>Asterjahdi</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0225r0	considering unscheduled ap </a:t>
            </a:r>
            <a:r>
              <a:rPr lang="en-GB" sz="1400" b="0" dirty="0" err="1">
                <a:solidFill>
                  <a:schemeClr val="tx1"/>
                </a:solidFill>
                <a:effectLst/>
                <a:latin typeface="Times New Roman" panose="02020603050405020304" pitchFamily="18" charset="0"/>
                <a:ea typeface="Times New Roman" panose="02020603050405020304" pitchFamily="18" charset="0"/>
              </a:rPr>
              <a:t>mld</a:t>
            </a:r>
            <a:r>
              <a:rPr lang="en-GB" sz="1400" b="0" dirty="0">
                <a:solidFill>
                  <a:schemeClr val="tx1"/>
                </a:solidFill>
                <a:effectLst/>
                <a:latin typeface="Times New Roman" panose="02020603050405020304" pitchFamily="18" charset="0"/>
                <a:ea typeface="Times New Roman" panose="02020603050405020304" pitchFamily="18" charset="0"/>
              </a:rPr>
              <a:t> power save, </a:t>
            </a:r>
            <a:r>
              <a:rPr lang="en-GB" sz="1400" b="0" dirty="0" err="1">
                <a:solidFill>
                  <a:schemeClr val="tx1"/>
                </a:solidFill>
                <a:effectLst/>
                <a:latin typeface="Times New Roman" panose="02020603050405020304" pitchFamily="18" charset="0"/>
                <a:ea typeface="Times New Roman" panose="02020603050405020304" pitchFamily="18" charset="0"/>
              </a:rPr>
              <a:t>Guogang</a:t>
            </a:r>
            <a:r>
              <a:rPr lang="en-GB" sz="1400" b="0" dirty="0">
                <a:solidFill>
                  <a:schemeClr val="tx1"/>
                </a:solidFill>
                <a:effectLst/>
                <a:latin typeface="Times New Roman" panose="02020603050405020304" pitchFamily="18" charset="0"/>
                <a:ea typeface="Times New Roman" panose="02020603050405020304" pitchFamily="18" charset="0"/>
              </a:rPr>
              <a:t>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0231r0	thoughts on seamless roaming under non collocated ap </a:t>
            </a:r>
            <a:r>
              <a:rPr lang="en-GB" sz="1400" b="0" dirty="0" err="1">
                <a:solidFill>
                  <a:schemeClr val="tx1"/>
                </a:solidFill>
                <a:effectLst/>
                <a:latin typeface="Times New Roman" panose="02020603050405020304" pitchFamily="18" charset="0"/>
                <a:ea typeface="Times New Roman" panose="02020603050405020304" pitchFamily="18" charset="0"/>
              </a:rPr>
              <a:t>mld</a:t>
            </a:r>
            <a:r>
              <a:rPr lang="en-GB" sz="1400" b="0" dirty="0">
                <a:solidFill>
                  <a:schemeClr val="tx1"/>
                </a:solidFill>
                <a:effectLst/>
                <a:latin typeface="Times New Roman" panose="02020603050405020304" pitchFamily="18" charset="0"/>
                <a:ea typeface="Times New Roman" panose="02020603050405020304" pitchFamily="18" charset="0"/>
              </a:rPr>
              <a:t> architecture, </a:t>
            </a:r>
            <a:r>
              <a:rPr lang="en-GB" sz="1400" b="0" dirty="0" err="1">
                <a:solidFill>
                  <a:schemeClr val="tx1"/>
                </a:solidFill>
                <a:effectLst/>
                <a:latin typeface="Times New Roman" panose="02020603050405020304" pitchFamily="18" charset="0"/>
                <a:ea typeface="Times New Roman" panose="02020603050405020304" pitchFamily="18" charset="0"/>
              </a:rPr>
              <a:t>Guogang</a:t>
            </a:r>
            <a:r>
              <a:rPr lang="en-GB" sz="1400" b="0" dirty="0">
                <a:solidFill>
                  <a:schemeClr val="tx1"/>
                </a:solidFill>
                <a:effectLst/>
                <a:latin typeface="Times New Roman" panose="02020603050405020304" pitchFamily="18" charset="0"/>
                <a:ea typeface="Times New Roman" panose="02020603050405020304" pitchFamily="18" charset="0"/>
              </a:rPr>
              <a:t>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0322r0	Improve roaming between MLDs, Po-Kai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0355r0	Enhanced </a:t>
            </a:r>
            <a:r>
              <a:rPr lang="en-GB" sz="1400" b="0" dirty="0" err="1">
                <a:solidFill>
                  <a:schemeClr val="tx1"/>
                </a:solidFill>
                <a:effectLst/>
                <a:latin typeface="Times New Roman" panose="02020603050405020304" pitchFamily="18" charset="0"/>
                <a:ea typeface="Times New Roman" panose="02020603050405020304" pitchFamily="18" charset="0"/>
              </a:rPr>
              <a:t>rTWT</a:t>
            </a:r>
            <a:r>
              <a:rPr lang="en-GB" sz="1400" b="0" dirty="0">
                <a:solidFill>
                  <a:schemeClr val="tx1"/>
                </a:solidFill>
                <a:effectLst/>
                <a:latin typeface="Times New Roman" panose="02020603050405020304" pitchFamily="18" charset="0"/>
                <a:ea typeface="Times New Roman" panose="02020603050405020304" pitchFamily="18" charset="0"/>
              </a:rPr>
              <a:t> and MAP operation, Hanqing Lou (</a:t>
            </a:r>
            <a:r>
              <a:rPr lang="en-GB" sz="1400" b="0" dirty="0" err="1">
                <a:solidFill>
                  <a:schemeClr val="tx1"/>
                </a:solidFill>
                <a:effectLst/>
                <a:latin typeface="Times New Roman" panose="02020603050405020304" pitchFamily="18" charset="0"/>
                <a:ea typeface="Times New Roman" panose="02020603050405020304" pitchFamily="18" charset="0"/>
              </a:rPr>
              <a:t>InterDigital</a:t>
            </a:r>
            <a:r>
              <a:rPr lang="en-GB" sz="1400" b="0" dirty="0">
                <a:solidFill>
                  <a:schemeClr val="tx1"/>
                </a:solidFill>
                <a:effectLst/>
                <a:latin typeface="Times New Roman" panose="02020603050405020304" pitchFamily="18" charset="0"/>
                <a:ea typeface="Times New Roman" panose="02020603050405020304" pitchFamily="18" charset="0"/>
              </a:rPr>
              <a:t>) </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0325r0	coordinated spatial reuse for UHR, Jason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0352r0	enhanced security discussion,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0378r0	Enhanced Scheduling Method for Low Latency Traffic, </a:t>
            </a:r>
            <a:r>
              <a:rPr lang="en-GB" sz="1400" b="0" dirty="0" err="1">
                <a:solidFill>
                  <a:schemeClr val="tx1"/>
                </a:solidFill>
                <a:effectLst/>
                <a:latin typeface="Times New Roman" panose="02020603050405020304" pitchFamily="18" charset="0"/>
                <a:ea typeface="Times New Roman" panose="02020603050405020304" pitchFamily="18" charset="0"/>
              </a:rPr>
              <a:t>Serhat</a:t>
            </a:r>
            <a:r>
              <a:rPr lang="en-GB" sz="1400" b="0" dirty="0">
                <a:solidFill>
                  <a:schemeClr val="tx1"/>
                </a:solidFill>
                <a:effectLst/>
                <a:latin typeface="Times New Roman" panose="02020603050405020304" pitchFamily="18" charset="0"/>
                <a:ea typeface="Times New Roman" panose="02020603050405020304" pitchFamily="18" charset="0"/>
              </a:rPr>
              <a:t> </a:t>
            </a:r>
            <a:r>
              <a:rPr lang="en-GB" sz="1400" b="0" dirty="0" err="1">
                <a:solidFill>
                  <a:schemeClr val="tx1"/>
                </a:solidFill>
                <a:effectLst/>
                <a:latin typeface="Times New Roman" panose="02020603050405020304" pitchFamily="18" charset="0"/>
                <a:ea typeface="Times New Roman" panose="02020603050405020304" pitchFamily="18" charset="0"/>
              </a:rPr>
              <a:t>Erkucuk</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0381r0	Enhancements to Channel Access for UHR, </a:t>
            </a:r>
            <a:r>
              <a:rPr lang="en-GB" sz="1400" b="0" dirty="0" err="1">
                <a:solidFill>
                  <a:schemeClr val="tx1"/>
                </a:solidFill>
                <a:effectLst/>
                <a:latin typeface="Times New Roman" panose="02020603050405020304" pitchFamily="18" charset="0"/>
                <a:ea typeface="Times New Roman" panose="02020603050405020304" pitchFamily="18" charset="0"/>
              </a:rPr>
              <a:t>Maulik</a:t>
            </a:r>
            <a:r>
              <a:rPr lang="en-GB" sz="1400" b="0" dirty="0">
                <a:solidFill>
                  <a:schemeClr val="tx1"/>
                </a:solidFill>
                <a:effectLst/>
                <a:latin typeface="Times New Roman" panose="02020603050405020304" pitchFamily="18" charset="0"/>
                <a:ea typeface="Times New Roman" panose="02020603050405020304" pitchFamily="18" charset="0"/>
              </a:rPr>
              <a:t> Vaidya</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0389r0	Consideration on EDCA operation for low latency traffic delivery, Liuming Lu</a:t>
            </a:r>
            <a:endParaRPr lang="en-US" sz="1800" b="0" dirty="0">
              <a:solidFill>
                <a:schemeClr val="tx1"/>
              </a:solidFill>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lvl="0">
              <a:buFont typeface="Arial" panose="020B0604020202020204" pitchFamily="34" charset="0"/>
              <a:buChar char="•"/>
            </a:pPr>
            <a:r>
              <a:rPr lang="en-GB" sz="1600" dirty="0"/>
              <a:t>PAR discussion</a:t>
            </a:r>
          </a:p>
          <a:p>
            <a:pPr lvl="1">
              <a:buFont typeface="Arial" panose="020B0604020202020204" pitchFamily="34" charset="0"/>
              <a:buChar char="•"/>
            </a:pPr>
            <a:r>
              <a:rPr lang="en-GB" sz="1200" dirty="0"/>
              <a:t>Update on Draft Proposed PAR: 078r4</a:t>
            </a:r>
          </a:p>
          <a:p>
            <a:pPr lvl="1">
              <a:buFont typeface="Arial" panose="020B0604020202020204" pitchFamily="34" charset="0"/>
              <a:buChar char="•"/>
            </a:pPr>
            <a:r>
              <a:rPr lang="en-GB" sz="1200" dirty="0"/>
              <a:t>Update on Draft Proposed CSD: 079r0</a:t>
            </a:r>
          </a:p>
          <a:p>
            <a:pPr lvl="1">
              <a:buFont typeface="Arial" panose="020B0604020202020204" pitchFamily="34" charset="0"/>
              <a:buChar char="•"/>
            </a:pPr>
            <a:r>
              <a:rPr lang="en-US" sz="1200" b="0" dirty="0"/>
              <a:t>244r0	AP Power save PAR addition proposal, Amelia </a:t>
            </a:r>
            <a:r>
              <a:rPr lang="en-US" sz="1200" b="0" dirty="0" err="1"/>
              <a:t>Andersdotter</a:t>
            </a:r>
            <a:endParaRPr lang="en-US" sz="1200" b="0" dirty="0"/>
          </a:p>
          <a:p>
            <a:pPr lvl="1">
              <a:buFont typeface="Arial" panose="020B0604020202020204" pitchFamily="34" charset="0"/>
              <a:buChar char="•"/>
            </a:pPr>
            <a:r>
              <a:rPr lang="en-US" sz="1200" b="0" dirty="0"/>
              <a:t>292r0	KPIs for Industrial Automation Use Cases, Akira Kishida (NTT)</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b="0" dirty="0"/>
              <a:t>1910r1	Seamless Roaming for UHR, Duncan</a:t>
            </a:r>
          </a:p>
          <a:p>
            <a:pPr lvl="1">
              <a:buFont typeface="Arial" panose="020B0604020202020204" pitchFamily="34" charset="0"/>
              <a:buChar char="•"/>
            </a:pPr>
            <a:r>
              <a:rPr lang="en-US" sz="1200" b="0" dirty="0"/>
              <a:t>0046r0	Multi-AP Coordination for Low Latency Traffic Delivery: Usage Scenarios, Liuming</a:t>
            </a:r>
          </a:p>
          <a:p>
            <a:pPr lvl="1">
              <a:buFont typeface="Arial" panose="020B0604020202020204" pitchFamily="34" charset="0"/>
              <a:buChar char="•"/>
            </a:pPr>
            <a:r>
              <a:rPr lang="en-US" sz="1200" b="0" dirty="0"/>
              <a:t>0058r0	UHR SG Spatial Reuse in Coordinated M-AP for UHR, Rui Yang (</a:t>
            </a:r>
            <a:r>
              <a:rPr lang="en-US" sz="1200" b="0" dirty="0" err="1"/>
              <a:t>InterDigital</a:t>
            </a:r>
            <a:r>
              <a:rPr lang="en-US" sz="1200" b="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of teleconferences listed below:</a:t>
            </a:r>
          </a:p>
          <a:p>
            <a:pPr lvl="1">
              <a:buFont typeface="Arial" panose="020B0604020202020204" pitchFamily="34" charset="0"/>
              <a:buChar char="•"/>
            </a:pPr>
            <a:r>
              <a:rPr lang="en-US" sz="1800" dirty="0"/>
              <a:t>Jan plenary:</a:t>
            </a:r>
          </a:p>
          <a:p>
            <a:pPr lvl="2">
              <a:buFont typeface="Arial" panose="020B0604020202020204" pitchFamily="34" charset="0"/>
              <a:buChar char="•"/>
            </a:pPr>
            <a:r>
              <a:rPr lang="en-US" sz="1800" u="sng" dirty="0">
                <a:solidFill>
                  <a:srgbClr val="0000FF"/>
                </a:solidFill>
                <a:effectLst/>
                <a:latin typeface="Times New Roman" panose="02020603050405020304" pitchFamily="18" charset="0"/>
                <a:ea typeface="Times New Roman" panose="02020603050405020304" pitchFamily="18" charset="0"/>
                <a:hlinkClick r:id="rId2"/>
              </a:rPr>
              <a:t>https://mentor.ieee.org/802.11/dcn/23/11-23-0094-00-0uhr-uhr-sg-jan-2023-meeting-minutes.docx</a:t>
            </a:r>
            <a:endParaRPr lang="en-US" sz="1800" dirty="0"/>
          </a:p>
          <a:p>
            <a:pPr lvl="1">
              <a:buFont typeface="Arial" panose="020B0604020202020204" pitchFamily="34" charset="0"/>
              <a:buChar char="•"/>
            </a:pPr>
            <a:r>
              <a:rPr lang="en-US" sz="1800" dirty="0"/>
              <a:t>Teleconferences January February:</a:t>
            </a:r>
          </a:p>
          <a:p>
            <a:pPr lvl="2">
              <a:buFont typeface="Arial" panose="020B0604020202020204" pitchFamily="34" charset="0"/>
              <a:buChar char="•"/>
            </a:pPr>
            <a:r>
              <a:rPr lang="en-US" u="sng" dirty="0">
                <a:solidFill>
                  <a:srgbClr val="0000FF"/>
                </a:solidFill>
                <a:latin typeface="Times New Roman" panose="02020603050405020304" pitchFamily="18" charset="0"/>
                <a:ea typeface="Times New Roman" panose="02020603050405020304" pitchFamily="18" charset="0"/>
                <a:hlinkClick r:id="rId3"/>
              </a:rPr>
              <a:t>https://mentor.ieee.org/802.11/dcn/23/11-23-0192-01-0uhr-uhr-sg-jan-feb-2023-teleconference-minutes.docx</a:t>
            </a:r>
            <a:endParaRPr lang="en-US" u="sng" dirty="0">
              <a:solidFill>
                <a:srgbClr val="0000FF"/>
              </a:solidFill>
              <a:latin typeface="Times New Roman" panose="02020603050405020304" pitchFamily="18" charset="0"/>
              <a:ea typeface="Times New Roman" panose="02020603050405020304" pitchFamily="18" charset="0"/>
            </a:endParaRPr>
          </a:p>
          <a:p>
            <a:pPr lvl="2">
              <a:buFont typeface="Arial" panose="020B0604020202020204" pitchFamily="34" charset="0"/>
              <a:buChar char="•"/>
            </a:pPr>
            <a:endParaRPr lang="en-US" sz="1600" dirty="0"/>
          </a:p>
          <a:p>
            <a:pPr marL="457200" lvl="1" indent="0"/>
            <a:endParaRPr lang="en-US" sz="1800" dirty="0"/>
          </a:p>
          <a:p>
            <a:r>
              <a:rPr lang="en-US" sz="1800" dirty="0"/>
              <a:t>Move: Ross Jian Yu			Second:	</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US" altLang="en-US" sz="1800" dirty="0"/>
              <a:t>Motion on </a:t>
            </a:r>
            <a:r>
              <a:rPr lang="en-US" altLang="en-US" sz="1800" dirty="0" err="1"/>
              <a:t>mmWave</a:t>
            </a:r>
            <a:r>
              <a:rPr lang="en-US" altLang="en-US" sz="1800" dirty="0"/>
              <a:t> inclusion in UHR PAR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err="1"/>
              <a:t>mmWave</a:t>
            </a:r>
            <a:r>
              <a:rPr lang="en-US" dirty="0"/>
              <a:t> motion</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endParaRPr lang="en-US" sz="2000" dirty="0"/>
          </a:p>
          <a:p>
            <a:endParaRPr lang="en-US" sz="1600" dirty="0"/>
          </a:p>
          <a:p>
            <a:pPr marL="457200" lvl="1" indent="0"/>
            <a:endParaRPr lang="en-US" sz="1800" dirty="0"/>
          </a:p>
          <a:p>
            <a:r>
              <a:rPr lang="en-US" sz="1800" dirty="0"/>
              <a:t>Move: 				Second:	</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3470768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p>
          <a:p>
            <a:pPr lvl="0">
              <a:buFont typeface="Arial" panose="020B0604020202020204" pitchFamily="34" charset="0"/>
              <a:buChar char="•"/>
            </a:pPr>
            <a:r>
              <a:rPr lang="en-US" sz="1600" dirty="0"/>
              <a:t>Goals for March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111507</TotalTime>
  <Words>2738</Words>
  <Application>Microsoft Office PowerPoint</Application>
  <PresentationFormat>On-screen Show (4:3)</PresentationFormat>
  <Paragraphs>332</Paragraphs>
  <Slides>25</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Calibri</vt:lpstr>
      <vt:lpstr>Monotype Sorts</vt:lpstr>
      <vt:lpstr>Times New Roman</vt:lpstr>
      <vt:lpstr>Wingdings</vt:lpstr>
      <vt:lpstr>Office Theme</vt:lpstr>
      <vt:lpstr>Document</vt:lpstr>
      <vt:lpstr>UHR Study Group March 2023 Meeting Agenda</vt:lpstr>
      <vt:lpstr>Registration for the March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Submission’s List</vt:lpstr>
      <vt:lpstr>Monday Agenda–PM2</vt:lpstr>
      <vt:lpstr>Approve SG minutes</vt:lpstr>
      <vt:lpstr>Wednesday Agenda–AM1</vt:lpstr>
      <vt:lpstr>mmWave motion</vt:lpstr>
      <vt:lpstr>Thursday Agenda-AM2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1424</cp:revision>
  <cp:lastPrinted>1601-01-01T00:00:00Z</cp:lastPrinted>
  <dcterms:created xsi:type="dcterms:W3CDTF">2017-01-26T15:28:16Z</dcterms:created>
  <dcterms:modified xsi:type="dcterms:W3CDTF">2023-03-12T22:10:38Z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