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1"/>
  </p:notesMasterIdLst>
  <p:handoutMasterIdLst>
    <p:handoutMasterId r:id="rId32"/>
  </p:handoutMasterIdLst>
  <p:sldIdLst>
    <p:sldId id="256" r:id="rId2"/>
    <p:sldId id="257" r:id="rId3"/>
    <p:sldId id="268" r:id="rId4"/>
    <p:sldId id="2386" r:id="rId5"/>
    <p:sldId id="294" r:id="rId6"/>
    <p:sldId id="269" r:id="rId7"/>
    <p:sldId id="260" r:id="rId8"/>
    <p:sldId id="261" r:id="rId9"/>
    <p:sldId id="262" r:id="rId10"/>
    <p:sldId id="263" r:id="rId11"/>
    <p:sldId id="283" r:id="rId12"/>
    <p:sldId id="284" r:id="rId13"/>
    <p:sldId id="287" r:id="rId14"/>
    <p:sldId id="288" r:id="rId15"/>
    <p:sldId id="289" r:id="rId16"/>
    <p:sldId id="270" r:id="rId17"/>
    <p:sldId id="301" r:id="rId18"/>
    <p:sldId id="312" r:id="rId19"/>
    <p:sldId id="2383" r:id="rId20"/>
    <p:sldId id="2392" r:id="rId21"/>
    <p:sldId id="314" r:id="rId22"/>
    <p:sldId id="2405" r:id="rId23"/>
    <p:sldId id="2367" r:id="rId24"/>
    <p:sldId id="2393" r:id="rId25"/>
    <p:sldId id="310" r:id="rId26"/>
    <p:sldId id="295" r:id="rId27"/>
    <p:sldId id="311" r:id="rId28"/>
    <p:sldId id="313" r:id="rId29"/>
    <p:sldId id="2374" r:id="rId3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614" autoAdjust="0"/>
    <p:restoredTop sz="94660"/>
  </p:normalViewPr>
  <p:slideViewPr>
    <p:cSldViewPr>
      <p:cViewPr varScale="1">
        <p:scale>
          <a:sx n="63" d="100"/>
          <a:sy n="63" d="100"/>
        </p:scale>
        <p:origin x="645" y="54"/>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3/12/2023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50718745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2664726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3013446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23993818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3052431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685507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69093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18</a:t>
            </a:fld>
            <a:endParaRPr lang="en-US"/>
          </a:p>
        </p:txBody>
      </p:sp>
    </p:spTree>
    <p:extLst>
      <p:ext uri="{BB962C8B-B14F-4D97-AF65-F5344CB8AC3E}">
        <p14:creationId xmlns:p14="http://schemas.microsoft.com/office/powerpoint/2010/main" val="193413113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496375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802.11-23/0180r1</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March 2023</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1/11-21-0332-37-00bh-issues-tracking.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s://mentor.ieee.org/802.11/dcn/22/11-22-0973-15-00bh-cc41-comments-against-d0-2.xlsx" TargetMode="External"/><Relationship Id="rId4" Type="http://schemas.openxmlformats.org/officeDocument/2006/relationships/hyperlink" Target="https://mentor.ieee.org/802.11/dcn/22/11-22-0651-11-00bh-tgbh-motions-list.pptx" TargetMode="External"/></Relationships>
</file>

<file path=ppt/slides/_rels/slide17.xml.rels><?xml version="1.0" encoding="UTF-8" standalone="yes"?>
<Relationships xmlns="http://schemas.openxmlformats.org/package/2006/relationships"><Relationship Id="rId8" Type="http://schemas.openxmlformats.org/officeDocument/2006/relationships/hyperlink" Target="https://mentor.ieee.org/802.11/dcn/23/11-23-0264-00-00bh-802-11tgbh-telecon-minutes-february-28-2023.docx" TargetMode="External"/><Relationship Id="rId3" Type="http://schemas.openxmlformats.org/officeDocument/2006/relationships/hyperlink" Target="https://mentor.ieee.org/802.11/dcn/23/11-23-0199-00-00bh-minutes-tgbh-interim-meeting-january-2023.docx" TargetMode="External"/><Relationship Id="rId7" Type="http://schemas.openxmlformats.org/officeDocument/2006/relationships/hyperlink" Target="https://mentor.ieee.org/802.11/dcn/23/11-23-0235-00-00bh-802-11tgbh-telecon-minutes-february-21-2023.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mentor.ieee.org/802.11/dcn/23/11-23-0234-00-00bh-802-11tgbh-telecon-minutes-february-14-2023.docx" TargetMode="External"/><Relationship Id="rId5" Type="http://schemas.openxmlformats.org/officeDocument/2006/relationships/hyperlink" Target="https://mentor.ieee.org/802.11/dcn/23/11-23-0200-00-00bh-802-11bh-telecon-minutes-february-7-2023.docx" TargetMode="External"/><Relationship Id="rId4" Type="http://schemas.openxmlformats.org/officeDocument/2006/relationships/hyperlink" Target="https://mentor.ieee.org/802.11/dcn/23/11-23-0233-00-00bh-802-11tgbh-telecon-minutes-january-31-2023.docx"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1/11-21-0332-37-00bh-issues-tracking.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hyperlink" Target="https://mentor.ieee.org/802.11/dcn/22/11-22-0973-15-00bh-cc41-comments-against-d0-2.xlsx" TargetMode="External"/><Relationship Id="rId4" Type="http://schemas.openxmlformats.org/officeDocument/2006/relationships/hyperlink" Target="https://mentor.ieee.org/802.11/dcn/22/11-22-0651-11-00bh-tgbh-motions-list.ppt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1/11-21-0332-37-00bh-issues-tracking.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hyperlink" Target="https://mentor.ieee.org/802.11/dcn/22/11-22-0973-15-00bh-cc41-comments-against-d0-2.xlsx" TargetMode="External"/><Relationship Id="rId4" Type="http://schemas.openxmlformats.org/officeDocument/2006/relationships/hyperlink" Target="https://mentor.ieee.org/802.11/dcn/22/11-22-0651-11-00bh-tgbh-motions-list.ppt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2/11-22-0668-00-0000-liaison-statement-from-wba-re-wi-fi-devices-identification-group.pdf" TargetMode="External"/><Relationship Id="rId3" Type="http://schemas.openxmlformats.org/officeDocument/2006/relationships/hyperlink" Target="https://mentor.ieee.org/802.11/dcn/21/11-21-0332-37-00bh-issues-tracking.docx" TargetMode="External"/><Relationship Id="rId7" Type="http://schemas.openxmlformats.org/officeDocument/2006/relationships/hyperlink" Target="https://mentor.ieee.org/802.11/dcn/21/11-21-1141-00-00bh-excerpts-of-wba-document-wi-fi-id-scope.ppt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s://mentor.ieee.org/802.11/dcn/21/11-21-0703-00-0000-2021-april-liaison-from-wba.docx" TargetMode="External"/><Relationship Id="rId5" Type="http://schemas.openxmlformats.org/officeDocument/2006/relationships/hyperlink" Target="https://mentor.ieee.org/802.11/dcn/22/11-22-0973-15-00bh-cc41-comments-against-d0-2.xlsx" TargetMode="External"/><Relationship Id="rId4" Type="http://schemas.openxmlformats.org/officeDocument/2006/relationships/hyperlink" Target="https://mentor.ieee.org/802.11/dcn/22/11-22-0651-11-00bh-tgbh-motions-list.pptx" TargetMode="External"/><Relationship Id="rId9" Type="http://schemas.openxmlformats.org/officeDocument/2006/relationships/hyperlink" Target="https://mentor.ieee.org/802.11/dcn/22/11-22-0653-00-0000-2022-march-wba-whitepaper-re-device-identification.pdf"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1/dcn/21/11-21-0332-37-00bh-issues-tracking.docx"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1/dcn/20/11-20-1988-00-0rcm-client-id-query-concept.pptx"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hyperlink" Target="https://mentor.ieee.org/802.11/dcn/20/11-20-1989-00-0rcm-id-query-proposal.docx" TargetMode="Externa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s://cvent.me/AwPbA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TGbh-agenda-2023-March-Plenary</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2023-03-12</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11483410"/>
              </p:ext>
            </p:extLst>
          </p:nvPr>
        </p:nvGraphicFramePr>
        <p:xfrm>
          <a:off x="985838" y="2416175"/>
          <a:ext cx="10290175" cy="2481263"/>
        </p:xfrm>
        <a:graphic>
          <a:graphicData uri="http://schemas.openxmlformats.org/presentationml/2006/ole">
            <mc:AlternateContent xmlns:mc="http://schemas.openxmlformats.org/markup-compatibility/2006">
              <mc:Choice xmlns:v="urn:schemas-microsoft-com:vml" Requires="v">
                <p:oleObj spid="_x0000_s1167" name="Document" r:id="rId4" imgW="10457640" imgH="2537948" progId="Word.Document.8">
                  <p:embed/>
                </p:oleObj>
              </mc:Choice>
              <mc:Fallback>
                <p:oleObj name="Document" r:id="rId4" imgW="10457640" imgH="2537948" progId="Word.Document.8">
                  <p:embed/>
                  <p:pic>
                    <p:nvPicPr>
                      <p:cNvPr id="0" name="Picture 3"/>
                      <p:cNvPicPr>
                        <a:picLocks noChangeAspect="1" noChangeArrowheads="1"/>
                      </p:cNvPicPr>
                      <p:nvPr/>
                    </p:nvPicPr>
                    <p:blipFill>
                      <a:blip r:embed="rId5"/>
                      <a:srcRect/>
                      <a:stretch>
                        <a:fillRect/>
                      </a:stretch>
                    </p:blipFill>
                    <p:spPr bwMode="auto">
                      <a:xfrm>
                        <a:off x="985838" y="2416175"/>
                        <a:ext cx="10290175"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820738"/>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13 March 2023, 08:00-10:00 ET </a:t>
            </a:r>
            <a:br>
              <a:rPr lang="en-US" altLang="en-US" dirty="0"/>
            </a:br>
            <a:r>
              <a:rPr lang="en-US" altLang="en-US" dirty="0"/>
              <a:t>(pre-meeting)</a:t>
            </a:r>
            <a:endParaRPr lang="en-GB" dirty="0"/>
          </a:p>
        </p:txBody>
      </p:sp>
      <p:sp>
        <p:nvSpPr>
          <p:cNvPr id="4098" name="Rectangle 2"/>
          <p:cNvSpPr>
            <a:spLocks noGrp="1" noChangeArrowheads="1"/>
          </p:cNvSpPr>
          <p:nvPr>
            <p:ph idx="1"/>
          </p:nvPr>
        </p:nvSpPr>
        <p:spPr>
          <a:xfrm>
            <a:off x="685800" y="1525586"/>
            <a:ext cx="11049000" cy="52562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2400" dirty="0"/>
              <a:t>January Interim meetings: Monday, 8:00-10:00 (pre-meeting); Tuesday, 13:30-15:30; Wednesday, 8:00-10:00; Thursday 8:00-10:00</a:t>
            </a:r>
            <a:endParaRPr lang="en-US" altLang="en-US" sz="2400" u="sng" dirty="0"/>
          </a:p>
          <a:p>
            <a:pPr marL="857250" lvl="1" indent="-457200">
              <a:lnSpc>
                <a:spcPct val="90000"/>
              </a:lnSpc>
              <a:spcBef>
                <a:spcPts val="0"/>
              </a:spcBef>
              <a:spcAft>
                <a:spcPts val="600"/>
              </a:spcAft>
              <a:buFont typeface="Arial" panose="020B0604020202020204" pitchFamily="34" charset="0"/>
              <a:buChar char="•"/>
              <a:defRPr/>
            </a:pPr>
            <a:r>
              <a:rPr lang="en-US" sz="2400" dirty="0"/>
              <a:t>Approve January interim and Jan/Feb teleconference minutes</a:t>
            </a:r>
          </a:p>
          <a:p>
            <a:pPr marL="857250" lvl="1" indent="-457200">
              <a:lnSpc>
                <a:spcPct val="90000"/>
              </a:lnSpc>
              <a:spcBef>
                <a:spcPts val="0"/>
              </a:spcBef>
              <a:spcAft>
                <a:spcPts val="600"/>
              </a:spcAft>
              <a:buFont typeface="Arial" panose="020B0604020202020204" pitchFamily="34" charset="0"/>
              <a:buChar char="•"/>
              <a:defRPr/>
            </a:pPr>
            <a:r>
              <a:rPr lang="en-US" sz="2400" dirty="0"/>
              <a:t>Timeline review</a:t>
            </a:r>
          </a:p>
          <a:p>
            <a:pPr marL="457200" indent="-457200">
              <a:lnSpc>
                <a:spcPct val="70000"/>
              </a:lnSpc>
              <a:spcBef>
                <a:spcPts val="300"/>
              </a:spcBef>
              <a:spcAft>
                <a:spcPts val="600"/>
              </a:spcAft>
              <a:buFont typeface="Arial" panose="020B0604020202020204" pitchFamily="34" charset="0"/>
              <a:buChar char="•"/>
              <a:defRPr/>
            </a:pPr>
            <a:r>
              <a:rPr lang="en-US" sz="2800" dirty="0"/>
              <a:t>Issues Tracking: </a:t>
            </a:r>
            <a:r>
              <a:rPr lang="en-US" sz="2800" b="0" dirty="0">
                <a:hlinkClick r:id="rId3"/>
              </a:rPr>
              <a:t>11-21/0332r37</a:t>
            </a:r>
            <a:endParaRPr lang="en-US" sz="2800" b="0" dirty="0"/>
          </a:p>
          <a:p>
            <a:pPr marL="457200" indent="-457200">
              <a:lnSpc>
                <a:spcPct val="70000"/>
              </a:lnSpc>
              <a:spcBef>
                <a:spcPts val="300"/>
              </a:spcBef>
              <a:spcAft>
                <a:spcPts val="600"/>
              </a:spcAft>
              <a:buFont typeface="Arial" panose="020B0604020202020204" pitchFamily="34" charset="0"/>
              <a:buChar char="•"/>
              <a:defRPr/>
            </a:pPr>
            <a:r>
              <a:rPr lang="en-US" sz="2800" dirty="0"/>
              <a:t>Motions record:</a:t>
            </a:r>
            <a:r>
              <a:rPr lang="en-US" sz="2800" b="0" dirty="0"/>
              <a:t> </a:t>
            </a:r>
            <a:r>
              <a:rPr lang="en-US" sz="2800" b="0" dirty="0">
                <a:hlinkClick r:id="rId4"/>
              </a:rPr>
              <a:t>11-22/0651r11</a:t>
            </a:r>
            <a:r>
              <a:rPr lang="en-US" sz="2800" b="0" dirty="0"/>
              <a:t> </a:t>
            </a:r>
          </a:p>
          <a:p>
            <a:pPr marL="457200" indent="-457200">
              <a:lnSpc>
                <a:spcPct val="70000"/>
              </a:lnSpc>
              <a:spcBef>
                <a:spcPts val="300"/>
              </a:spcBef>
              <a:spcAft>
                <a:spcPts val="600"/>
              </a:spcAft>
              <a:buFont typeface="Arial" panose="020B0604020202020204" pitchFamily="34" charset="0"/>
              <a:buChar char="•"/>
              <a:defRPr/>
            </a:pPr>
            <a:r>
              <a:rPr lang="en-US" sz="2800" dirty="0"/>
              <a:t>Results of Comment Collection on D0.2:</a:t>
            </a:r>
            <a:r>
              <a:rPr lang="en-US" sz="2800" b="0" dirty="0"/>
              <a:t> </a:t>
            </a:r>
            <a:r>
              <a:rPr lang="en-US" sz="2800" b="0" dirty="0">
                <a:hlinkClick r:id="rId5"/>
              </a:rPr>
              <a:t>11-22/0973r15</a:t>
            </a:r>
            <a:r>
              <a:rPr lang="en-US" sz="2800" b="0" dirty="0"/>
              <a:t> </a:t>
            </a:r>
            <a:endParaRPr lang="en-US" sz="2800" dirty="0"/>
          </a:p>
          <a:p>
            <a:pPr marL="457200" indent="-457200">
              <a:lnSpc>
                <a:spcPct val="70000"/>
              </a:lnSpc>
              <a:spcBef>
                <a:spcPts val="300"/>
              </a:spcBef>
              <a:spcAft>
                <a:spcPts val="600"/>
              </a:spcAft>
              <a:buFont typeface="Arial" panose="020B0604020202020204" pitchFamily="34" charset="0"/>
              <a:buChar char="•"/>
              <a:defRPr/>
            </a:pPr>
            <a:r>
              <a:rPr lang="en-US" sz="2800" dirty="0"/>
              <a:t>Review status of CC resolutions</a:t>
            </a:r>
          </a:p>
          <a:p>
            <a:pPr marL="457200" indent="-457200">
              <a:lnSpc>
                <a:spcPct val="70000"/>
              </a:lnSpc>
              <a:spcBef>
                <a:spcPts val="300"/>
              </a:spcBef>
              <a:spcAft>
                <a:spcPts val="600"/>
              </a:spcAft>
              <a:buFont typeface="Arial" panose="020B0604020202020204" pitchFamily="34" charset="0"/>
              <a:buChar char="•"/>
              <a:defRPr/>
            </a:pPr>
            <a:r>
              <a:rPr lang="en-US" sz="2800" dirty="0"/>
              <a:t>Way forward to D1.0 (slide 22)</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095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Approve prior TGbh minutes</a:t>
            </a:r>
            <a:endParaRPr lang="en-GB" dirty="0"/>
          </a:p>
        </p:txBody>
      </p:sp>
      <p:sp>
        <p:nvSpPr>
          <p:cNvPr id="4098" name="Rectangle 2"/>
          <p:cNvSpPr>
            <a:spLocks noGrp="1" noChangeArrowheads="1"/>
          </p:cNvSpPr>
          <p:nvPr>
            <p:ph idx="1"/>
          </p:nvPr>
        </p:nvSpPr>
        <p:spPr>
          <a:xfrm>
            <a:off x="905257" y="1295400"/>
            <a:ext cx="10361084" cy="51800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Approve the minutes of</a:t>
            </a:r>
          </a:p>
          <a:p>
            <a:pPr marL="857250" lvl="1" indent="-457200">
              <a:lnSpc>
                <a:spcPct val="90000"/>
              </a:lnSpc>
              <a:spcBef>
                <a:spcPts val="0"/>
              </a:spcBef>
              <a:spcAft>
                <a:spcPts val="600"/>
              </a:spcAft>
              <a:buFont typeface="Arial" panose="020B0604020202020204" pitchFamily="34" charset="0"/>
              <a:buChar char="•"/>
              <a:defRPr/>
            </a:pPr>
            <a:r>
              <a:rPr lang="en-US" dirty="0"/>
              <a:t>January interim session: </a:t>
            </a:r>
            <a:r>
              <a:rPr lang="en-US" dirty="0">
                <a:hlinkClick r:id="rId3"/>
              </a:rPr>
              <a:t>11-23/0199r0</a:t>
            </a:r>
            <a:r>
              <a:rPr lang="en-US" dirty="0"/>
              <a:t> </a:t>
            </a:r>
          </a:p>
          <a:p>
            <a:pPr marL="857250" lvl="1" indent="-457200">
              <a:lnSpc>
                <a:spcPct val="90000"/>
              </a:lnSpc>
              <a:spcBef>
                <a:spcPts val="0"/>
              </a:spcBef>
              <a:spcAft>
                <a:spcPts val="600"/>
              </a:spcAft>
              <a:buFont typeface="Arial" panose="020B0604020202020204" pitchFamily="34" charset="0"/>
              <a:buChar char="•"/>
              <a:defRPr/>
            </a:pPr>
            <a:r>
              <a:rPr lang="en-US" dirty="0"/>
              <a:t>Teleconference minutes:</a:t>
            </a:r>
          </a:p>
          <a:p>
            <a:pPr marL="1257300" lvl="2" indent="-457200">
              <a:lnSpc>
                <a:spcPct val="90000"/>
              </a:lnSpc>
              <a:spcBef>
                <a:spcPts val="0"/>
              </a:spcBef>
              <a:spcAft>
                <a:spcPts val="600"/>
              </a:spcAft>
              <a:buFont typeface="Arial" panose="020B0604020202020204" pitchFamily="34" charset="0"/>
              <a:buChar char="•"/>
              <a:defRPr/>
            </a:pPr>
            <a:r>
              <a:rPr lang="en-US" sz="2000" dirty="0"/>
              <a:t>Jan 31: </a:t>
            </a:r>
            <a:r>
              <a:rPr lang="en-US" sz="2000" dirty="0">
                <a:hlinkClick r:id="rId4"/>
              </a:rPr>
              <a:t>11-23/0233r0</a:t>
            </a:r>
            <a:r>
              <a:rPr lang="en-US" sz="2000" dirty="0"/>
              <a:t> </a:t>
            </a:r>
          </a:p>
          <a:p>
            <a:pPr marL="1257300" lvl="2" indent="-457200">
              <a:lnSpc>
                <a:spcPct val="90000"/>
              </a:lnSpc>
              <a:spcBef>
                <a:spcPts val="0"/>
              </a:spcBef>
              <a:spcAft>
                <a:spcPts val="600"/>
              </a:spcAft>
              <a:buFont typeface="Arial" panose="020B0604020202020204" pitchFamily="34" charset="0"/>
              <a:buChar char="•"/>
              <a:defRPr/>
            </a:pPr>
            <a:r>
              <a:rPr lang="en-US" sz="2000" dirty="0"/>
              <a:t>Feb 7: </a:t>
            </a:r>
            <a:r>
              <a:rPr lang="en-US" sz="2000" dirty="0">
                <a:hlinkClick r:id="rId5"/>
              </a:rPr>
              <a:t>11-23/0200r0</a:t>
            </a:r>
            <a:r>
              <a:rPr lang="en-US" sz="2000" dirty="0"/>
              <a:t> </a:t>
            </a:r>
          </a:p>
          <a:p>
            <a:pPr marL="1257300" lvl="2" indent="-457200">
              <a:lnSpc>
                <a:spcPct val="90000"/>
              </a:lnSpc>
              <a:spcBef>
                <a:spcPts val="0"/>
              </a:spcBef>
              <a:spcAft>
                <a:spcPts val="600"/>
              </a:spcAft>
              <a:buFont typeface="Arial" panose="020B0604020202020204" pitchFamily="34" charset="0"/>
              <a:buChar char="•"/>
              <a:defRPr/>
            </a:pPr>
            <a:r>
              <a:rPr lang="en-US" sz="2000" dirty="0"/>
              <a:t>Feb 14: </a:t>
            </a:r>
            <a:r>
              <a:rPr lang="en-US" sz="2000" dirty="0">
                <a:hlinkClick r:id="rId6"/>
              </a:rPr>
              <a:t>11-23/0234r0</a:t>
            </a:r>
            <a:r>
              <a:rPr lang="en-US" sz="2000" dirty="0"/>
              <a:t> </a:t>
            </a:r>
          </a:p>
          <a:p>
            <a:pPr marL="1257300" lvl="2" indent="-457200">
              <a:lnSpc>
                <a:spcPct val="90000"/>
              </a:lnSpc>
              <a:spcBef>
                <a:spcPts val="0"/>
              </a:spcBef>
              <a:spcAft>
                <a:spcPts val="600"/>
              </a:spcAft>
              <a:buFont typeface="Arial" panose="020B0604020202020204" pitchFamily="34" charset="0"/>
              <a:buChar char="•"/>
              <a:defRPr/>
            </a:pPr>
            <a:r>
              <a:rPr lang="en-US" sz="2000" dirty="0"/>
              <a:t>Feb 21: </a:t>
            </a:r>
            <a:r>
              <a:rPr lang="en-US" sz="2000" dirty="0">
                <a:hlinkClick r:id="rId7"/>
              </a:rPr>
              <a:t>11-23/0235r0</a:t>
            </a:r>
            <a:r>
              <a:rPr lang="en-US" sz="2000" dirty="0"/>
              <a:t> </a:t>
            </a:r>
          </a:p>
          <a:p>
            <a:pPr marL="1257300" lvl="2" indent="-457200">
              <a:lnSpc>
                <a:spcPct val="90000"/>
              </a:lnSpc>
              <a:spcBef>
                <a:spcPts val="0"/>
              </a:spcBef>
              <a:spcAft>
                <a:spcPts val="600"/>
              </a:spcAft>
              <a:buFont typeface="Arial" panose="020B0604020202020204" pitchFamily="34" charset="0"/>
              <a:buChar char="•"/>
              <a:defRPr/>
            </a:pPr>
            <a:r>
              <a:rPr lang="en-US" sz="2000" dirty="0"/>
              <a:t>Feb 28: </a:t>
            </a:r>
            <a:r>
              <a:rPr lang="en-US" sz="2000" dirty="0">
                <a:hlinkClick r:id="rId8"/>
              </a:rPr>
              <a:t>11-23/0264r0</a:t>
            </a:r>
            <a:r>
              <a:rPr lang="en-US" sz="2000" dirty="0"/>
              <a:t> </a:t>
            </a:r>
          </a:p>
          <a:p>
            <a:pPr marL="457200" indent="-457200">
              <a:lnSpc>
                <a:spcPct val="90000"/>
              </a:lnSpc>
              <a:spcBef>
                <a:spcPts val="0"/>
              </a:spcBef>
              <a:spcAft>
                <a:spcPts val="600"/>
              </a:spcAft>
              <a:buFont typeface="Arial" panose="020B0604020202020204" pitchFamily="34" charset="0"/>
              <a:buChar char="•"/>
              <a:defRPr/>
            </a:pPr>
            <a:r>
              <a:rPr lang="en-US" dirty="0"/>
              <a:t>Moved:</a:t>
            </a:r>
          </a:p>
          <a:p>
            <a:pPr marL="457200" indent="-457200">
              <a:lnSpc>
                <a:spcPct val="90000"/>
              </a:lnSpc>
              <a:spcBef>
                <a:spcPts val="0"/>
              </a:spcBef>
              <a:spcAft>
                <a:spcPts val="600"/>
              </a:spcAft>
              <a:buFont typeface="Arial" panose="020B0604020202020204" pitchFamily="34" charset="0"/>
              <a:buChar char="•"/>
              <a:defRPr/>
            </a:pPr>
            <a:r>
              <a:rPr lang="en-US" dirty="0"/>
              <a:t>Seconded:</a:t>
            </a:r>
          </a:p>
          <a:p>
            <a:pPr marL="457200" indent="-457200">
              <a:lnSpc>
                <a:spcPct val="90000"/>
              </a:lnSpc>
              <a:spcBef>
                <a:spcPts val="0"/>
              </a:spcBef>
              <a:spcAft>
                <a:spcPts val="600"/>
              </a:spcAft>
              <a:buFont typeface="Arial" panose="020B0604020202020204" pitchFamily="34" charset="0"/>
              <a:buChar char="•"/>
              <a:defRPr/>
            </a:pPr>
            <a:r>
              <a:rPr lang="en-US" dirty="0"/>
              <a:t>Result:</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121975050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a:t>
            </a:r>
          </a:p>
        </p:txBody>
      </p:sp>
      <p:sp>
        <p:nvSpPr>
          <p:cNvPr id="15366" name="Rectangle 3"/>
          <p:cNvSpPr>
            <a:spLocks noGrp="1" noChangeArrowheads="1"/>
          </p:cNvSpPr>
          <p:nvPr>
            <p:ph type="body" idx="1"/>
          </p:nvPr>
        </p:nvSpPr>
        <p:spPr>
          <a:xfrm>
            <a:off x="1905000" y="1295400"/>
            <a:ext cx="8382000" cy="4876800"/>
          </a:xfrm>
        </p:spPr>
        <p:txBody>
          <a:bodyPr/>
          <a:lstStyle/>
          <a:p>
            <a:pPr lvl="1">
              <a:spcBef>
                <a:spcPts val="0"/>
              </a:spcBef>
            </a:pPr>
            <a:endParaRPr lang="en-US" sz="1800" b="1" dirty="0"/>
          </a:p>
          <a:p>
            <a:pPr lvl="1" algn="just">
              <a:spcBef>
                <a:spcPts val="0"/>
              </a:spcBef>
              <a:defRPr/>
            </a:pPr>
            <a:r>
              <a:rPr lang="en-US" altLang="zh-CN" sz="2400" dirty="0">
                <a:latin typeface="Times New Roman"/>
                <a:ea typeface="MS Gothic"/>
              </a:rPr>
              <a:t>PAR approved					</a:t>
            </a:r>
            <a:r>
              <a:rPr lang="en-US" altLang="zh-CN" sz="2400" dirty="0">
                <a:highlight>
                  <a:srgbClr val="00FF00"/>
                </a:highlight>
                <a:latin typeface="Times New Roman"/>
                <a:ea typeface="MS Gothic"/>
              </a:rPr>
              <a:t>Feb 2021</a:t>
            </a:r>
          </a:p>
          <a:p>
            <a:pPr lvl="1" algn="just">
              <a:spcBef>
                <a:spcPts val="0"/>
              </a:spcBef>
              <a:defRPr/>
            </a:pPr>
            <a:r>
              <a:rPr lang="en-US" altLang="zh-CN" sz="2400" dirty="0">
                <a:latin typeface="Times New Roman"/>
                <a:ea typeface="MS Gothic"/>
              </a:rPr>
              <a:t>First TG meeting					</a:t>
            </a:r>
            <a:r>
              <a:rPr lang="en-US" altLang="zh-CN" sz="2400" dirty="0">
                <a:highlight>
                  <a:srgbClr val="00FF00"/>
                </a:highlight>
                <a:latin typeface="Times New Roman"/>
                <a:ea typeface="MS Gothic"/>
              </a:rPr>
              <a:t>Mar 2021</a:t>
            </a:r>
          </a:p>
          <a:p>
            <a:pPr lvl="1" algn="just">
              <a:spcBef>
                <a:spcPts val="0"/>
              </a:spcBef>
              <a:defRPr/>
            </a:pPr>
            <a:r>
              <a:rPr lang="en-US" altLang="zh-CN" sz="2400" dirty="0">
                <a:latin typeface="Times New Roman"/>
                <a:ea typeface="MS Gothic"/>
              </a:rPr>
              <a:t>D0.2 CC							</a:t>
            </a:r>
            <a:r>
              <a:rPr lang="en-US" altLang="zh-CN" sz="2400" dirty="0">
                <a:highlight>
                  <a:srgbClr val="00FF00"/>
                </a:highlight>
                <a:latin typeface="Times New Roman"/>
                <a:ea typeface="MS Gothic"/>
                <a:sym typeface="Wingdings" panose="05000000000000000000" pitchFamily="2" charset="2"/>
              </a:rPr>
              <a:t>May 2022</a:t>
            </a:r>
            <a:endParaRPr lang="en-US" altLang="zh-CN" sz="2400" dirty="0">
              <a:latin typeface="Times New Roman"/>
              <a:ea typeface="MS Gothic"/>
            </a:endParaRPr>
          </a:p>
          <a:p>
            <a:pPr lvl="1" algn="just">
              <a:spcBef>
                <a:spcPts val="0"/>
              </a:spcBef>
              <a:defRPr/>
            </a:pPr>
            <a:r>
              <a:rPr lang="en-US" altLang="zh-CN" sz="2400" dirty="0">
                <a:latin typeface="Times New Roman"/>
                <a:ea typeface="MS Gothic"/>
              </a:rPr>
              <a:t>Initial WG Letter Ballot (D1.0)	Mar 2023</a:t>
            </a:r>
          </a:p>
          <a:p>
            <a:pPr lvl="1" algn="just">
              <a:spcBef>
                <a:spcPts val="0"/>
              </a:spcBef>
              <a:defRPr/>
            </a:pPr>
            <a:r>
              <a:rPr lang="en-US" altLang="zh-CN" sz="2400" dirty="0">
                <a:latin typeface="Times New Roman"/>
                <a:ea typeface="MS Gothic"/>
              </a:rPr>
              <a:t>Recirculation LB (D2.0)			Jul 2023</a:t>
            </a:r>
          </a:p>
          <a:p>
            <a:pPr lvl="1" algn="just">
              <a:spcBef>
                <a:spcPts val="0"/>
              </a:spcBef>
              <a:defRPr/>
            </a:pPr>
            <a:r>
              <a:rPr lang="en-US" altLang="zh-CN" sz="2400" dirty="0">
                <a:latin typeface="Times New Roman"/>
                <a:ea typeface="MS Gothic"/>
              </a:rPr>
              <a:t>Initial SA Ballot (D3.0)			Nov 2023</a:t>
            </a:r>
          </a:p>
          <a:p>
            <a:pPr lvl="1" algn="just">
              <a:spcBef>
                <a:spcPts val="0"/>
              </a:spcBef>
              <a:defRPr/>
            </a:pPr>
            <a:r>
              <a:rPr lang="en-US" altLang="zh-CN" sz="2400" dirty="0">
                <a:latin typeface="Times New Roman"/>
                <a:ea typeface="MS Gothic"/>
              </a:rPr>
              <a:t>Final 802.11 WG approval		Mar 2024</a:t>
            </a:r>
          </a:p>
          <a:p>
            <a:pPr lvl="1" algn="just">
              <a:spcBef>
                <a:spcPts val="0"/>
              </a:spcBef>
              <a:defRPr/>
            </a:pPr>
            <a:r>
              <a:rPr lang="en-US" altLang="zh-CN" sz="2400" dirty="0">
                <a:latin typeface="Times New Roman"/>
                <a:ea typeface="MS Gothic"/>
              </a:rPr>
              <a:t>802 EC approval					Apr 2024</a:t>
            </a:r>
          </a:p>
          <a:p>
            <a:pPr lvl="1">
              <a:spcBef>
                <a:spcPts val="0"/>
              </a:spcBef>
              <a:defRPr/>
            </a:pPr>
            <a:r>
              <a:rPr lang="en-US" altLang="zh-CN" sz="2400" dirty="0" err="1">
                <a:latin typeface="Times New Roman"/>
                <a:ea typeface="MS Gothic"/>
              </a:rPr>
              <a:t>RevCom</a:t>
            </a:r>
            <a:r>
              <a:rPr lang="en-US" altLang="zh-CN" sz="2400" dirty="0">
                <a:latin typeface="Times New Roman"/>
                <a:ea typeface="MS Gothic"/>
              </a:rPr>
              <a:t> and SASB approval		Apr 2024</a:t>
            </a:r>
          </a:p>
          <a:p>
            <a:pPr>
              <a:spcBef>
                <a:spcPts val="0"/>
              </a:spcBef>
            </a:pPr>
            <a:endParaRPr lang="en-US" dirty="0"/>
          </a:p>
          <a:p>
            <a:pPr marL="457200" lvl="1" indent="0">
              <a:spcBef>
                <a:spcPts val="0"/>
              </a:spcBef>
            </a:pPr>
            <a:endParaRPr lang="en-US" dirty="0"/>
          </a:p>
          <a:p>
            <a:pPr marL="457200" lvl="1" indent="0">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36442910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2"/>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14 March 2023, 13:30-15:30 ET</a:t>
            </a:r>
            <a:endParaRPr lang="en-GB" dirty="0"/>
          </a:p>
        </p:txBody>
      </p:sp>
      <p:sp>
        <p:nvSpPr>
          <p:cNvPr id="4098" name="Rectangle 2"/>
          <p:cNvSpPr>
            <a:spLocks noGrp="1" noChangeArrowheads="1"/>
          </p:cNvSpPr>
          <p:nvPr>
            <p:ph idx="1"/>
          </p:nvPr>
        </p:nvSpPr>
        <p:spPr>
          <a:xfrm>
            <a:off x="685800" y="1219200"/>
            <a:ext cx="11049000" cy="52562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2400" dirty="0"/>
              <a:t>January Interim meetings: Monday, 8:00-10:00 (pre-meeting); Tuesday, 13:30-15:30; Wednesday, 8:00-10:00; Thursday 8:00-10:00</a:t>
            </a:r>
            <a:endParaRPr lang="en-US" altLang="en-US" sz="2400" u="sng" dirty="0"/>
          </a:p>
          <a:p>
            <a:pPr marL="457200" indent="-457200">
              <a:lnSpc>
                <a:spcPct val="70000"/>
              </a:lnSpc>
              <a:spcBef>
                <a:spcPts val="300"/>
              </a:spcBef>
              <a:spcAft>
                <a:spcPts val="600"/>
              </a:spcAft>
              <a:buFont typeface="Arial" panose="020B0604020202020204" pitchFamily="34" charset="0"/>
              <a:buChar char="•"/>
              <a:defRPr/>
            </a:pPr>
            <a:r>
              <a:rPr lang="en-US" sz="2800" dirty="0"/>
              <a:t>Issues Tracking: </a:t>
            </a:r>
            <a:r>
              <a:rPr lang="en-US" sz="2800" b="0" dirty="0">
                <a:hlinkClick r:id="rId3"/>
              </a:rPr>
              <a:t>11-21/0332r37</a:t>
            </a:r>
            <a:endParaRPr lang="en-US" sz="2800" b="0" dirty="0"/>
          </a:p>
          <a:p>
            <a:pPr marL="457200" indent="-457200">
              <a:lnSpc>
                <a:spcPct val="70000"/>
              </a:lnSpc>
              <a:spcBef>
                <a:spcPts val="300"/>
              </a:spcBef>
              <a:spcAft>
                <a:spcPts val="600"/>
              </a:spcAft>
              <a:buFont typeface="Arial" panose="020B0604020202020204" pitchFamily="34" charset="0"/>
              <a:buChar char="•"/>
              <a:defRPr/>
            </a:pPr>
            <a:r>
              <a:rPr lang="en-US" sz="2800" dirty="0"/>
              <a:t>Motions record:</a:t>
            </a:r>
            <a:r>
              <a:rPr lang="en-US" sz="2800" b="0" dirty="0"/>
              <a:t> </a:t>
            </a:r>
            <a:r>
              <a:rPr lang="en-US" sz="2800" b="0" dirty="0">
                <a:hlinkClick r:id="rId4"/>
              </a:rPr>
              <a:t>11-22/0651r11</a:t>
            </a:r>
            <a:r>
              <a:rPr lang="en-US" sz="2800" b="0" dirty="0"/>
              <a:t> </a:t>
            </a:r>
          </a:p>
          <a:p>
            <a:pPr marL="457200" indent="-457200">
              <a:lnSpc>
                <a:spcPct val="70000"/>
              </a:lnSpc>
              <a:spcBef>
                <a:spcPts val="300"/>
              </a:spcBef>
              <a:spcAft>
                <a:spcPts val="600"/>
              </a:spcAft>
              <a:buFont typeface="Arial" panose="020B0604020202020204" pitchFamily="34" charset="0"/>
              <a:buChar char="•"/>
              <a:defRPr/>
            </a:pPr>
            <a:r>
              <a:rPr lang="en-US" sz="2800" dirty="0"/>
              <a:t>Results of Comment Collection on D0.2:</a:t>
            </a:r>
            <a:r>
              <a:rPr lang="en-US" sz="2800" b="0" dirty="0"/>
              <a:t> </a:t>
            </a:r>
            <a:r>
              <a:rPr lang="en-US" sz="2800" b="0" dirty="0">
                <a:hlinkClick r:id="rId5"/>
              </a:rPr>
              <a:t>11-22/0973r15</a:t>
            </a:r>
            <a:r>
              <a:rPr lang="en-US" sz="2800" b="0" dirty="0"/>
              <a:t> </a:t>
            </a:r>
            <a:endParaRPr lang="en-US" sz="2800" dirty="0"/>
          </a:p>
          <a:p>
            <a:pPr marL="457200" indent="-457200">
              <a:lnSpc>
                <a:spcPct val="70000"/>
              </a:lnSpc>
              <a:spcBef>
                <a:spcPts val="300"/>
              </a:spcBef>
              <a:spcAft>
                <a:spcPts val="600"/>
              </a:spcAft>
              <a:buFont typeface="Arial" panose="020B0604020202020204" pitchFamily="34" charset="0"/>
              <a:buChar char="•"/>
              <a:defRPr/>
            </a:pPr>
            <a:r>
              <a:rPr lang="en-US" sz="2800" dirty="0"/>
              <a:t>Motion on existing CC resolutions</a:t>
            </a:r>
          </a:p>
          <a:p>
            <a:pPr marL="457200" indent="-457200">
              <a:lnSpc>
                <a:spcPct val="70000"/>
              </a:lnSpc>
              <a:spcBef>
                <a:spcPts val="300"/>
              </a:spcBef>
              <a:spcAft>
                <a:spcPts val="600"/>
              </a:spcAft>
              <a:buFont typeface="Arial" panose="020B0604020202020204" pitchFamily="34" charset="0"/>
              <a:buChar char="•"/>
              <a:defRPr/>
            </a:pPr>
            <a:r>
              <a:rPr lang="en-US" sz="2800" dirty="0"/>
              <a:t>Way forward to D1.0 (slide 22)</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123699926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TGbh, March 2023 Plenary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2"/>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15 March 2023, 8:00-10:00 ET</a:t>
            </a:r>
            <a:endParaRPr lang="en-GB" dirty="0"/>
          </a:p>
        </p:txBody>
      </p:sp>
      <p:sp>
        <p:nvSpPr>
          <p:cNvPr id="4098" name="Rectangle 2"/>
          <p:cNvSpPr>
            <a:spLocks noGrp="1" noChangeArrowheads="1"/>
          </p:cNvSpPr>
          <p:nvPr>
            <p:ph idx="1"/>
          </p:nvPr>
        </p:nvSpPr>
        <p:spPr>
          <a:xfrm>
            <a:off x="685800" y="1219200"/>
            <a:ext cx="11049000" cy="52562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2400" dirty="0"/>
              <a:t>January Interim meetings: Monday, 8:00-10:00 (pre-meeting); Tuesday, 13:30-15:30; Wednesday, 8:00-10:00; Thursday 8:00-10:00</a:t>
            </a:r>
            <a:endParaRPr lang="en-US" altLang="en-US" sz="2400" u="sng" dirty="0"/>
          </a:p>
          <a:p>
            <a:pPr marL="457200" indent="-457200">
              <a:lnSpc>
                <a:spcPct val="70000"/>
              </a:lnSpc>
              <a:spcBef>
                <a:spcPts val="300"/>
              </a:spcBef>
              <a:spcAft>
                <a:spcPts val="600"/>
              </a:spcAft>
              <a:buFont typeface="Arial" panose="020B0604020202020204" pitchFamily="34" charset="0"/>
              <a:buChar char="•"/>
              <a:defRPr/>
            </a:pPr>
            <a:r>
              <a:rPr lang="en-US" sz="2800" dirty="0"/>
              <a:t>Issues Tracking: </a:t>
            </a:r>
            <a:r>
              <a:rPr lang="en-US" sz="2800" b="0" dirty="0">
                <a:hlinkClick r:id="rId3"/>
              </a:rPr>
              <a:t>11-21/0332r37</a:t>
            </a:r>
            <a:endParaRPr lang="en-US" sz="2800" b="0" dirty="0"/>
          </a:p>
          <a:p>
            <a:pPr marL="457200" indent="-457200">
              <a:lnSpc>
                <a:spcPct val="70000"/>
              </a:lnSpc>
              <a:spcBef>
                <a:spcPts val="300"/>
              </a:spcBef>
              <a:spcAft>
                <a:spcPts val="600"/>
              </a:spcAft>
              <a:buFont typeface="Arial" panose="020B0604020202020204" pitchFamily="34" charset="0"/>
              <a:buChar char="•"/>
              <a:defRPr/>
            </a:pPr>
            <a:r>
              <a:rPr lang="en-US" sz="2800" dirty="0"/>
              <a:t>Motions record:</a:t>
            </a:r>
            <a:r>
              <a:rPr lang="en-US" sz="2800" b="0" dirty="0"/>
              <a:t> </a:t>
            </a:r>
            <a:r>
              <a:rPr lang="en-US" sz="2800" b="0" dirty="0">
                <a:hlinkClick r:id="rId4"/>
              </a:rPr>
              <a:t>11-22/0651r11</a:t>
            </a:r>
            <a:r>
              <a:rPr lang="en-US" sz="2800" b="0" dirty="0"/>
              <a:t> </a:t>
            </a:r>
          </a:p>
          <a:p>
            <a:pPr marL="457200" indent="-457200">
              <a:lnSpc>
                <a:spcPct val="70000"/>
              </a:lnSpc>
              <a:spcBef>
                <a:spcPts val="300"/>
              </a:spcBef>
              <a:spcAft>
                <a:spcPts val="600"/>
              </a:spcAft>
              <a:buFont typeface="Arial" panose="020B0604020202020204" pitchFamily="34" charset="0"/>
              <a:buChar char="•"/>
              <a:defRPr/>
            </a:pPr>
            <a:r>
              <a:rPr lang="en-US" sz="2800" dirty="0"/>
              <a:t>Results of Comment Collection on D0.2:</a:t>
            </a:r>
            <a:r>
              <a:rPr lang="en-US" sz="2800" b="0" dirty="0"/>
              <a:t> </a:t>
            </a:r>
            <a:r>
              <a:rPr lang="en-US" sz="2800" b="0" dirty="0">
                <a:hlinkClick r:id="rId5"/>
              </a:rPr>
              <a:t>11-22/0973r15</a:t>
            </a:r>
            <a:r>
              <a:rPr lang="en-US" sz="2800" b="0" dirty="0"/>
              <a:t> </a:t>
            </a:r>
            <a:endParaRPr lang="en-US" sz="2800" dirty="0"/>
          </a:p>
          <a:p>
            <a:pPr marL="457200" indent="-457200">
              <a:lnSpc>
                <a:spcPct val="70000"/>
              </a:lnSpc>
              <a:spcBef>
                <a:spcPts val="300"/>
              </a:spcBef>
              <a:spcAft>
                <a:spcPts val="600"/>
              </a:spcAft>
              <a:buFont typeface="Arial" panose="020B0604020202020204" pitchFamily="34" charset="0"/>
              <a:buChar char="•"/>
              <a:defRPr/>
            </a:pPr>
            <a:r>
              <a:rPr lang="en-US" sz="2800" dirty="0"/>
              <a:t>Way forward to D1.0 (slide 22)</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20</a:t>
            </a:fld>
            <a:endParaRPr lang="en-GB"/>
          </a:p>
        </p:txBody>
      </p:sp>
    </p:spTree>
    <p:extLst>
      <p:ext uri="{BB962C8B-B14F-4D97-AF65-F5344CB8AC3E}">
        <p14:creationId xmlns:p14="http://schemas.microsoft.com/office/powerpoint/2010/main" val="416816492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16 March 2023, 8:00-10:00 ET</a:t>
            </a:r>
            <a:endParaRPr lang="en-GB" dirty="0"/>
          </a:p>
        </p:txBody>
      </p:sp>
      <p:sp>
        <p:nvSpPr>
          <p:cNvPr id="4098" name="Rectangle 2"/>
          <p:cNvSpPr>
            <a:spLocks noGrp="1" noChangeArrowheads="1"/>
          </p:cNvSpPr>
          <p:nvPr>
            <p:ph idx="1"/>
          </p:nvPr>
        </p:nvSpPr>
        <p:spPr>
          <a:xfrm>
            <a:off x="685800" y="1220788"/>
            <a:ext cx="10820399" cy="5254626"/>
          </a:xfrm>
          <a:ln/>
        </p:spPr>
        <p:txBody>
          <a:bodyPr/>
          <a:lstStyle/>
          <a:p>
            <a:pPr marL="457200" indent="-457200">
              <a:lnSpc>
                <a:spcPct val="90000"/>
              </a:lnSpc>
              <a:spcBef>
                <a:spcPts val="0"/>
              </a:spcBef>
              <a:spcAft>
                <a:spcPts val="3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30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30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300"/>
              </a:spcAft>
              <a:buFont typeface="Arial" panose="020B0604020202020204" pitchFamily="34" charset="0"/>
              <a:buChar char="•"/>
              <a:defRPr/>
            </a:pPr>
            <a:r>
              <a:rPr lang="en-US" altLang="en-US" sz="2400" dirty="0"/>
              <a:t>Next meetings plan (slides 23, 24)</a:t>
            </a:r>
          </a:p>
          <a:p>
            <a:pPr marL="857250" lvl="1" indent="-457200">
              <a:lnSpc>
                <a:spcPct val="90000"/>
              </a:lnSpc>
              <a:spcBef>
                <a:spcPts val="0"/>
              </a:spcBef>
              <a:spcAft>
                <a:spcPts val="300"/>
              </a:spcAft>
              <a:buFont typeface="Arial" panose="020B0604020202020204" pitchFamily="34" charset="0"/>
              <a:buChar char="•"/>
              <a:defRPr/>
            </a:pPr>
            <a:r>
              <a:rPr lang="en-US" sz="2400" dirty="0"/>
              <a:t>Timeline update review</a:t>
            </a:r>
            <a:endParaRPr lang="en-US" altLang="en-US" sz="2400" dirty="0"/>
          </a:p>
          <a:p>
            <a:pPr marL="457200" indent="-457200">
              <a:lnSpc>
                <a:spcPct val="70000"/>
              </a:lnSpc>
              <a:spcBef>
                <a:spcPts val="300"/>
              </a:spcBef>
              <a:spcAft>
                <a:spcPts val="600"/>
              </a:spcAft>
              <a:buFont typeface="Arial" panose="020B0604020202020204" pitchFamily="34" charset="0"/>
              <a:buChar char="•"/>
              <a:defRPr/>
            </a:pPr>
            <a:r>
              <a:rPr lang="en-US" sz="2800" dirty="0"/>
              <a:t>Issues Tracking: </a:t>
            </a:r>
            <a:r>
              <a:rPr lang="en-US" sz="2800" b="0" dirty="0">
                <a:hlinkClick r:id="rId3"/>
              </a:rPr>
              <a:t>11-21/0332r37</a:t>
            </a:r>
            <a:endParaRPr lang="en-US" sz="2800" b="0" dirty="0"/>
          </a:p>
          <a:p>
            <a:pPr marL="457200" indent="-457200">
              <a:lnSpc>
                <a:spcPct val="70000"/>
              </a:lnSpc>
              <a:spcBef>
                <a:spcPts val="300"/>
              </a:spcBef>
              <a:spcAft>
                <a:spcPts val="600"/>
              </a:spcAft>
              <a:buFont typeface="Arial" panose="020B0604020202020204" pitchFamily="34" charset="0"/>
              <a:buChar char="•"/>
              <a:defRPr/>
            </a:pPr>
            <a:r>
              <a:rPr lang="en-US" sz="2800" dirty="0"/>
              <a:t>Motions record:</a:t>
            </a:r>
            <a:r>
              <a:rPr lang="en-US" sz="2800" b="0" dirty="0"/>
              <a:t> </a:t>
            </a:r>
            <a:r>
              <a:rPr lang="en-US" sz="2800" b="0" dirty="0">
                <a:hlinkClick r:id="rId4"/>
              </a:rPr>
              <a:t>11-22/0651r11</a:t>
            </a:r>
            <a:r>
              <a:rPr lang="en-US" sz="2800" b="0" dirty="0"/>
              <a:t> </a:t>
            </a:r>
          </a:p>
          <a:p>
            <a:pPr marL="457200" indent="-457200">
              <a:lnSpc>
                <a:spcPct val="70000"/>
              </a:lnSpc>
              <a:spcBef>
                <a:spcPts val="300"/>
              </a:spcBef>
              <a:spcAft>
                <a:spcPts val="600"/>
              </a:spcAft>
              <a:buFont typeface="Arial" panose="020B0604020202020204" pitchFamily="34" charset="0"/>
              <a:buChar char="•"/>
              <a:defRPr/>
            </a:pPr>
            <a:r>
              <a:rPr lang="en-US" sz="2800" dirty="0"/>
              <a:t>Results of Comment Collection on D0.2:</a:t>
            </a:r>
            <a:r>
              <a:rPr lang="en-US" sz="2800" b="0" dirty="0"/>
              <a:t> </a:t>
            </a:r>
            <a:r>
              <a:rPr lang="en-US" sz="2800" b="0" dirty="0">
                <a:hlinkClick r:id="rId5"/>
              </a:rPr>
              <a:t>11-22/0973r15</a:t>
            </a:r>
            <a:r>
              <a:rPr lang="en-US" sz="2800" b="0" dirty="0"/>
              <a:t> </a:t>
            </a:r>
            <a:endParaRPr lang="en-US" sz="2800" dirty="0"/>
          </a:p>
          <a:p>
            <a:pPr marL="457200" indent="-457200">
              <a:lnSpc>
                <a:spcPct val="70000"/>
              </a:lnSpc>
              <a:spcBef>
                <a:spcPts val="300"/>
              </a:spcBef>
              <a:spcAft>
                <a:spcPts val="300"/>
              </a:spcAft>
              <a:buFont typeface="Arial" panose="020B0604020202020204" pitchFamily="34" charset="0"/>
              <a:buChar char="•"/>
              <a:defRPr/>
            </a:pPr>
            <a:r>
              <a:rPr lang="en-US" sz="2800" dirty="0"/>
              <a:t>Way forward to D1.0 (slide 22)</a:t>
            </a:r>
          </a:p>
          <a:p>
            <a:pPr marL="457200" indent="-457200">
              <a:lnSpc>
                <a:spcPct val="70000"/>
              </a:lnSpc>
              <a:spcBef>
                <a:spcPts val="300"/>
              </a:spcBef>
              <a:spcAft>
                <a:spcPts val="300"/>
              </a:spcAft>
              <a:buFont typeface="Arial" panose="020B0604020202020204" pitchFamily="34" charset="0"/>
              <a:buChar char="•"/>
              <a:defRPr/>
            </a:pPr>
            <a:r>
              <a:rPr lang="en-US" sz="2800" dirty="0"/>
              <a:t>Respond to Liaison from WBA: </a:t>
            </a:r>
            <a:r>
              <a:rPr lang="en-US" sz="2800" b="0" u="sng" dirty="0">
                <a:hlinkClick r:id="rId6"/>
              </a:rPr>
              <a:t>11-21/0703r0</a:t>
            </a:r>
            <a:r>
              <a:rPr lang="en-US" sz="2800" b="0" dirty="0"/>
              <a:t>, </a:t>
            </a:r>
            <a:r>
              <a:rPr lang="en-US" sz="2800" b="0" dirty="0">
                <a:hlinkClick r:id="rId7"/>
              </a:rPr>
              <a:t>11-21/1141r0</a:t>
            </a:r>
            <a:r>
              <a:rPr lang="en-US" sz="2800" b="0" dirty="0"/>
              <a:t>, </a:t>
            </a:r>
            <a:r>
              <a:rPr lang="en-US" sz="2800" b="0" dirty="0">
                <a:hlinkClick r:id="rId8"/>
              </a:rPr>
              <a:t>11-22/0668r0</a:t>
            </a:r>
            <a:r>
              <a:rPr lang="en-US" sz="2800" b="0" dirty="0"/>
              <a:t>, </a:t>
            </a:r>
            <a:r>
              <a:rPr lang="en-US" sz="2800" b="0" dirty="0">
                <a:hlinkClick r:id="rId9"/>
              </a:rPr>
              <a:t>11-22/0653r0</a:t>
            </a:r>
            <a:r>
              <a:rPr lang="en-US" sz="2800" b="0" dirty="0"/>
              <a:t> </a:t>
            </a:r>
          </a:p>
          <a:p>
            <a:pPr marL="457200" indent="-457200">
              <a:lnSpc>
                <a:spcPct val="70000"/>
              </a:lnSpc>
              <a:spcBef>
                <a:spcPts val="300"/>
              </a:spcBef>
              <a:spcAft>
                <a:spcPts val="600"/>
              </a:spcAft>
              <a:buFont typeface="Arial" panose="020B0604020202020204" pitchFamily="34" charset="0"/>
              <a:buChar char="•"/>
              <a:defRPr/>
            </a:pPr>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Tree>
    <p:extLst>
      <p:ext uri="{BB962C8B-B14F-4D97-AF65-F5344CB8AC3E}">
        <p14:creationId xmlns:p14="http://schemas.microsoft.com/office/powerpoint/2010/main" val="25174355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43DC70-4864-4BB7-86A1-B9404041B1F9}"/>
              </a:ext>
            </a:extLst>
          </p:cNvPr>
          <p:cNvSpPr>
            <a:spLocks noGrp="1"/>
          </p:cNvSpPr>
          <p:nvPr>
            <p:ph type="title"/>
          </p:nvPr>
        </p:nvSpPr>
        <p:spPr>
          <a:xfrm>
            <a:off x="914401" y="685801"/>
            <a:ext cx="10361084" cy="533399"/>
          </a:xfrm>
        </p:spPr>
        <p:txBody>
          <a:bodyPr/>
          <a:lstStyle/>
          <a:p>
            <a:r>
              <a:rPr lang="en-US" dirty="0"/>
              <a:t>Way forward – Current options</a:t>
            </a:r>
          </a:p>
        </p:txBody>
      </p:sp>
      <p:sp>
        <p:nvSpPr>
          <p:cNvPr id="3" name="Content Placeholder 2">
            <a:extLst>
              <a:ext uri="{FF2B5EF4-FFF2-40B4-BE49-F238E27FC236}">
                <a16:creationId xmlns:a16="http://schemas.microsoft.com/office/drawing/2014/main" id="{3DE0E834-7825-466C-AACB-BD71C45D27AC}"/>
              </a:ext>
            </a:extLst>
          </p:cNvPr>
          <p:cNvSpPr>
            <a:spLocks noGrp="1"/>
          </p:cNvSpPr>
          <p:nvPr>
            <p:ph idx="1"/>
          </p:nvPr>
        </p:nvSpPr>
        <p:spPr>
          <a:xfrm>
            <a:off x="914401" y="1524000"/>
            <a:ext cx="10361084" cy="4951413"/>
          </a:xfrm>
        </p:spPr>
        <p:txBody>
          <a:bodyPr/>
          <a:lstStyle/>
          <a:p>
            <a:pPr>
              <a:buFont typeface="Arial" panose="020B0604020202020204" pitchFamily="34" charset="0"/>
              <a:buChar char="•"/>
            </a:pPr>
            <a:r>
              <a:rPr lang="en-US" sz="2800" dirty="0"/>
              <a:t>All comments directly on D0.2 text changes have been resolved</a:t>
            </a:r>
          </a:p>
          <a:p>
            <a:pPr>
              <a:buFont typeface="Arial" panose="020B0604020202020204" pitchFamily="34" charset="0"/>
              <a:buChar char="•"/>
            </a:pPr>
            <a:r>
              <a:rPr lang="en-US" sz="2800" dirty="0"/>
              <a:t>Down-select straw polls to find next most desirable solution to add to draft, resulted in selection of RRCM</a:t>
            </a:r>
          </a:p>
          <a:p>
            <a:pPr>
              <a:buFont typeface="Arial" panose="020B0604020202020204" pitchFamily="34" charset="0"/>
              <a:buChar char="•"/>
            </a:pPr>
            <a:r>
              <a:rPr lang="en-US" sz="2800" dirty="0"/>
              <a:t>Straw poll to add RRCM failed</a:t>
            </a:r>
          </a:p>
          <a:p>
            <a:pPr>
              <a:buFont typeface="Arial" panose="020B0604020202020204" pitchFamily="34" charset="0"/>
              <a:buChar char="•"/>
            </a:pPr>
            <a:r>
              <a:rPr lang="en-US" sz="2800" dirty="0"/>
              <a:t>Options:</a:t>
            </a:r>
          </a:p>
          <a:p>
            <a:pPr lvl="1">
              <a:buFont typeface="Arial" panose="020B0604020202020204" pitchFamily="34" charset="0"/>
              <a:buChar char="•"/>
            </a:pPr>
            <a:r>
              <a:rPr lang="en-US" sz="2400" b="1" dirty="0"/>
              <a:t>Continue discussion and updates to RRCM, or another solution, to be added to the draft</a:t>
            </a:r>
          </a:p>
          <a:p>
            <a:pPr lvl="1">
              <a:buFont typeface="Arial" panose="020B0604020202020204" pitchFamily="34" charset="0"/>
              <a:buChar char="•"/>
            </a:pPr>
            <a:r>
              <a:rPr lang="en-US" sz="2400" b="1" dirty="0"/>
              <a:t>Agree to proceed to D1.0 with solution in D0.2 (only)</a:t>
            </a:r>
          </a:p>
        </p:txBody>
      </p:sp>
      <p:sp>
        <p:nvSpPr>
          <p:cNvPr id="4" name="Slide Number Placeholder 3">
            <a:extLst>
              <a:ext uri="{FF2B5EF4-FFF2-40B4-BE49-F238E27FC236}">
                <a16:creationId xmlns:a16="http://schemas.microsoft.com/office/drawing/2014/main" id="{4DD05361-13C0-4D48-B309-876A540AB492}"/>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9231197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May plenary session plan</a:t>
            </a:r>
            <a:endParaRPr lang="en-GB" dirty="0"/>
          </a:p>
        </p:txBody>
      </p:sp>
      <p:sp>
        <p:nvSpPr>
          <p:cNvPr id="4098" name="Rectangle 2"/>
          <p:cNvSpPr>
            <a:spLocks noGrp="1" noChangeArrowheads="1"/>
          </p:cNvSpPr>
          <p:nvPr>
            <p:ph idx="1"/>
          </p:nvPr>
        </p:nvSpPr>
        <p:spPr>
          <a:xfrm>
            <a:off x="914401" y="1601787"/>
            <a:ext cx="10361084" cy="4113213"/>
          </a:xfrm>
          <a:ln/>
        </p:spPr>
        <p:txBody>
          <a:bodyPr/>
          <a:lstStyle/>
          <a:p>
            <a:r>
              <a:rPr lang="en-US" sz="2800" dirty="0"/>
              <a:t>4 Meeting slots</a:t>
            </a:r>
          </a:p>
          <a:p>
            <a:r>
              <a:rPr lang="en-US" sz="2800" dirty="0"/>
              <a:t>Avoid conflicts with (TGs): TGbi, </a:t>
            </a:r>
            <a:r>
              <a:rPr lang="en-US" sz="2800" dirty="0" err="1"/>
              <a:t>REVme</a:t>
            </a:r>
            <a:r>
              <a:rPr lang="en-US" sz="2800" dirty="0"/>
              <a:t>, ARC, </a:t>
            </a:r>
            <a:r>
              <a:rPr lang="en-US" sz="2800" dirty="0" err="1"/>
              <a:t>TGbc</a:t>
            </a:r>
            <a:r>
              <a:rPr lang="en-US" sz="2800" dirty="0"/>
              <a:t>, UHR, TGbe(MAC/Joint) if/as much as possible</a:t>
            </a:r>
          </a:p>
          <a:p>
            <a:endParaRPr lang="en-US" sz="2800" dirty="0"/>
          </a:p>
          <a:p>
            <a:r>
              <a:rPr lang="en-US" sz="2800" dirty="0"/>
              <a:t>Goals:</a:t>
            </a:r>
            <a:endParaRPr lang="en-US" sz="2800" u="sng"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23</a:t>
            </a:fld>
            <a:endParaRPr lang="en-GB"/>
          </a:p>
        </p:txBody>
      </p:sp>
    </p:spTree>
    <p:extLst>
      <p:ext uri="{BB962C8B-B14F-4D97-AF65-F5344CB8AC3E}">
        <p14:creationId xmlns:p14="http://schemas.microsoft.com/office/powerpoint/2010/main" val="413980407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Teleconferences</a:t>
            </a:r>
            <a:endParaRPr lang="en-GB" dirty="0"/>
          </a:p>
        </p:txBody>
      </p:sp>
      <p:sp>
        <p:nvSpPr>
          <p:cNvPr id="4098" name="Rectangle 2"/>
          <p:cNvSpPr>
            <a:spLocks noGrp="1" noChangeArrowheads="1"/>
          </p:cNvSpPr>
          <p:nvPr>
            <p:ph idx="1"/>
          </p:nvPr>
        </p:nvSpPr>
        <p:spPr>
          <a:xfrm>
            <a:off x="914401" y="1676400"/>
            <a:ext cx="10361084" cy="4799014"/>
          </a:xfrm>
          <a:ln/>
        </p:spPr>
        <p:txBody>
          <a:bodyPr/>
          <a:lstStyle/>
          <a:p>
            <a:r>
              <a:rPr lang="en-US" sz="2800" dirty="0"/>
              <a:t>Teleconferences through May session? </a:t>
            </a:r>
          </a:p>
          <a:p>
            <a:pPr marL="457200" indent="-457200">
              <a:buFont typeface="Arial" panose="020B0604020202020204" pitchFamily="34" charset="0"/>
              <a:buChar char="•"/>
            </a:pPr>
            <a:endParaRPr lang="en-US" sz="2800" dirty="0"/>
          </a:p>
          <a:p>
            <a:r>
              <a:rPr lang="en-US" sz="2800" dirty="0"/>
              <a:t>Avoid conflicts with (TGs): TGbi, </a:t>
            </a:r>
            <a:r>
              <a:rPr lang="en-US" sz="2800" dirty="0" err="1"/>
              <a:t>REVme</a:t>
            </a:r>
            <a:r>
              <a:rPr lang="en-US" sz="2800" dirty="0"/>
              <a:t>, ARC, TGbe(MAC/Joint), UHR</a:t>
            </a:r>
          </a:p>
          <a:p>
            <a:pPr marL="457200" indent="-457200">
              <a:buFont typeface="Arial" panose="020B0604020202020204" pitchFamily="34" charset="0"/>
              <a:buChar char="•"/>
            </a:pPr>
            <a:r>
              <a:rPr lang="en-US" sz="2800" dirty="0"/>
              <a:t>Dates to avoid? </a:t>
            </a:r>
          </a:p>
          <a:p>
            <a:pPr marL="457200" indent="-457200">
              <a:buFont typeface="Arial" panose="020B0604020202020204" pitchFamily="34" charset="0"/>
              <a:buChar char="•"/>
            </a:pPr>
            <a:endParaRPr lang="en-US" sz="2800" dirty="0"/>
          </a:p>
          <a:p>
            <a:pPr marL="0" indent="0"/>
            <a:r>
              <a:rPr lang="en-US" sz="2800" dirty="0"/>
              <a:t>Time of day?  Continue Tuesdays, 9:30-11:30 am ET?</a:t>
            </a:r>
          </a:p>
          <a:p>
            <a:pPr marL="457200" indent="-457200">
              <a:buFont typeface="Arial" panose="020B0604020202020204" pitchFamily="34" charset="0"/>
              <a:buChar char="•"/>
            </a:pPr>
            <a:endParaRPr lang="en-US" sz="2800" dirty="0"/>
          </a:p>
          <a:p>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24</a:t>
            </a:fld>
            <a:endParaRPr lang="en-GB"/>
          </a:p>
        </p:txBody>
      </p:sp>
    </p:spTree>
    <p:extLst>
      <p:ext uri="{BB962C8B-B14F-4D97-AF65-F5344CB8AC3E}">
        <p14:creationId xmlns:p14="http://schemas.microsoft.com/office/powerpoint/2010/main" val="344828143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Work organization</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457200" indent="-457200">
              <a:lnSpc>
                <a:spcPct val="70000"/>
              </a:lnSpc>
              <a:spcBef>
                <a:spcPts val="300"/>
              </a:spcBef>
              <a:spcAft>
                <a:spcPts val="600"/>
              </a:spcAft>
              <a:buFont typeface="Arial" panose="020B0604020202020204" pitchFamily="34" charset="0"/>
              <a:buChar char="•"/>
              <a:defRPr/>
            </a:pPr>
            <a:r>
              <a:rPr lang="en-US" sz="3200" dirty="0"/>
              <a:t>Issues Tracking document: </a:t>
            </a:r>
            <a:r>
              <a:rPr lang="en-US" sz="3200" b="0" dirty="0"/>
              <a:t> </a:t>
            </a:r>
            <a:r>
              <a:rPr lang="en-US" sz="3200" b="0" dirty="0">
                <a:hlinkClick r:id="rId3"/>
              </a:rPr>
              <a:t>11-21/0332r37</a:t>
            </a:r>
            <a:r>
              <a:rPr lang="en-US" sz="3200" b="0" dirty="0"/>
              <a:t> </a:t>
            </a:r>
          </a:p>
          <a:p>
            <a:pPr marL="457200" indent="-457200">
              <a:lnSpc>
                <a:spcPct val="90000"/>
              </a:lnSpc>
              <a:spcBef>
                <a:spcPts val="300"/>
              </a:spcBef>
              <a:spcAft>
                <a:spcPts val="600"/>
              </a:spcAft>
              <a:buFont typeface="Arial" panose="020B0604020202020204" pitchFamily="34" charset="0"/>
              <a:buChar char="•"/>
              <a:defRPr/>
            </a:pPr>
            <a:r>
              <a:rPr lang="en-US" sz="2800" dirty="0"/>
              <a:t>Gather requirements </a:t>
            </a:r>
            <a:r>
              <a:rPr lang="en-US" sz="2800" b="0" dirty="0"/>
              <a:t>(start with RCM/ARC materials, add to it)</a:t>
            </a:r>
            <a:endParaRPr lang="en-US" sz="2800" dirty="0"/>
          </a:p>
          <a:p>
            <a:pPr marL="857250" lvl="1" indent="-457200">
              <a:lnSpc>
                <a:spcPct val="90000"/>
              </a:lnSpc>
              <a:spcBef>
                <a:spcPts val="300"/>
              </a:spcBef>
              <a:spcAft>
                <a:spcPts val="600"/>
              </a:spcAft>
              <a:buFont typeface="Arial" panose="020B0604020202020204" pitchFamily="34" charset="0"/>
              <a:buChar char="•"/>
              <a:defRPr/>
            </a:pPr>
            <a:r>
              <a:rPr lang="en-US" altLang="en-US" dirty="0"/>
              <a:t>“Real world” use case(s) for features/operations/services of 802.11 that are impacted by randomized and/or changing MAC addresses, to understand the impact and what/who is impacted</a:t>
            </a:r>
          </a:p>
          <a:p>
            <a:pPr marL="857250" lvl="1" indent="-457200">
              <a:lnSpc>
                <a:spcPct val="90000"/>
              </a:lnSpc>
              <a:spcBef>
                <a:spcPts val="300"/>
              </a:spcBef>
              <a:spcAft>
                <a:spcPts val="600"/>
              </a:spcAft>
              <a:buFont typeface="Arial" panose="020B0604020202020204" pitchFamily="34" charset="0"/>
              <a:buChar char="•"/>
              <a:defRPr/>
            </a:pPr>
            <a:r>
              <a:rPr lang="en-US" altLang="en-US" dirty="0"/>
              <a:t>Identify the specific features of 802.11 that are impacted</a:t>
            </a:r>
          </a:p>
          <a:p>
            <a:pPr marL="457200" indent="-457200">
              <a:lnSpc>
                <a:spcPct val="90000"/>
              </a:lnSpc>
              <a:spcBef>
                <a:spcPts val="300"/>
              </a:spcBef>
              <a:spcAft>
                <a:spcPts val="600"/>
              </a:spcAft>
              <a:buFont typeface="Arial" panose="020B0604020202020204" pitchFamily="34" charset="0"/>
              <a:buChar char="•"/>
              <a:defRPr/>
            </a:pPr>
            <a:r>
              <a:rPr lang="en-US" altLang="en-US" sz="2800" dirty="0"/>
              <a:t>Proposals for specification amendments to address/mitigate the impact</a:t>
            </a:r>
          </a:p>
          <a:p>
            <a:pPr marL="857250" lvl="1" indent="-457200">
              <a:lnSpc>
                <a:spcPct val="90000"/>
              </a:lnSpc>
              <a:spcBef>
                <a:spcPts val="300"/>
              </a:spcBef>
              <a:spcAft>
                <a:spcPts val="600"/>
              </a:spcAft>
              <a:buFont typeface="Arial" panose="020B0604020202020204" pitchFamily="34" charset="0"/>
              <a:buChar char="•"/>
              <a:defRPr/>
            </a:pPr>
            <a:r>
              <a:rPr lang="en-US" altLang="en-US" dirty="0"/>
              <a:t>High-level/general overview of a solution is helpful, to start</a:t>
            </a:r>
          </a:p>
          <a:p>
            <a:pPr marL="857250" lvl="1" indent="-457200">
              <a:lnSpc>
                <a:spcPct val="90000"/>
              </a:lnSpc>
              <a:spcBef>
                <a:spcPts val="300"/>
              </a:spcBef>
              <a:spcAft>
                <a:spcPts val="600"/>
              </a:spcAft>
              <a:buFont typeface="Arial" panose="020B0604020202020204" pitchFamily="34" charset="0"/>
              <a:buChar char="•"/>
              <a:defRPr/>
            </a:pPr>
            <a:r>
              <a:rPr lang="en-US" altLang="en-US" dirty="0"/>
              <a:t>Specific text proposals needed</a:t>
            </a:r>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26</a:t>
            </a:fld>
            <a:endParaRPr lang="en-GB"/>
          </a:p>
        </p:txBody>
      </p:sp>
    </p:spTree>
    <p:extLst>
      <p:ext uri="{BB962C8B-B14F-4D97-AF65-F5344CB8AC3E}">
        <p14:creationId xmlns:p14="http://schemas.microsoft.com/office/powerpoint/2010/main" val="21976507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27</a:t>
            </a:fld>
            <a:endParaRPr lang="en-GB"/>
          </a:p>
        </p:txBody>
      </p:sp>
    </p:spTree>
    <p:extLst>
      <p:ext uri="{BB962C8B-B14F-4D97-AF65-F5344CB8AC3E}">
        <p14:creationId xmlns:p14="http://schemas.microsoft.com/office/powerpoint/2010/main" val="419034788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Background/input material</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0" indent="0">
              <a:lnSpc>
                <a:spcPct val="90000"/>
              </a:lnSpc>
              <a:spcBef>
                <a:spcPts val="300"/>
              </a:spcBef>
              <a:spcAft>
                <a:spcPts val="600"/>
              </a:spcAft>
              <a:defRPr/>
            </a:pPr>
            <a:r>
              <a:rPr lang="en-US" sz="3200" dirty="0"/>
              <a:t>The following may be of interest to TGbh activities, and/or provide input material to our Issues Tracking:</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https://mentor.ieee.org/802.11/dcn/18/11-18-1579-01-0000-2018-09-liaison-from-wba-re-mac-randomization-impacts.docx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https://mentor.ieee.org/802.11/dcn/18/11-18-1988-02-0arc-proposed-response-to-liaison-from-wba-on-mac-address-randomization-impcats.docx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https://mentor.ieee.org/802.11/dcn/19/11-19-1442-09-0rcm-rcm-tig-draft-report-outline.odt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https://mentor.ieee.org/802.11/dcn/21/11-21-0069-00-0rcm-privacy-for-password-identifiers.docx</a:t>
            </a:r>
            <a:r>
              <a:rPr lang="en-US" sz="2000" dirty="0"/>
              <a: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rId3"/>
              </a:rPr>
              <a:t>https://mentor.ieee.org/802.11/dcn/20/11-20-1988-00-0rcm-client-id-query-concept.pptx</a:t>
            </a:r>
            <a:r>
              <a:rPr lang="en-US" sz="2000" dirty="0"/>
              <a:t>, </a:t>
            </a:r>
            <a:r>
              <a:rPr lang="en-US" sz="2000" dirty="0">
                <a:hlinkClick r:id="rId4"/>
              </a:rPr>
              <a:t>https://mentor.ieee.org/802.11/dcn/20/11-20-1989-00-0rcm-id-query-proposal.docx</a:t>
            </a:r>
            <a:endParaRPr lang="en-US" sz="2000" dirty="0"/>
          </a:p>
          <a:p>
            <a:pPr marL="457200" indent="-457200">
              <a:lnSpc>
                <a:spcPct val="90000"/>
              </a:lnSpc>
              <a:spcBef>
                <a:spcPts val="300"/>
              </a:spcBef>
              <a:spcAft>
                <a:spcPts val="600"/>
              </a:spcAft>
              <a:buFont typeface="Arial" panose="020B0604020202020204" pitchFamily="34" charset="0"/>
              <a:buChar char="•"/>
              <a:defRPr/>
            </a:pPr>
            <a:endParaRPr lang="en-US" sz="2800" dirty="0"/>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28</a:t>
            </a:fld>
            <a:endParaRPr lang="en-GB"/>
          </a:p>
        </p:txBody>
      </p:sp>
    </p:spTree>
    <p:extLst>
      <p:ext uri="{BB962C8B-B14F-4D97-AF65-F5344CB8AC3E}">
        <p14:creationId xmlns:p14="http://schemas.microsoft.com/office/powerpoint/2010/main" val="303589474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X - TGbh initial WG ballot</a:t>
            </a:r>
          </a:p>
        </p:txBody>
      </p:sp>
      <p:sp>
        <p:nvSpPr>
          <p:cNvPr id="3" name="Content Placeholder 2"/>
          <p:cNvSpPr>
            <a:spLocks noGrp="1"/>
          </p:cNvSpPr>
          <p:nvPr>
            <p:ph idx="1"/>
          </p:nvPr>
        </p:nvSpPr>
        <p:spPr/>
        <p:txBody>
          <a:bodyPr/>
          <a:lstStyle/>
          <a:p>
            <a:r>
              <a:rPr lang="en-US" b="0" dirty="0"/>
              <a:t>Instruct the editor to prepare P802.11bh/D1.0, and</a:t>
            </a:r>
          </a:p>
          <a:p>
            <a:r>
              <a:rPr lang="en-US" b="0" dirty="0"/>
              <a:t>approve a 30 day Working Group Technical Letter Ballot asking the question “Should TGbh Draft 1.0 be forwarded to Sponsor Ballot”?</a:t>
            </a:r>
          </a:p>
          <a:p>
            <a:endParaRPr lang="en-US" b="0" dirty="0"/>
          </a:p>
          <a:p>
            <a:r>
              <a:rPr lang="en-US" dirty="0"/>
              <a:t>Moved: </a:t>
            </a:r>
          </a:p>
          <a:p>
            <a:r>
              <a:rPr lang="en-US" dirty="0"/>
              <a:t>Seconded: </a:t>
            </a:r>
          </a:p>
          <a:p>
            <a:r>
              <a:rPr lang="en-US" dirty="0"/>
              <a:t>Result: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Tree>
    <p:extLst>
      <p:ext uri="{BB962C8B-B14F-4D97-AF65-F5344CB8AC3E}">
        <p14:creationId xmlns:p14="http://schemas.microsoft.com/office/powerpoint/2010/main" val="36518667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066800"/>
            <a:ext cx="10744200" cy="1470025"/>
          </a:xfrm>
        </p:spPr>
        <p:txBody>
          <a:bodyPr/>
          <a:lstStyle/>
          <a:p>
            <a:r>
              <a:rPr lang="en-US" altLang="en-US" dirty="0"/>
              <a:t>IEEE 802.11 TGbh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19400"/>
            <a:ext cx="8534400" cy="3656014"/>
          </a:xfrm>
        </p:spPr>
        <p:txBody>
          <a:bodyPr/>
          <a:lstStyle/>
          <a:p>
            <a:r>
              <a:rPr lang="en-US" altLang="en-US" dirty="0"/>
              <a:t>Agenda</a:t>
            </a:r>
          </a:p>
          <a:p>
            <a:r>
              <a:rPr lang="en-US" altLang="en-US" dirty="0"/>
              <a:t>March 2023 Plenary Session</a:t>
            </a:r>
          </a:p>
          <a:p>
            <a:endParaRPr lang="en-US" altLang="en-US" dirty="0"/>
          </a:p>
          <a:p>
            <a:r>
              <a:rPr lang="en-US" altLang="en-US" dirty="0"/>
              <a:t>Chair: Mark Hamilton (Ruckus/CommScope)</a:t>
            </a:r>
          </a:p>
          <a:p>
            <a:r>
              <a:rPr lang="en-US" altLang="en-US" dirty="0"/>
              <a:t>Vice Chair &amp; </a:t>
            </a:r>
            <a:r>
              <a:rPr lang="en-US" altLang="en-US" dirty="0" err="1"/>
              <a:t>Sct’y</a:t>
            </a:r>
            <a:r>
              <a:rPr lang="en-US" altLang="en-US" dirty="0"/>
              <a:t>: Peter Yee (NSA-CSD/AKAYLA)</a:t>
            </a:r>
          </a:p>
          <a:p>
            <a:r>
              <a:rPr lang="en-US" altLang="en-US" dirty="0"/>
              <a:t>Vice Chair: Stephen Orr (Cisco)</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dirty="0"/>
              <a:t>Slide </a:t>
            </a:r>
            <a:fld id="{DE40C9FC-4879-4F20-9ECA-A574A90476B7}" type="slidenum">
              <a:rPr lang="en-GB" smtClean="0"/>
              <a:pPr/>
              <a:t>3</a:t>
            </a:fld>
            <a:endParaRPr lang="en-GB" dirty="0"/>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March 802 plenary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March 802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https://cvent.me/AwPbAx</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36303765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 (if remote connected)</a:t>
            </a:r>
          </a:p>
          <a:p>
            <a:pPr lvl="1"/>
            <a:r>
              <a:rPr lang="en-US" altLang="en-US" sz="2400" dirty="0">
                <a:highlight>
                  <a:srgbClr val="FFFF00"/>
                </a:highlight>
              </a:rPr>
              <a:t>NO AUDIO CXN (if on-site connected)</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theme/theme1.xml><?xml version="1.0" encoding="utf-8"?>
<a:theme xmlns:a="http://schemas.openxmlformats.org/drawingml/2006/main" name="Office Theme">
  <a:themeElements>
    <a:clrScheme name="Custom 3">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42151</TotalTime>
  <Words>2831</Words>
  <Application>Microsoft Office PowerPoint</Application>
  <PresentationFormat>Widescreen</PresentationFormat>
  <Paragraphs>313</Paragraphs>
  <Slides>29</Slides>
  <Notes>16</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29</vt:i4>
      </vt:variant>
    </vt:vector>
  </HeadingPairs>
  <TitlesOfParts>
    <vt:vector size="36" baseType="lpstr">
      <vt:lpstr>Arial</vt:lpstr>
      <vt:lpstr>Calibri</vt:lpstr>
      <vt:lpstr>Helvetica</vt:lpstr>
      <vt:lpstr>Monotype Sorts</vt:lpstr>
      <vt:lpstr>Times New Roman</vt:lpstr>
      <vt:lpstr>Office Theme</vt:lpstr>
      <vt:lpstr>Document</vt:lpstr>
      <vt:lpstr>TGbh-agenda-2023-March-Plenary</vt:lpstr>
      <vt:lpstr>Abstract</vt:lpstr>
      <vt:lpstr>IEEE 802.11 TGbh   Randomized and Changing MAC Addresses (RCM)</vt:lpstr>
      <vt:lpstr>Registration for the March 802 plenary session</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13 March 2023, 08:00-10:00 ET  (pre-meeting)</vt:lpstr>
      <vt:lpstr>Approve prior TGbh minutes</vt:lpstr>
      <vt:lpstr>Timeline</vt:lpstr>
      <vt:lpstr>TGbh Agenda – 14 March 2023, 13:30-15:30 ET</vt:lpstr>
      <vt:lpstr>TGbh Agenda – 15 March 2023, 8:00-10:00 ET</vt:lpstr>
      <vt:lpstr>TGbh Agenda – 16 March 2023, 8:00-10:00 ET</vt:lpstr>
      <vt:lpstr>Way forward – Current options</vt:lpstr>
      <vt:lpstr>May plenary session plan</vt:lpstr>
      <vt:lpstr>TGbh Teleconferences</vt:lpstr>
      <vt:lpstr>Backup material</vt:lpstr>
      <vt:lpstr>TGbh Work organization</vt:lpstr>
      <vt:lpstr>TGbh PAR Scope (emphasis added)</vt:lpstr>
      <vt:lpstr>TGbh Background/input material</vt:lpstr>
      <vt:lpstr>Motion X - TGbh initial WG ballot</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365</cp:revision>
  <cp:lastPrinted>1601-01-01T00:00:00Z</cp:lastPrinted>
  <dcterms:created xsi:type="dcterms:W3CDTF">2021-01-26T19:12:38Z</dcterms:created>
  <dcterms:modified xsi:type="dcterms:W3CDTF">2023-03-12T17:29:12Z</dcterms:modified>
</cp:coreProperties>
</file>