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6"/>
  </p:notesMasterIdLst>
  <p:handoutMasterIdLst>
    <p:handoutMasterId r:id="rId37"/>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268" r:id="rId19"/>
    <p:sldId id="404" r:id="rId20"/>
    <p:sldId id="430" r:id="rId21"/>
    <p:sldId id="406" r:id="rId22"/>
    <p:sldId id="451" r:id="rId23"/>
    <p:sldId id="476" r:id="rId24"/>
    <p:sldId id="472" r:id="rId25"/>
    <p:sldId id="471" r:id="rId26"/>
    <p:sldId id="492" r:id="rId27"/>
    <p:sldId id="409" r:id="rId28"/>
    <p:sldId id="477" r:id="rId29"/>
    <p:sldId id="455" r:id="rId30"/>
    <p:sldId id="474" r:id="rId31"/>
    <p:sldId id="475" r:id="rId32"/>
    <p:sldId id="454" r:id="rId33"/>
    <p:sldId id="478" r:id="rId34"/>
    <p:sldId id="490" r:id="rId3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802.11-22/2114r0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802.11-22/2114r0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802.11-21/0447r0</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Dorothy Stanley, HPE</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698291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18</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19</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20</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21</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23</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802.11-22/2114r0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802.11-22/2114r0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26</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27</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31</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32</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802.11-23/0178r1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jdambrosia@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urldefense.com/v3/__https:/event.on24.com/wcc/r/4153277/A4D7185230A328AF38376C8193EE9714?partnerref=speaker__;!!NpxR!lt2SkAQMrJBrvxCYYJOCvgq-z4u1nyiAfDZWM3GVL9PXcWAesFXowTDvZBtAXuHAdlQmtmOfeEaLhMTouhqxqFxp$"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2023-03-16</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May 14-19,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2023-04-03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2023-05-08 at 9 am Eastern </a:t>
            </a:r>
          </a:p>
          <a:p>
            <a:pPr marL="457200" lvl="1" indent="0">
              <a:buNone/>
              <a:defRPr/>
            </a:pPr>
            <a:r>
              <a:rPr lang="en-GB" altLang="en-US" dirty="0"/>
              <a:t>CAC teleconference: </a:t>
            </a:r>
            <a:r>
              <a:rPr lang="en-GB" altLang="en-US" b="1" dirty="0"/>
              <a:t>Sunday 2023-05-14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3358D742-56E7-4056-A6B8-092FEA2502D0}"/>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17</a:t>
            </a:fld>
            <a:endParaRPr lang="en-GB"/>
          </a:p>
        </p:txBody>
      </p:sp>
      <p:sp>
        <p:nvSpPr>
          <p:cNvPr id="6" name="Date Placeholder 5" hidden="1">
            <a:extLst>
              <a:ext uri="{FF2B5EF4-FFF2-40B4-BE49-F238E27FC236}">
                <a16:creationId xmlns:a16="http://schemas.microsoft.com/office/drawing/2014/main" id="{8937D2D3-BF17-4132-8BEF-1BEC52F737D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Aft>
                <a:spcPts val="600"/>
              </a:spcAft>
            </a:pPr>
            <a:r>
              <a:rPr lang="en-US"/>
              <a:t>March 2021</a:t>
            </a:r>
            <a:endParaRPr lang="en-GB"/>
          </a:p>
        </p:txBody>
      </p:sp>
      <p:pic>
        <p:nvPicPr>
          <p:cNvPr id="70" name="Picture 69"/>
          <p:cNvPicPr>
            <a:picLocks noChangeAspect="1"/>
          </p:cNvPicPr>
          <p:nvPr/>
        </p:nvPicPr>
        <p:blipFill>
          <a:blip r:embed="rId3"/>
          <a:stretch>
            <a:fillRect/>
          </a:stretch>
        </p:blipFill>
        <p:spPr>
          <a:xfrm>
            <a:off x="7086600" y="1461856"/>
            <a:ext cx="4267200" cy="4681316"/>
          </a:xfrm>
          <a:prstGeom prst="rect">
            <a:avLst/>
          </a:prstGeom>
        </p:spPr>
      </p:pic>
      <p:sp>
        <p:nvSpPr>
          <p:cNvPr id="7" name="Content Placeholder 6">
            <a:extLst>
              <a:ext uri="{FF2B5EF4-FFF2-40B4-BE49-F238E27FC236}">
                <a16:creationId xmlns:a16="http://schemas.microsoft.com/office/drawing/2014/main" id="{BC0A6F6D-F0B2-91EA-68F1-A3029A6E8C10}"/>
              </a:ext>
            </a:extLst>
          </p:cNvPr>
          <p:cNvSpPr>
            <a:spLocks noGrp="1"/>
          </p:cNvSpPr>
          <p:nvPr>
            <p:ph idx="1"/>
          </p:nvPr>
        </p:nvSpPr>
        <p:spPr>
          <a:xfrm>
            <a:off x="914400" y="1295400"/>
            <a:ext cx="5627369" cy="2743200"/>
          </a:xfrm>
        </p:spPr>
        <p:txBody>
          <a:bodyPr/>
          <a:lstStyle/>
          <a:p>
            <a:r>
              <a:rPr lang="en-US" dirty="0"/>
              <a:t>Peter, a long-time friend, colleague and contributor to 802.11 and 802 passed away this past week. </a:t>
            </a:r>
          </a:p>
          <a:p>
            <a:r>
              <a:rPr lang="en-US" dirty="0"/>
              <a:t>As details become available, we will forward to the WG</a:t>
            </a:r>
          </a:p>
          <a:p>
            <a:r>
              <a:rPr lang="en-US" dirty="0"/>
              <a:t>Plan to have a WG11 remembrance for Peter at the upcoming May Interim</a:t>
            </a:r>
          </a:p>
        </p:txBody>
      </p:sp>
      <p:sp>
        <p:nvSpPr>
          <p:cNvPr id="11" name="Title 1">
            <a:extLst>
              <a:ext uri="{FF2B5EF4-FFF2-40B4-BE49-F238E27FC236}">
                <a16:creationId xmlns:a16="http://schemas.microsoft.com/office/drawing/2014/main" id="{7AA5D97A-12C6-8988-6E8D-719EE35D7E68}"/>
              </a:ext>
            </a:extLst>
          </p:cNvPr>
          <p:cNvSpPr>
            <a:spLocks noGrp="1"/>
          </p:cNvSpPr>
          <p:nvPr>
            <p:ph type="title"/>
          </p:nvPr>
        </p:nvSpPr>
        <p:spPr>
          <a:xfrm>
            <a:off x="762000" y="381000"/>
            <a:ext cx="10363200" cy="1066800"/>
          </a:xfrm>
        </p:spPr>
        <p:txBody>
          <a:bodyPr/>
          <a:lstStyle/>
          <a:p>
            <a:r>
              <a:rPr lang="en-GB" altLang="en-US" dirty="0"/>
              <a:t>F2.5 Announcements – Peter Ecclesine</a:t>
            </a:r>
          </a:p>
        </p:txBody>
      </p:sp>
      <p:pic>
        <p:nvPicPr>
          <p:cNvPr id="14" name="Picture 13" descr="A picture containing person, wall, person, indoor&#10;&#10;Description automatically generated">
            <a:extLst>
              <a:ext uri="{FF2B5EF4-FFF2-40B4-BE49-F238E27FC236}">
                <a16:creationId xmlns:a16="http://schemas.microsoft.com/office/drawing/2014/main" id="{3279017B-D397-3C16-F30E-4C970E7ECF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4267200"/>
            <a:ext cx="2090737" cy="2090737"/>
          </a:xfrm>
          <a:prstGeom prst="rect">
            <a:avLst/>
          </a:prstGeom>
        </p:spPr>
      </p:pic>
    </p:spTree>
    <p:extLst>
      <p:ext uri="{BB962C8B-B14F-4D97-AF65-F5344CB8AC3E}">
        <p14:creationId xmlns:p14="http://schemas.microsoft.com/office/powerpoint/2010/main" val="2382934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18</a:t>
            </a:fld>
            <a:endParaRPr lang="en-US" altLang="en-US" sz="1200" b="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19</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2023-01-17</a:t>
            </a:r>
          </a:p>
        </p:txBody>
      </p:sp>
      <p:graphicFrame>
        <p:nvGraphicFramePr>
          <p:cNvPr id="77901" name="Group 77"/>
          <p:cNvGraphicFramePr>
            <a:graphicFrameLocks noGrp="1"/>
          </p:cNvGraphicFramePr>
          <p:nvPr>
            <p:ph idx="1"/>
            <p:extLst>
              <p:ext uri="{D42A27DB-BD31-4B8C-83A1-F6EECF244321}">
                <p14:modId xmlns:p14="http://schemas.microsoft.com/office/powerpoint/2010/main" val="95535806"/>
              </p:ext>
            </p:extLst>
          </p:nvPr>
        </p:nvGraphicFramePr>
        <p:xfrm>
          <a:off x="1316038" y="1341438"/>
          <a:ext cx="9661525" cy="3925127"/>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IEEE P802.11bf D1.0</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March 2023 802.11 WG session.</a:t>
            </a:r>
          </a:p>
          <a:p>
            <a:endParaRPr lang="en-GB" altLang="en-US" sz="2800" b="0" dirty="0"/>
          </a:p>
          <a:p>
            <a:r>
              <a:rPr lang="en-GB" altLang="en-US" sz="2800" b="0" dirty="0"/>
              <a:t>Refer to the agenda: 11-23/0176r&lt;latest&gt;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01074"/>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6"/>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23</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Computer Society hosted 2023 webinar, topic is 802.11bb and 802.11bc, see </a:t>
            </a:r>
            <a:r>
              <a:rPr lang="en-US" sz="2200" b="0" dirty="0">
                <a:solidFill>
                  <a:srgbClr val="0000FF"/>
                </a:solidFill>
                <a:effectLst/>
                <a:hlinkClick r:id="rId9"/>
              </a:rPr>
              <a:t>https://event.on24.com/wcc/r/4153277/A4D7185230A328AF38376C8193EE9714?partnerref=speaker</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914400" y="685800"/>
            <a:ext cx="10363200" cy="1066800"/>
          </a:xfrm>
        </p:spPr>
        <p:txBody>
          <a:bodyPr wrap="square" anchor="ctr">
            <a:normAutofit/>
          </a:bodyPr>
          <a:lstStyle/>
          <a:p>
            <a:pPr>
              <a:lnSpc>
                <a:spcPct val="90000"/>
              </a:lnSpc>
            </a:pPr>
            <a:r>
              <a:rPr lang="en-GB" altLang="en-US" dirty="0"/>
              <a:t>F5.2 802 Recognition and best wishes in retirement: Solomon Trainin</a:t>
            </a:r>
          </a:p>
        </p:txBody>
      </p:sp>
      <p:sp>
        <p:nvSpPr>
          <p:cNvPr id="32771" name="Content Placeholder 2"/>
          <p:cNvSpPr>
            <a:spLocks noGrp="1"/>
          </p:cNvSpPr>
          <p:nvPr>
            <p:ph sz="half" idx="1"/>
          </p:nvPr>
        </p:nvSpPr>
        <p:spPr>
          <a:xfrm>
            <a:off x="798513" y="1904206"/>
            <a:ext cx="5080000" cy="4419600"/>
          </a:xfrm>
        </p:spPr>
        <p:txBody>
          <a:bodyPr wrap="square" anchor="t">
            <a:normAutofit fontScale="92500" lnSpcReduction="20000"/>
          </a:bodyPr>
          <a:lstStyle/>
          <a:p>
            <a:pPr marL="0" indent="0">
              <a:lnSpc>
                <a:spcPct val="90000"/>
              </a:lnSpc>
              <a:buNone/>
            </a:pPr>
            <a:r>
              <a:rPr lang="en-GB" altLang="en-US" sz="1800" dirty="0">
                <a:latin typeface="Arial" panose="020B0604020202020204" pitchFamily="34" charset="0"/>
                <a:cs typeface="Arial" panose="020B0604020202020204" pitchFamily="34" charset="0"/>
              </a:rPr>
              <a:t>Best Wishes Solomon! With acknowledgement of your significant contributions over many years!</a:t>
            </a:r>
          </a:p>
          <a:p>
            <a:pPr marL="0" indent="0">
              <a:buNone/>
            </a:pPr>
            <a:endParaRPr lang="en-US" sz="1600" dirty="0">
              <a:latin typeface="Arial,Bold"/>
            </a:endParaRPr>
          </a:p>
          <a:p>
            <a:pPr marL="0" indent="0">
              <a:buNone/>
            </a:pPr>
            <a:r>
              <a:rPr lang="en-US" sz="1600" dirty="0">
                <a:latin typeface="Arial,Bold"/>
              </a:rPr>
              <a:t>IEEE 802.11n: </a:t>
            </a:r>
            <a:r>
              <a:rPr lang="en-US" sz="1200" dirty="0">
                <a:latin typeface="Arial,Bold"/>
              </a:rPr>
              <a:t>HT-immediate Block Ack extensions (Block Ack for AMPDU, Full and Partial states), Reverse Direction Protocol, Power save multi-poll (PSMP) Operation, Explicit feedback beamforming, Multi-rate support</a:t>
            </a:r>
          </a:p>
          <a:p>
            <a:pPr marL="0" indent="0">
              <a:buNone/>
            </a:pPr>
            <a:endParaRPr lang="en-GB" sz="1200" dirty="0">
              <a:latin typeface="Arial,Bold"/>
            </a:endParaRPr>
          </a:p>
          <a:p>
            <a:pPr marL="0" indent="0">
              <a:buNone/>
            </a:pPr>
            <a:r>
              <a:rPr lang="en-US" sz="1600" b="1" i="0" u="none" strike="noStrike" baseline="0" dirty="0">
                <a:solidFill>
                  <a:srgbClr val="000000"/>
                </a:solidFill>
                <a:latin typeface="Arial,Bold"/>
              </a:rPr>
              <a:t>IEEE 802.11ad: </a:t>
            </a:r>
            <a:r>
              <a:rPr lang="en-US" sz="1200" dirty="0">
                <a:latin typeface="Arial,Bold"/>
              </a:rPr>
              <a:t>Personal BSS (PBSS) as an ad hoc network, Multi-band operation and Fast session transfer (FST), Channel access in scheduled data transfer interval DTI, Control Frame Extension, Power management in a PBSS and DMG infrastructure BSS, DMG beamformed link maintenance and adaptation, Decentralized PCP/AP cluster</a:t>
            </a:r>
          </a:p>
          <a:p>
            <a:pPr marL="0" indent="0">
              <a:buNone/>
            </a:pPr>
            <a:endParaRPr lang="en-US" sz="1200" dirty="0">
              <a:latin typeface="Arial,Bold"/>
            </a:endParaRPr>
          </a:p>
          <a:p>
            <a:pPr marL="0" indent="0">
              <a:buNone/>
            </a:pPr>
            <a:r>
              <a:rPr lang="en-US" sz="1600" b="1" i="0" u="none" strike="noStrike" baseline="0" dirty="0">
                <a:solidFill>
                  <a:srgbClr val="000000"/>
                </a:solidFill>
                <a:latin typeface="Arial,Bold"/>
              </a:rPr>
              <a:t>IEEE 802.11ay: </a:t>
            </a:r>
            <a:r>
              <a:rPr lang="en-US" sz="1200" dirty="0">
                <a:latin typeface="Arial,Bold"/>
              </a:rPr>
              <a:t>Channel access over multiple channels, Multi-rate support, EDMG A-MPDU with multiple TIDs, DMG segmentation and reassembly operation, EDMG flow control, Reference model for co-channel coordinated management operation, TDD access </a:t>
            </a:r>
          </a:p>
          <a:p>
            <a:pPr marL="0" indent="0">
              <a:buNone/>
            </a:pPr>
            <a:endParaRPr lang="en-US" sz="1200" dirty="0">
              <a:latin typeface="Arial,Bold"/>
            </a:endParaRPr>
          </a:p>
          <a:p>
            <a:pPr marL="0" indent="0">
              <a:buNone/>
            </a:pPr>
            <a:r>
              <a:rPr lang="en-US" sz="1600" b="1" i="0" u="none" strike="noStrike" baseline="0" dirty="0">
                <a:latin typeface="Arial,Bold"/>
              </a:rPr>
              <a:t>IEEE 802.11bf: </a:t>
            </a:r>
            <a:r>
              <a:rPr lang="en-US" sz="1200" dirty="0">
                <a:latin typeface="Arial,Bold"/>
              </a:rPr>
              <a:t>General concept of the WLAN sensing and the DMG sensing procedures, Concept of synchronization between transmitter and multiple receivers in the DMG </a:t>
            </a:r>
            <a:r>
              <a:rPr lang="en-US" sz="1200" dirty="0" err="1">
                <a:latin typeface="Arial,Bold"/>
              </a:rPr>
              <a:t>multistatic</a:t>
            </a:r>
            <a:r>
              <a:rPr lang="en-US" sz="1200" dirty="0">
                <a:latin typeface="Arial,Bold"/>
              </a:rPr>
              <a:t> sensing type, DMG sensing by proxy (SBP) procedure</a:t>
            </a:r>
          </a:p>
          <a:p>
            <a:pPr>
              <a:lnSpc>
                <a:spcPct val="90000"/>
              </a:lnSpc>
            </a:pPr>
            <a:endParaRPr lang="en-GB" altLang="en-US" sz="1500" dirty="0"/>
          </a:p>
        </p:txBody>
      </p:sp>
      <p:pic>
        <p:nvPicPr>
          <p:cNvPr id="2" name="Picture 1">
            <a:extLst>
              <a:ext uri="{FF2B5EF4-FFF2-40B4-BE49-F238E27FC236}">
                <a16:creationId xmlns:a16="http://schemas.microsoft.com/office/drawing/2014/main" id="{06CC0ACA-A951-94CD-BDF2-9EBFF8F26DD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505" b="28455"/>
          <a:stretch/>
        </p:blipFill>
        <p:spPr>
          <a:xfrm>
            <a:off x="6197600" y="1981200"/>
            <a:ext cx="5080000" cy="4114800"/>
          </a:xfrm>
          <a:prstGeom prst="rect">
            <a:avLst/>
          </a:prstGeom>
          <a:noFill/>
        </p:spPr>
      </p:pic>
      <p:sp>
        <p:nvSpPr>
          <p:cNvPr id="32772" name="Date Placeholder 1"/>
          <p:cNvSpPr>
            <a:spLocks noGrp="1"/>
          </p:cNvSpPr>
          <p:nvPr>
            <p:ph type="dt" sz="half" idx="10"/>
          </p:nvPr>
        </p:nvSpPr>
        <p:spPr>
          <a:xfrm>
            <a:off x="928688" y="333375"/>
            <a:ext cx="968375" cy="27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norm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spcAft>
                <a:spcPts val="600"/>
              </a:spcAft>
              <a:buFontTx/>
              <a:buNone/>
            </a:pPr>
            <a:r>
              <a:rPr lang="en-US" altLang="en-US" sz="1800"/>
              <a:t>March 2023</a:t>
            </a:r>
          </a:p>
        </p:txBody>
      </p:sp>
      <p:sp>
        <p:nvSpPr>
          <p:cNvPr id="32773" name="Footer Placeholder 1"/>
          <p:cNvSpPr>
            <a:spLocks noGrp="1"/>
          </p:cNvSpPr>
          <p:nvPr>
            <p:ph type="ftr" sz="quarter" idx="11"/>
          </p:nvPr>
        </p:nvSpPr>
        <p:spPr>
          <a:xfrm>
            <a:off x="9224963" y="6475413"/>
            <a:ext cx="2166937"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orm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spcAft>
                <a:spcPts val="600"/>
              </a:spcAft>
              <a:buFontTx/>
              <a:buNone/>
            </a:pPr>
            <a:r>
              <a:rPr lang="en-US" altLang="en-US" sz="1200" b="0"/>
              <a:t>Dorothy Stanley, HP Enterprise</a:t>
            </a:r>
          </a:p>
        </p:txBody>
      </p:sp>
      <p:sp>
        <p:nvSpPr>
          <p:cNvPr id="32774" name="Slide Number Placeholder 1"/>
          <p:cNvSpPr>
            <a:spLocks noGrp="1"/>
          </p:cNvSpPr>
          <p:nvPr>
            <p:ph type="sldNum" sz="quarter" idx="12"/>
          </p:nvPr>
        </p:nvSpPr>
        <p:spPr>
          <a:xfrm>
            <a:off x="5878513" y="6475413"/>
            <a:ext cx="536575"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orm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spcAft>
                <a:spcPts val="600"/>
              </a:spcAft>
              <a:buFontTx/>
              <a:buNone/>
            </a:pPr>
            <a:r>
              <a:rPr lang="en-US" altLang="en-US" sz="1200" b="0"/>
              <a:t>Slide </a:t>
            </a:r>
            <a:fld id="{58AAF72E-2640-4CB3-9C19-58B68B0D1C4C}" type="slidenum">
              <a:rPr lang="en-US" altLang="en-US" sz="1200" b="0" smtClean="0"/>
              <a:pPr>
                <a:spcBef>
                  <a:spcPct val="0"/>
                </a:spcBef>
                <a:spcAft>
                  <a:spcPts val="600"/>
                </a:spcAft>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2023-04-12 3PM Eastern and Sunday 2023-05-14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a:t>May 14-19 2023 in-person &amp; electronic WG11 session </a:t>
            </a:r>
          </a:p>
          <a:p>
            <a:pPr lvl="1">
              <a:defRPr/>
            </a:pPr>
            <a:r>
              <a:rPr lang="en-US" sz="2800" dirty="0"/>
              <a:t>802 Wireless Interim session May 14-19,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152012</TotalTime>
  <Words>3748</Words>
  <Application>Microsoft Office PowerPoint</Application>
  <PresentationFormat>Widescreen</PresentationFormat>
  <Paragraphs>547</Paragraphs>
  <Slides>33</Slides>
  <Notes>33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1" baseType="lpstr">
      <vt:lpstr>Arial</vt:lpstr>
      <vt:lpstr>Arial,Bold</vt:lpstr>
      <vt:lpstr>Calibri</vt:lpstr>
      <vt:lpstr>Times New Roman</vt:lpstr>
      <vt:lpstr>Wingdings</vt:lpstr>
      <vt:lpstr>Default Design</vt:lpstr>
      <vt:lpstr>Custom Design</vt:lpstr>
      <vt:lpstr>Document</vt:lpstr>
      <vt:lpstr>March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 Peter Ecclesine</vt:lpstr>
      <vt:lpstr>F2.7 Requests for Letters of Assurance</vt:lpstr>
      <vt:lpstr>F2.8 Drafts for Sale by IEEE– as of 2023-01-17</vt:lpstr>
      <vt:lpstr>F2.9 ISO/IEC JTC1/SC6</vt:lpstr>
      <vt:lpstr>F2.10 Social media, Blog posts</vt:lpstr>
      <vt:lpstr>F2.11 IEEE 802 Public Visibility Standing Committee</vt:lpstr>
      <vt:lpstr>F2.11 802.11 Public Visibility Events</vt:lpstr>
      <vt:lpstr>F5.2 802 Recognition and best wishes in retirement: Solomon Trainin</vt:lpstr>
      <vt:lpstr>F6.1 802 Wireless Chairs meeting</vt:lpstr>
      <vt:lpstr>F6.2 Planned Next Session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March Supplementary Material</dc:title>
  <dc:creator>dorothy.stanley@hpe.com</dc:creator>
  <cp:keywords>11-23-0178r1</cp:keywords>
  <cp:lastModifiedBy>Stanley, Dorothy</cp:lastModifiedBy>
  <cp:revision>2408</cp:revision>
  <cp:lastPrinted>1998-02-10T13:28:06Z</cp:lastPrinted>
  <dcterms:created xsi:type="dcterms:W3CDTF">1998-02-10T13:07:52Z</dcterms:created>
  <dcterms:modified xsi:type="dcterms:W3CDTF">2023-03-17T02:58:35Z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