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72" r:id="rId7"/>
    <p:sldId id="2368" r:id="rId8"/>
    <p:sldId id="2371" r:id="rId9"/>
    <p:sldId id="857" r:id="rId10"/>
    <p:sldId id="2370" r:id="rId11"/>
    <p:sldId id="859" r:id="rId12"/>
    <p:sldId id="84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72"/>
            <p14:sldId id="2368"/>
            <p14:sldId id="2371"/>
            <p14:sldId id="857"/>
            <p14:sldId id="2370"/>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32" autoAdjust="0"/>
    <p:restoredTop sz="96371" autoAdjust="0"/>
  </p:normalViewPr>
  <p:slideViewPr>
    <p:cSldViewPr>
      <p:cViewPr>
        <p:scale>
          <a:sx n="80" d="100"/>
          <a:sy n="80" d="100"/>
        </p:scale>
        <p:origin x="115" y="2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36414EF-9D6F-4E8F-831A-D7BAACE53454}"/>
    <pc:docChg chg="modSld sldOrd modMainMaster">
      <pc:chgData name="Mike Montemurro" userId="40c20c913ca7511e" providerId="LiveId" clId="{B36414EF-9D6F-4E8F-831A-D7BAACE53454}" dt="2023-03-15T16:29:41.442" v="17" actId="20577"/>
      <pc:docMkLst>
        <pc:docMk/>
      </pc:docMkLst>
      <pc:sldChg chg="ord">
        <pc:chgData name="Mike Montemurro" userId="40c20c913ca7511e" providerId="LiveId" clId="{B36414EF-9D6F-4E8F-831A-D7BAACE53454}" dt="2023-03-15T14:40:04.114" v="3"/>
        <pc:sldMkLst>
          <pc:docMk/>
          <pc:sldMk cId="0" sldId="755"/>
        </pc:sldMkLst>
      </pc:sldChg>
      <pc:sldChg chg="modSp mod">
        <pc:chgData name="Mike Montemurro" userId="40c20c913ca7511e" providerId="LiveId" clId="{B36414EF-9D6F-4E8F-831A-D7BAACE53454}" dt="2023-03-15T16:29:41.442" v="17" actId="20577"/>
        <pc:sldMkLst>
          <pc:docMk/>
          <pc:sldMk cId="390640971" sldId="2372"/>
        </pc:sldMkLst>
        <pc:spChg chg="mod">
          <ac:chgData name="Mike Montemurro" userId="40c20c913ca7511e" providerId="LiveId" clId="{B36414EF-9D6F-4E8F-831A-D7BAACE53454}" dt="2023-03-15T16:29:41.442" v="17" actId="20577"/>
          <ac:spMkLst>
            <pc:docMk/>
            <pc:sldMk cId="390640971" sldId="2372"/>
            <ac:spMk id="2" creationId="{ACBDC556-5085-DDAB-497B-39756CECE699}"/>
          </ac:spMkLst>
        </pc:spChg>
        <pc:spChg chg="mod">
          <ac:chgData name="Mike Montemurro" userId="40c20c913ca7511e" providerId="LiveId" clId="{B36414EF-9D6F-4E8F-831A-D7BAACE53454}" dt="2023-03-15T15:48:40.356" v="13" actId="20577"/>
          <ac:spMkLst>
            <pc:docMk/>
            <pc:sldMk cId="390640971" sldId="2372"/>
            <ac:spMk id="8" creationId="{4CD249A7-B25B-4413-A490-DA16C7C17DEA}"/>
          </ac:spMkLst>
        </pc:spChg>
      </pc:sldChg>
      <pc:sldMasterChg chg="modSp mod">
        <pc:chgData name="Mike Montemurro" userId="40c20c913ca7511e" providerId="LiveId" clId="{B36414EF-9D6F-4E8F-831A-D7BAACE53454}" dt="2023-03-15T13:07:40.330" v="1" actId="20577"/>
        <pc:sldMasterMkLst>
          <pc:docMk/>
          <pc:sldMasterMk cId="0" sldId="2147483648"/>
        </pc:sldMasterMkLst>
        <pc:spChg chg="mod">
          <ac:chgData name="Mike Montemurro" userId="40c20c913ca7511e" providerId="LiveId" clId="{B36414EF-9D6F-4E8F-831A-D7BAACE53454}" dt="2023-03-15T13:07:40.330"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618678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802.11-23/175r6</a:t>
            </a:r>
          </a:p>
        </p:txBody>
      </p:sp>
      <p:sp>
        <p:nvSpPr>
          <p:cNvPr id="2" name="Line 8"/>
          <p:cNvSpPr>
            <a:spLocks noChangeShapeType="1"/>
          </p:cNvSpPr>
          <p:nvPr/>
        </p:nvSpPr>
        <p:spPr bwMode="auto">
          <a:xfrm>
            <a:off x="914400" y="65808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2023-03-15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270 on </a:t>
            </a:r>
            <a:r>
              <a:rPr lang="en-US" sz="2000" dirty="0" err="1"/>
              <a:t>REVme</a:t>
            </a:r>
            <a:r>
              <a:rPr lang="en-US" sz="2000" dirty="0"/>
              <a:t> D2.0 as contained in document &lt;&gt;,</a:t>
            </a:r>
          </a:p>
          <a:p>
            <a:pPr marL="0" indent="0">
              <a:buNone/>
            </a:pPr>
            <a:r>
              <a:rPr lang="en-US" sz="2000" dirty="0"/>
              <a:t>Instruct the editor to prepare Draft 3.0 incorporating these resolutions and,</a:t>
            </a:r>
          </a:p>
          <a:p>
            <a:pPr marL="0" indent="0">
              <a:buNone/>
            </a:pPr>
            <a:r>
              <a:rPr lang="en-US" sz="2000" dirty="0"/>
              <a:t>Approve a &lt;&gt; day Working Group Recirculation Ballot asking the question “Should </a:t>
            </a:r>
            <a:r>
              <a:rPr lang="en-US" sz="2000" dirty="0" err="1"/>
              <a:t>REVme</a:t>
            </a:r>
            <a:r>
              <a:rPr lang="en-US" sz="2000" dirty="0"/>
              <a:t> D3.0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a:t>
            </a:r>
          </a:p>
          <a:p>
            <a:pPr>
              <a:lnSpc>
                <a:spcPct val="80000"/>
              </a:lnSpc>
            </a:pPr>
            <a:r>
              <a:rPr lang="en-US" altLang="en-US" sz="2000" dirty="0">
                <a:solidFill>
                  <a:srgbClr val="00B0F0"/>
                </a:solidFill>
              </a:rPr>
              <a:t>Jul 2023 – D4.0 Recirculation (Conditional SA Ballot Approval)</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Jan 2024 – D6.0 Recirculation SA Ballot  (11az, 11bc, 11bd,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 (Updated)</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&lt;&gt;</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a:t>
            </a:r>
            <a:r>
              <a:rPr lang="en-US" altLang="en-US" sz="2000"/>
              <a:t>May Interim: </a:t>
            </a:r>
            <a:r>
              <a:rPr lang="en-US" altLang="en-US" sz="2000" dirty="0"/>
              <a:t>5</a:t>
            </a:r>
            <a:r>
              <a:rPr lang="en-US" altLang="en-US" sz="2000"/>
              <a:t>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https://cvent.me/AwPbAx</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267207" y="1187053"/>
            <a:ext cx="6096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13,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Comment Resolution</a:t>
            </a:r>
          </a:p>
          <a:p>
            <a:pPr lvl="2"/>
            <a:r>
              <a:rPr lang="pt-BR" altLang="en-US" sz="1100" dirty="0"/>
              <a:t>CIDs 3026, </a:t>
            </a:r>
            <a:r>
              <a:rPr lang="pt-BR" altLang="en-US" sz="1100" b="1" dirty="0"/>
              <a:t>3051</a:t>
            </a:r>
            <a:r>
              <a:rPr lang="pt-BR" altLang="en-US" sz="1100" dirty="0"/>
              <a:t>, 3349 &amp; 3355 – doc 11-23/232 - Patil (Qualcomm)</a:t>
            </a:r>
          </a:p>
          <a:p>
            <a:pPr lvl="2"/>
            <a:r>
              <a:rPr lang="pt-BR" altLang="en-US" sz="1100" dirty="0"/>
              <a:t>CIDs </a:t>
            </a:r>
            <a:r>
              <a:rPr lang="pt-BR" altLang="en-US" sz="1100" b="1" dirty="0"/>
              <a:t>3150, 3159, 3158, 3802, 3801 </a:t>
            </a:r>
            <a:r>
              <a:rPr lang="pt-BR" altLang="en-US" sz="1100" dirty="0"/>
              <a:t>– doc 11-23/161 – Ajami (Qualcomm)</a:t>
            </a:r>
          </a:p>
          <a:p>
            <a:pPr lvl="2"/>
            <a:r>
              <a:rPr lang="en-CA" altLang="en-US" sz="1100" dirty="0"/>
              <a:t>CIDs </a:t>
            </a:r>
            <a:r>
              <a:rPr lang="en-CA" altLang="en-US" sz="1100" b="1" dirty="0"/>
              <a:t>3002, 3004, </a:t>
            </a:r>
            <a:r>
              <a:rPr lang="en-CA" altLang="en-US" sz="1100" dirty="0"/>
              <a:t>3003 3013 3012 3020 3021 </a:t>
            </a:r>
            <a:r>
              <a:rPr lang="en-CA" altLang="en-US" sz="1100" b="1" dirty="0"/>
              <a:t>– </a:t>
            </a:r>
            <a:r>
              <a:rPr lang="en-CA" altLang="en-US" sz="1100" dirty="0"/>
              <a:t>doc 11-23/236 – Patil (Qualcomm)</a:t>
            </a:r>
            <a:r>
              <a:rPr lang="it-IT" altLang="en-US" sz="1100" dirty="0"/>
              <a:t> </a:t>
            </a:r>
            <a:endParaRPr lang="pt-BR" altLang="en-US" sz="1100" dirty="0"/>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96000" y="1187053"/>
            <a:ext cx="5867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8am ET</a:t>
            </a:r>
          </a:p>
          <a:p>
            <a:pPr lvl="1"/>
            <a:r>
              <a:rPr lang="en-CA" altLang="en-US" sz="1100" dirty="0"/>
              <a:t>Comment Resolution </a:t>
            </a:r>
          </a:p>
          <a:p>
            <a:pPr lvl="2"/>
            <a:r>
              <a:rPr lang="pt-BR" altLang="en-US" sz="1100" dirty="0"/>
              <a:t>CIDs </a:t>
            </a:r>
            <a:r>
              <a:rPr lang="pt-BR" altLang="en-US" sz="1100" b="1" dirty="0"/>
              <a:t>3724, 3640, 3630, 3576</a:t>
            </a:r>
            <a:r>
              <a:rPr lang="pt-BR" altLang="en-US" sz="1100" dirty="0"/>
              <a:t> – Au (Huawei)</a:t>
            </a:r>
            <a:endParaRPr lang="en-CA" altLang="en-US" sz="1100" dirty="0"/>
          </a:p>
          <a:p>
            <a:pPr lvl="2"/>
            <a:r>
              <a:rPr lang="pt-BR" altLang="en-US" sz="1100" dirty="0"/>
              <a:t>CIDs  </a:t>
            </a:r>
            <a:r>
              <a:rPr lang="pt-BR" altLang="en-US" sz="1100" b="1" dirty="0"/>
              <a:t>3189, 3225, 3346, 3187, 3509, 3435 </a:t>
            </a:r>
            <a:r>
              <a:rPr lang="pt-BR" altLang="en-US" sz="1100" dirty="0"/>
              <a:t>– Hamilton (Ruckus/Commscope)</a:t>
            </a:r>
          </a:p>
          <a:p>
            <a:pPr lvl="2"/>
            <a:r>
              <a:rPr lang="en-CA" altLang="en-US" sz="1100" dirty="0"/>
              <a:t>CIDs  </a:t>
            </a:r>
            <a:r>
              <a:rPr lang="en-CA" altLang="en-US" sz="1100" b="1" dirty="0"/>
              <a:t>3711, 3639, 3638, 3620, 3334 </a:t>
            </a:r>
            <a:r>
              <a:rPr lang="en-CA" altLang="en-US" sz="1100" dirty="0"/>
              <a:t>– doc 11-22/2163 – Montemurro (Huawei)</a:t>
            </a:r>
            <a:endParaRPr lang="pt-BR" altLang="en-US" sz="1100" dirty="0"/>
          </a:p>
          <a:p>
            <a:pPr lvl="2"/>
            <a:r>
              <a:rPr lang="en-CA" altLang="en-US" sz="1100" dirty="0"/>
              <a:t>CIDs 3290, 3573, 3574</a:t>
            </a:r>
            <a:r>
              <a:rPr lang="en-CA" altLang="en-US" sz="1100" b="1"/>
              <a:t>, </a:t>
            </a:r>
            <a:r>
              <a:rPr lang="en-CA" altLang="en-US" sz="1100"/>
              <a:t>3404</a:t>
            </a:r>
            <a:r>
              <a:rPr lang="en-CA" altLang="en-US" sz="1100" b="1"/>
              <a:t> </a:t>
            </a:r>
            <a:r>
              <a:rPr lang="en-CA" altLang="en-US" sz="1100" dirty="0"/>
              <a:t>– doc 11-22/2069 – Rison (Samsung)</a:t>
            </a:r>
            <a:r>
              <a:rPr lang="it-IT" altLang="en-US" sz="1100" dirty="0"/>
              <a:t> </a:t>
            </a:r>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363207" y="3352800"/>
            <a:ext cx="461010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4pm ET</a:t>
            </a:r>
          </a:p>
          <a:p>
            <a:pPr lvl="1"/>
            <a:r>
              <a:rPr lang="en-CA" altLang="en-US" sz="1100" dirty="0"/>
              <a:t>Comment Resolution:</a:t>
            </a:r>
            <a:endParaRPr lang="en-CA" sz="300" dirty="0"/>
          </a:p>
          <a:p>
            <a:pPr lvl="2"/>
            <a:r>
              <a:rPr lang="en-CA" sz="1100" dirty="0"/>
              <a:t>CID 3820 – doc 11-23/350 – </a:t>
            </a:r>
            <a:r>
              <a:rPr lang="en-CA" sz="1100" dirty="0" err="1"/>
              <a:t>Asai</a:t>
            </a:r>
            <a:r>
              <a:rPr lang="en-CA" sz="1100" dirty="0"/>
              <a:t> (NTT)</a:t>
            </a:r>
          </a:p>
          <a:p>
            <a:pPr lvl="2"/>
            <a:r>
              <a:rPr lang="en-CA" sz="1100" dirty="0"/>
              <a:t>CID 3435 – doc 11-23/456 –Yang (</a:t>
            </a:r>
            <a:r>
              <a:rPr lang="en-CA" sz="1100" dirty="0" err="1"/>
              <a:t>InterDigital</a:t>
            </a:r>
            <a:r>
              <a:rPr lang="en-CA" sz="1100" dirty="0"/>
              <a:t>)</a:t>
            </a:r>
          </a:p>
          <a:p>
            <a:pPr lvl="2"/>
            <a:r>
              <a:rPr lang="en-CA" sz="1100" dirty="0"/>
              <a:t>CIDs 3772, 3478 – doc 11-23/392 – Kim (Qualcomm)</a:t>
            </a:r>
          </a:p>
          <a:p>
            <a:pPr lvl="2"/>
            <a:r>
              <a:rPr lang="en-CA" sz="1100" dirty="0"/>
              <a:t>CID 1888 – doc 11-22/1449r2 – </a:t>
            </a:r>
            <a:r>
              <a:rPr lang="en-CA" sz="1100" dirty="0" err="1"/>
              <a:t>Halasz</a:t>
            </a:r>
            <a:r>
              <a:rPr lang="en-CA" sz="1100" dirty="0"/>
              <a:t> (Morse Micro)</a:t>
            </a:r>
          </a:p>
          <a:p>
            <a:pPr lvl="2"/>
            <a:r>
              <a:rPr lang="en-CA" sz="1100" dirty="0"/>
              <a:t>CID 3075, 3076 – Coffey (Realtek)</a:t>
            </a:r>
          </a:p>
          <a:p>
            <a:pPr lvl="2"/>
            <a:r>
              <a:rPr lang="en-CA" sz="1100" dirty="0"/>
              <a:t>CID </a:t>
            </a:r>
            <a:r>
              <a:rPr lang="en-CA" altLang="en-US" sz="1100" b="1" dirty="0"/>
              <a:t>3694 </a:t>
            </a:r>
            <a:r>
              <a:rPr lang="en-CA" altLang="en-US" sz="1100" dirty="0"/>
              <a:t>– doc 11-22/2069 – Rison (Samsung)</a:t>
            </a:r>
            <a:r>
              <a:rPr lang="it-IT" altLang="en-US" sz="1100" dirty="0"/>
              <a:t> </a:t>
            </a:r>
          </a:p>
          <a:p>
            <a:pPr marL="914400" lvl="2" indent="0">
              <a:buNone/>
            </a:pPr>
            <a:r>
              <a:rPr lang="en-CA" sz="1100" b="1" dirty="0"/>
              <a:t>@5pm:</a:t>
            </a:r>
          </a:p>
          <a:p>
            <a:pPr lvl="2"/>
            <a:r>
              <a:rPr lang="en-CA" sz="1100" dirty="0"/>
              <a:t>WUR MC-OOK discussion </a:t>
            </a:r>
          </a:p>
          <a:p>
            <a:pPr lvl="3"/>
            <a:r>
              <a:rPr lang="en-CA" sz="1100"/>
              <a:t>doc 11-22/1035 </a:t>
            </a:r>
            <a:r>
              <a:rPr lang="en-CA" sz="1100" dirty="0"/>
              <a:t>– Levy (</a:t>
            </a:r>
            <a:r>
              <a:rPr lang="en-CA" sz="1100" dirty="0" err="1"/>
              <a:t>InterDigital</a:t>
            </a:r>
            <a:r>
              <a:rPr lang="en-CA" sz="1100" dirty="0"/>
              <a:t>)</a:t>
            </a:r>
          </a:p>
          <a:p>
            <a:pPr lvl="3"/>
            <a:r>
              <a:rPr lang="en-CA" sz="1100" dirty="0"/>
              <a:t>doc 11-23/334 – </a:t>
            </a:r>
            <a:r>
              <a:rPr lang="en-CA" sz="1100" dirty="0" err="1"/>
              <a:t>Shellhammer</a:t>
            </a:r>
            <a:r>
              <a:rPr lang="en-CA" sz="1100" dirty="0"/>
              <a:t> (Qualcomm)</a:t>
            </a:r>
          </a:p>
          <a:p>
            <a:pPr marL="1371600" lvl="3" indent="0">
              <a:buNone/>
            </a:pPr>
            <a:r>
              <a:rPr lang="en-CA" sz="1100" b="1" dirty="0"/>
              <a:t>@5:45pm </a:t>
            </a:r>
            <a:r>
              <a:rPr lang="en-CA" sz="1100" dirty="0"/>
              <a:t>– finalize LB270 comment resolutions for topic</a:t>
            </a:r>
          </a:p>
          <a:p>
            <a:pPr lvl="1"/>
            <a:r>
              <a:rPr lang="en-US" altLang="en-US" sz="1100" dirty="0"/>
              <a:t>Recess</a:t>
            </a:r>
            <a:endParaRPr lang="en-GB" sz="1100" dirty="0"/>
          </a:p>
          <a:p>
            <a:pPr marL="914400" lvl="2" indent="0">
              <a:buNone/>
            </a:pPr>
            <a:endParaRPr lang="en-US" sz="1100" b="1"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524000"/>
            <a:ext cx="5943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Wednesday Mar 15, 10:30am ET</a:t>
            </a:r>
          </a:p>
          <a:p>
            <a:pPr lvl="1"/>
            <a:r>
              <a:rPr lang="en-CA" altLang="en-US" sz="1600" dirty="0"/>
              <a:t>Comment Resolution</a:t>
            </a:r>
            <a:endParaRPr lang="pt-BR" sz="1600" dirty="0"/>
          </a:p>
          <a:p>
            <a:pPr lvl="2"/>
            <a:r>
              <a:rPr lang="sv-SE" sz="1600" dirty="0"/>
              <a:t>CID 3018 – doc 11-23/238 – Patil (Qualcomm)</a:t>
            </a:r>
            <a:endParaRPr lang="en-CA" sz="1600" dirty="0"/>
          </a:p>
          <a:p>
            <a:pPr lvl="2"/>
            <a:r>
              <a:rPr lang="en-CA" sz="1600" dirty="0"/>
              <a:t>CID 3014 – doc 11-22/2206 – Patil (Qualcomm)</a:t>
            </a:r>
          </a:p>
          <a:p>
            <a:pPr lvl="2"/>
            <a:r>
              <a:rPr lang="en-CA" sz="1600" dirty="0"/>
              <a:t>CID 3000 – doc 11-22/2208 – Patil (Qualcomm)</a:t>
            </a:r>
          </a:p>
          <a:p>
            <a:pPr lvl="2"/>
            <a:r>
              <a:rPr lang="sv-SE" sz="1600" dirty="0"/>
              <a:t>CIDs </a:t>
            </a:r>
            <a:r>
              <a:rPr lang="sv-SE" sz="1600" b="1" dirty="0"/>
              <a:t>3002</a:t>
            </a:r>
            <a:r>
              <a:rPr lang="sv-SE" sz="1600" dirty="0"/>
              <a:t>/3/</a:t>
            </a:r>
            <a:r>
              <a:rPr lang="sv-SE" sz="1600" b="1" dirty="0"/>
              <a:t>4</a:t>
            </a:r>
            <a:r>
              <a:rPr lang="sv-SE" sz="1600" dirty="0"/>
              <a:t>, 3012/13, 3020/21 – doc 11-23/236 – Patil (Qualcomm)</a:t>
            </a:r>
          </a:p>
          <a:p>
            <a:pPr lvl="2"/>
            <a:r>
              <a:rPr lang="en-CA" altLang="en-US" sz="1600" b="1" dirty="0"/>
              <a:t>3683 </a:t>
            </a:r>
            <a:r>
              <a:rPr lang="en-CA" altLang="en-US" sz="1600" dirty="0"/>
              <a:t>– doc 11-22/2069 – Rison (Samsung)</a:t>
            </a:r>
            <a:endParaRPr lang="sv-SE" sz="1600" dirty="0"/>
          </a:p>
          <a:p>
            <a:pPr lvl="2"/>
            <a:r>
              <a:rPr lang="sv-SE" sz="1600" dirty="0"/>
              <a:t>Misc MAC CIDs – doc 11-23/162 – Huang (Intel)</a:t>
            </a:r>
          </a:p>
          <a:p>
            <a:pPr lvl="2"/>
            <a:r>
              <a:rPr lang="en-CA" sz="1600" dirty="0"/>
              <a:t>CID follow-up – doc 11-22/2069 – Rison (Samsung)</a:t>
            </a:r>
            <a:endParaRPr lang="nl-NL" sz="1600" dirty="0"/>
          </a:p>
          <a:p>
            <a:pPr lvl="1"/>
            <a:r>
              <a:rPr lang="en-CA" altLang="en-US" sz="1600" dirty="0"/>
              <a:t>Recess</a:t>
            </a:r>
          </a:p>
        </p:txBody>
      </p:sp>
      <p:sp>
        <p:nvSpPr>
          <p:cNvPr id="2" name="Rectangle 19">
            <a:extLst>
              <a:ext uri="{FF2B5EF4-FFF2-40B4-BE49-F238E27FC236}">
                <a16:creationId xmlns:a16="http://schemas.microsoft.com/office/drawing/2014/main" id="{ACBDC556-5085-DDAB-497B-39756CECE699}"/>
              </a:ext>
            </a:extLst>
          </p:cNvPr>
          <p:cNvSpPr>
            <a:spLocks noChangeArrowheads="1"/>
          </p:cNvSpPr>
          <p:nvPr/>
        </p:nvSpPr>
        <p:spPr bwMode="auto">
          <a:xfrm>
            <a:off x="6119687" y="151091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Wednesday Mar 15, 4pm ET</a:t>
            </a:r>
          </a:p>
          <a:p>
            <a:pPr lvl="1"/>
            <a:r>
              <a:rPr lang="en-CA" altLang="en-US" sz="1600" dirty="0"/>
              <a:t>Comment Resolution</a:t>
            </a:r>
            <a:endParaRPr lang="pt-BR" sz="1600" dirty="0"/>
          </a:p>
          <a:p>
            <a:pPr lvl="2"/>
            <a:r>
              <a:rPr lang="en-GB" sz="1600" dirty="0">
                <a:effectLst/>
                <a:latin typeface="Times New Roman" panose="02020603050405020304" pitchFamily="18" charset="0"/>
                <a:ea typeface="Times New Roman" panose="02020603050405020304" pitchFamily="18" charset="0"/>
              </a:rPr>
              <a:t>Discussion on NIST SHA-1 liaison/announcement – doc 11-23/431 – 15 min</a:t>
            </a:r>
            <a:endParaRPr lang="nl-NL" sz="1600" dirty="0"/>
          </a:p>
          <a:p>
            <a:pPr lvl="2"/>
            <a:r>
              <a:rPr lang="nl-NL" sz="1600" dirty="0"/>
              <a:t>Protected Password Identifiers – 11-23/0044 – Harkins(HPE) – 20 min</a:t>
            </a:r>
          </a:p>
          <a:p>
            <a:pPr lvl="2"/>
            <a:r>
              <a:rPr lang="nl-NL" sz="1600" dirty="0"/>
              <a:t>CID 3753 – doc 11-23/156 (SEC)– Huang (Intel)</a:t>
            </a:r>
          </a:p>
          <a:p>
            <a:pPr lvl="2"/>
            <a:r>
              <a:rPr lang="nl-NL" sz="1600" dirty="0"/>
              <a:t>CID 3743, 3744, 3745, 3746 (SEC) – doc 11-23/153 – Huang (Intel)</a:t>
            </a:r>
          </a:p>
          <a:p>
            <a:pPr lvl="2"/>
            <a:r>
              <a:rPr lang="sv-SE" sz="1600"/>
              <a:t>Misc MAC CIDs – doc 11-23/162 – Huang (Intel)</a:t>
            </a:r>
            <a:endParaRPr lang="nl-NL" sz="1600" dirty="0"/>
          </a:p>
          <a:p>
            <a:pPr lvl="2"/>
            <a:r>
              <a:rPr lang="en-CA" sz="1600" dirty="0"/>
              <a:t>CID follow-up – doc 11-22/2069 – Rison (Samsung)</a:t>
            </a:r>
            <a:endParaRPr lang="es-ES" altLang="en-US" sz="1600" dirty="0"/>
          </a:p>
          <a:p>
            <a:pPr lvl="1"/>
            <a:r>
              <a:rPr lang="en-CA" altLang="en-US" sz="1600" dirty="0"/>
              <a:t>Recess</a:t>
            </a:r>
          </a:p>
        </p:txBody>
      </p:sp>
    </p:spTree>
    <p:extLst>
      <p:ext uri="{BB962C8B-B14F-4D97-AF65-F5344CB8AC3E}">
        <p14:creationId xmlns:p14="http://schemas.microsoft.com/office/powerpoint/2010/main" val="39064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117504" y="1600200"/>
            <a:ext cx="58673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Thursday Mar 16, 4pm ET</a:t>
            </a:r>
          </a:p>
          <a:p>
            <a:pPr lvl="1"/>
            <a:r>
              <a:rPr lang="en-CA" altLang="en-US" sz="1600" dirty="0"/>
              <a:t>Comment Resolution </a:t>
            </a:r>
          </a:p>
          <a:p>
            <a:pPr lvl="2"/>
            <a:r>
              <a:rPr lang="en-CA" sz="1600" dirty="0"/>
              <a:t>CID follow-up – doc 11-22/2069 – Rison (Samsung)</a:t>
            </a:r>
          </a:p>
          <a:p>
            <a:pPr lvl="1"/>
            <a:r>
              <a:rPr lang="en-CA" altLang="en-US" sz="1600" dirty="0"/>
              <a:t>Motions </a:t>
            </a:r>
            <a:r>
              <a:rPr lang="en-CA" altLang="en-US" sz="1600" b="1" dirty="0"/>
              <a:t>@5:15 pm</a:t>
            </a:r>
            <a:endParaRPr lang="en-CA" sz="1600" b="1" dirty="0"/>
          </a:p>
          <a:p>
            <a:pPr lvl="2"/>
            <a:r>
              <a:rPr lang="en-GB" sz="1600" dirty="0"/>
              <a:t>Motion – Minutes approval (Slide 7)</a:t>
            </a:r>
            <a:endParaRPr lang="en-CA" altLang="en-US" sz="1600" dirty="0"/>
          </a:p>
          <a:p>
            <a:pPr lvl="2"/>
            <a:r>
              <a:rPr lang="en-CA" altLang="en-US" sz="1600" dirty="0"/>
              <a:t>Doc 11-23/24r4 - slides &lt;x&gt; through &lt;y&gt;</a:t>
            </a:r>
          </a:p>
          <a:p>
            <a:pPr lvl="2"/>
            <a:r>
              <a:rPr lang="en-CA" altLang="en-US" sz="1600" dirty="0"/>
              <a:t>WG LB Recirculation motion</a:t>
            </a:r>
          </a:p>
          <a:p>
            <a:pPr lvl="1"/>
            <a:r>
              <a:rPr lang="en-CA" altLang="en-US" sz="1800" dirty="0"/>
              <a:t>Timeline, Teleconferences, </a:t>
            </a:r>
            <a:r>
              <a:rPr lang="en-CA" altLang="en-US" sz="1800" dirty="0" err="1"/>
              <a:t>Adhoc</a:t>
            </a:r>
            <a:r>
              <a:rPr lang="en-CA" altLang="en-US" sz="1800" dirty="0"/>
              <a:t>, Plan for May</a:t>
            </a:r>
          </a:p>
          <a:p>
            <a:pPr lvl="1"/>
            <a:r>
              <a:rPr lang="en-CA" altLang="en-US" sz="1600" dirty="0" err="1"/>
              <a:t>AoB</a:t>
            </a:r>
            <a:endParaRPr lang="en-CA" altLang="en-US" sz="1600" dirty="0"/>
          </a:p>
        </p:txBody>
      </p:sp>
      <p:sp>
        <p:nvSpPr>
          <p:cNvPr id="3" name="Rectangle 19">
            <a:extLst>
              <a:ext uri="{FF2B5EF4-FFF2-40B4-BE49-F238E27FC236}">
                <a16:creationId xmlns:a16="http://schemas.microsoft.com/office/drawing/2014/main" id="{BECB2D28-DC07-D4E0-78F7-3156AB6625C9}"/>
              </a:ext>
            </a:extLst>
          </p:cNvPr>
          <p:cNvSpPr>
            <a:spLocks noChangeArrowheads="1"/>
          </p:cNvSpPr>
          <p:nvPr/>
        </p:nvSpPr>
        <p:spPr bwMode="auto">
          <a:xfrm>
            <a:off x="609600" y="16764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2000" dirty="0"/>
              <a:t>Thursday Mar 16 , TBD ET</a:t>
            </a:r>
          </a:p>
          <a:p>
            <a:pPr lvl="1"/>
            <a:r>
              <a:rPr lang="en-CA" altLang="en-US" sz="1600" dirty="0"/>
              <a:t>Comment Resolution</a:t>
            </a:r>
            <a:endParaRPr lang="pt-BR" sz="1600" dirty="0"/>
          </a:p>
          <a:p>
            <a:pPr lvl="2"/>
            <a:r>
              <a:rPr lang="pt-BR" altLang="en-US" sz="1600" dirty="0"/>
              <a:t>CIDs </a:t>
            </a:r>
            <a:r>
              <a:rPr lang="pt-BR" altLang="en-US" sz="1600" b="1" dirty="0"/>
              <a:t>3150, 3159, 3158, 3802, 3801 </a:t>
            </a:r>
            <a:r>
              <a:rPr lang="pt-BR" altLang="en-US" sz="1600" dirty="0"/>
              <a:t>– doc 11-23/161 – Ajami (Qualcomm)</a:t>
            </a:r>
            <a:endParaRPr lang="it-IT" altLang="en-US" sz="1600" dirty="0"/>
          </a:p>
          <a:p>
            <a:pPr lvl="2"/>
            <a:r>
              <a:rPr lang="it-IT" altLang="en-US" sz="1600" dirty="0"/>
              <a:t>CID 3233 (ED1), 3053 (MAC) – Qi (Intel)</a:t>
            </a:r>
          </a:p>
          <a:p>
            <a:pPr lvl="2"/>
            <a:r>
              <a:rPr lang="it-IT" altLang="en-US" sz="1600" dirty="0"/>
              <a:t>CID 3316 (GEN) – Smith (SRT)</a:t>
            </a:r>
          </a:p>
          <a:p>
            <a:pPr lvl="1"/>
            <a:r>
              <a:rPr lang="en-CA" altLang="en-US" sz="1600" dirty="0"/>
              <a:t>Recess</a:t>
            </a:r>
          </a:p>
        </p:txBody>
      </p:sp>
    </p:spTree>
    <p:extLst>
      <p:ext uri="{BB962C8B-B14F-4D97-AF65-F5344CB8AC3E}">
        <p14:creationId xmlns:p14="http://schemas.microsoft.com/office/powerpoint/2010/main" val="302877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108201" y="1600200"/>
            <a:ext cx="8077200" cy="4572000"/>
          </a:xfrm>
        </p:spPr>
        <p:txBody>
          <a:bodyPr/>
          <a:lstStyle/>
          <a:p>
            <a:r>
              <a:rPr lang="en-US" altLang="en-US" sz="2000" b="0" dirty="0"/>
              <a:t>Rison: 3493/3494, 3631/3596, 3326, 3216, 3217, 3218, 3224, 3226, 3227, 3327, 3650, 3578, 3266, 3174, 3379, 3370, 3400, 3699, 3466, 3385, 3175, 3329, 3504 (CIDs suggested by Mark)</a:t>
            </a:r>
          </a:p>
          <a:p>
            <a:pPr>
              <a:lnSpc>
                <a:spcPct val="80000"/>
              </a:lnSpc>
            </a:pPr>
            <a:r>
              <a:rPr lang="en-US" altLang="en-US" sz="2000" b="0" dirty="0"/>
              <a:t>Stacey: 3770, 3776</a:t>
            </a:r>
          </a:p>
          <a:p>
            <a:pPr>
              <a:lnSpc>
                <a:spcPct val="80000"/>
              </a:lnSpc>
            </a:pPr>
            <a:r>
              <a:rPr lang="en-US" altLang="en-US" sz="2000" b="0" dirty="0"/>
              <a:t>Kim: 3772, 3478</a:t>
            </a:r>
          </a:p>
          <a:p>
            <a:pPr>
              <a:lnSpc>
                <a:spcPct val="80000"/>
              </a:lnSpc>
            </a:pPr>
            <a:r>
              <a:rPr lang="en-US" altLang="en-US" sz="2000" b="0" dirty="0"/>
              <a:t>Huang:  3743, 3744, 3745, 3746, 3748, 3749, 3751, 3753, 3760, 3761,  3762,</a:t>
            </a:r>
          </a:p>
          <a:p>
            <a:pPr>
              <a:lnSpc>
                <a:spcPct val="80000"/>
              </a:lnSpc>
            </a:pPr>
            <a:r>
              <a:rPr lang="en-US" altLang="en-US" sz="2000" b="0" dirty="0"/>
              <a:t>Subir Das/</a:t>
            </a:r>
            <a:r>
              <a:rPr lang="en-US" altLang="en-US" sz="2000" b="0" dirty="0" err="1"/>
              <a:t>JohnWullert</a:t>
            </a:r>
            <a:r>
              <a:rPr lang="en-US" altLang="en-US" sz="2000" b="0" dirty="0"/>
              <a:t>: 3780, 3787</a:t>
            </a:r>
          </a:p>
          <a:p>
            <a:pPr>
              <a:lnSpc>
                <a:spcPct val="80000"/>
              </a:lnSpc>
            </a:pPr>
            <a:r>
              <a:rPr lang="en-US" altLang="en-US" sz="2000" b="0" dirty="0" err="1"/>
              <a:t>Tomo</a:t>
            </a:r>
            <a:r>
              <a:rPr lang="en-US" altLang="en-US" sz="2000" b="0" dirty="0"/>
              <a:t> Adachi: 3793</a:t>
            </a:r>
          </a:p>
          <a:p>
            <a:pPr>
              <a:lnSpc>
                <a:spcPct val="80000"/>
              </a:lnSpc>
            </a:pPr>
            <a:r>
              <a:rPr lang="en-US" altLang="en-US" sz="2000" b="0" dirty="0"/>
              <a:t>Abhi Patil: 3000, 3026, 3355</a:t>
            </a:r>
          </a:p>
          <a:p>
            <a:pPr>
              <a:lnSpc>
                <a:spcPct val="80000"/>
              </a:lnSpc>
            </a:pPr>
            <a:r>
              <a:rPr lang="en-US" altLang="en-US" sz="2000" b="0" dirty="0"/>
              <a:t>Sean Coffey: 3075, 3076</a:t>
            </a:r>
          </a:p>
          <a:p>
            <a:pPr>
              <a:lnSpc>
                <a:spcPct val="80000"/>
              </a:lnSpc>
            </a:pPr>
            <a:r>
              <a:rPr lang="en-US" altLang="en-US" sz="2000" b="0" dirty="0"/>
              <a:t>Steve </a:t>
            </a:r>
            <a:r>
              <a:rPr lang="en-US" altLang="en-US" sz="2000" b="0" dirty="0" err="1"/>
              <a:t>Shellhammer</a:t>
            </a:r>
            <a:r>
              <a:rPr lang="en-US" altLang="en-US" sz="2000" b="0" dirty="0"/>
              <a:t>:  3068, 3071, 3072, 3095, 3096, 3278, 3283, 3458</a:t>
            </a:r>
          </a:p>
          <a:p>
            <a:pPr>
              <a:lnSpc>
                <a:spcPct val="80000"/>
              </a:lnSpc>
            </a:pPr>
            <a:r>
              <a:rPr lang="en-US" altLang="en-US" sz="2000" b="0" dirty="0"/>
              <a:t>Mark Hamilton:  3247, 3398, 3567, 3617</a:t>
            </a:r>
          </a:p>
          <a:p>
            <a:pPr>
              <a:lnSpc>
                <a:spcPct val="80000"/>
              </a:lnSpc>
            </a:pPr>
            <a:r>
              <a:rPr lang="en-US" altLang="en-US" sz="2000" b="0" dirty="0"/>
              <a:t>Graham Smith: 3316</a:t>
            </a:r>
          </a:p>
          <a:p>
            <a:pPr>
              <a:lnSpc>
                <a:spcPct val="80000"/>
              </a:lnSpc>
            </a:pPr>
            <a:r>
              <a:rPr lang="en-US" altLang="en-US" sz="2000" b="0" dirty="0"/>
              <a:t>Dave </a:t>
            </a:r>
            <a:r>
              <a:rPr lang="en-US" altLang="en-US" sz="2000" b="0" dirty="0" err="1"/>
              <a:t>Halasz</a:t>
            </a:r>
            <a:r>
              <a:rPr lang="en-US" altLang="en-US" sz="2000" b="0" dirty="0"/>
              <a:t>: 3454, 1888</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Follow-up CID list</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407262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p>
          <a:p>
            <a:pPr marL="0" indent="0">
              <a:lnSpc>
                <a:spcPct val="80000"/>
              </a:lnSpc>
              <a:buNone/>
            </a:pPr>
            <a:r>
              <a:rPr lang="en-US" altLang="en-US" sz="1800" dirty="0">
                <a:hlinkClick r:id="rId2"/>
              </a:rPr>
              <a:t>	</a:t>
            </a: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1800" dirty="0"/>
              <a:t>Teleconferences:</a:t>
            </a:r>
          </a:p>
          <a:p>
            <a:pPr marL="457200" lvl="1" indent="0">
              <a:lnSpc>
                <a:spcPct val="80000"/>
              </a:lnSpc>
              <a:buNone/>
            </a:pPr>
            <a:r>
              <a:rPr lang="en-US" altLang="en-US" sz="1400" dirty="0"/>
              <a:t>	January: </a:t>
            </a:r>
            <a:r>
              <a:rPr lang="en-US" altLang="en-US" sz="1400" dirty="0">
                <a:hlinkClick r:id="rId3"/>
              </a:rPr>
              <a:t>https://mentor.ieee.org/802.11/dcn/23/11-23-0159-01-000m-minutes-for-revme-2023-january-27-telecon.docx</a:t>
            </a:r>
            <a:r>
              <a:rPr lang="en-US" altLang="en-US" sz="1400" dirty="0"/>
              <a:t> </a:t>
            </a:r>
          </a:p>
          <a:p>
            <a:pPr marL="457200" lvl="1" indent="0">
              <a:lnSpc>
                <a:spcPct val="80000"/>
              </a:lnSpc>
              <a:buNone/>
            </a:pPr>
            <a:r>
              <a:rPr lang="en-US" altLang="en-US" sz="1400" dirty="0"/>
              <a:t>	February:   </a:t>
            </a:r>
            <a:r>
              <a:rPr lang="en-US" altLang="en-US" sz="1400" dirty="0">
                <a:hlinkClick r:id="rId4"/>
              </a:rPr>
              <a:t>https://mentor.ieee.org/802.11/dcn/23/11-23-0174-06-000m-minutes-for-revme-2023-february-telecons.docx</a:t>
            </a:r>
            <a:r>
              <a:rPr lang="en-US" altLang="en-US" sz="1400" dirty="0"/>
              <a:t> </a:t>
            </a:r>
          </a:p>
          <a:p>
            <a:pPr marL="457200" lvl="1" indent="0">
              <a:lnSpc>
                <a:spcPct val="80000"/>
              </a:lnSpc>
              <a:buNone/>
            </a:pPr>
            <a:r>
              <a:rPr lang="en-US" sz="1400" dirty="0"/>
              <a:t>	March: </a:t>
            </a:r>
            <a:r>
              <a:rPr lang="en-US" sz="1400" dirty="0">
                <a:hlinkClick r:id="rId5"/>
              </a:rPr>
              <a:t>https://mentor.ieee.org/802.11/dcn/23/11-23-0271-00-000m-minutes-for-revme-2023-march-telecons.docx</a:t>
            </a:r>
            <a:r>
              <a:rPr lang="en-US" sz="1400" dirty="0"/>
              <a:t> </a:t>
            </a:r>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5540632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109428</TotalTime>
  <Words>2790</Words>
  <Application>Microsoft Office PowerPoint</Application>
  <PresentationFormat>Widescreen</PresentationFormat>
  <Paragraphs>302</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802 plenary session</vt:lpstr>
      <vt:lpstr>Chair’s welcome and Patent Reminder</vt:lpstr>
      <vt:lpstr>REVme Agenda</vt:lpstr>
      <vt:lpstr>REVme Agenda</vt:lpstr>
      <vt:lpstr>REVme Agenda</vt:lpstr>
      <vt:lpstr>Follow-up CID list</vt:lpstr>
      <vt:lpstr>REVme minutes approval</vt:lpstr>
      <vt:lpstr>Recirculation LB Motion</vt:lpstr>
      <vt:lpstr>TGme Timeline (Updated)</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4614</cp:revision>
  <cp:lastPrinted>2014-11-04T15:04:57Z</cp:lastPrinted>
  <dcterms:created xsi:type="dcterms:W3CDTF">2007-04-17T18:10:23Z</dcterms:created>
  <dcterms:modified xsi:type="dcterms:W3CDTF">2023-03-15T16:29:49Z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