
<file path=[Content_Types].xml><?xml version="1.0" encoding="utf-8"?>
<Types xmlns="http://schemas.openxmlformats.org/package/2006/content-types">
  <Default Extension="bin" ContentType="application/vnd.openxmlformats-officedocument.oleObject"/>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850" r:id="rId2"/>
    <p:sldId id="851" r:id="rId3"/>
    <p:sldId id="2367" r:id="rId4"/>
    <p:sldId id="423" r:id="rId5"/>
    <p:sldId id="2369" r:id="rId6"/>
    <p:sldId id="2368" r:id="rId7"/>
    <p:sldId id="2371" r:id="rId8"/>
    <p:sldId id="857" r:id="rId9"/>
    <p:sldId id="2370" r:id="rId10"/>
    <p:sldId id="859" r:id="rId11"/>
    <p:sldId id="848" r:id="rId12"/>
    <p:sldId id="754" r:id="rId13"/>
    <p:sldId id="755" r:id="rId14"/>
    <p:sldId id="458" r:id="rId15"/>
    <p:sldId id="489" r:id="rId16"/>
    <p:sldId id="814" r:id="rId17"/>
    <p:sldId id="815" r:id="rId18"/>
    <p:sldId id="749" r:id="rId19"/>
    <p:sldId id="767" r:id="rId20"/>
    <p:sldId id="768" r:id="rId21"/>
    <p:sldId id="746" r:id="rId22"/>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521415D9-36F7-43E2-AB2F-B90AF26B5E84}">
      <p14:sectionLst xmlns:p14="http://schemas.microsoft.com/office/powerpoint/2010/main">
        <p14:section name="Default Section" id="{8DFE7571-C873-4DEA-B855-E32A36A3D0A1}">
          <p14:sldIdLst>
            <p14:sldId id="850"/>
            <p14:sldId id="851"/>
            <p14:sldId id="2367"/>
            <p14:sldId id="423"/>
          </p14:sldIdLst>
        </p14:section>
        <p14:section name="Untitled Section" id="{F44E1842-5D5B-4EA7-906B-C061226394F5}">
          <p14:sldIdLst>
            <p14:sldId id="2369"/>
            <p14:sldId id="2368"/>
            <p14:sldId id="2371"/>
            <p14:sldId id="857"/>
            <p14:sldId id="2370"/>
            <p14:sldId id="859"/>
            <p14:sldId id="848"/>
          </p14:sldIdLst>
        </p14:section>
        <p14:section name="Untitled Section" id="{785FCC10-6561-4604-AB95-6417B3A9F74F}">
          <p14:sldIdLst>
            <p14:sldId id="754"/>
            <p14:sldId id="755"/>
            <p14:sldId id="458"/>
            <p14:sldId id="489"/>
            <p14:sldId id="814"/>
            <p14:sldId id="815"/>
            <p14:sldId id="749"/>
            <p14:sldId id="767"/>
            <p14:sldId id="768"/>
            <p14:sldId id="74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CB67511-4631-49CA-A81A-68EED2FBD62C}" v="2" dt="2023-03-10T22:25:17.29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121" autoAdjust="0"/>
    <p:restoredTop sz="96371" autoAdjust="0"/>
  </p:normalViewPr>
  <p:slideViewPr>
    <p:cSldViewPr>
      <p:cViewPr>
        <p:scale>
          <a:sx n="100" d="100"/>
          <a:sy n="100" d="100"/>
        </p:scale>
        <p:origin x="-343" y="-754"/>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ke Montemurro" userId="40c20c913ca7511e" providerId="LiveId" clId="{7CB67511-4631-49CA-A81A-68EED2FBD62C}"/>
    <pc:docChg chg="custSel modSld modMainMaster">
      <pc:chgData name="Mike Montemurro" userId="40c20c913ca7511e" providerId="LiveId" clId="{7CB67511-4631-49CA-A81A-68EED2FBD62C}" dt="2023-03-13T19:16:02.413" v="248" actId="20577"/>
      <pc:docMkLst>
        <pc:docMk/>
      </pc:docMkLst>
      <pc:sldChg chg="modSp mod">
        <pc:chgData name="Mike Montemurro" userId="40c20c913ca7511e" providerId="LiveId" clId="{7CB67511-4631-49CA-A81A-68EED2FBD62C}" dt="2023-03-13T19:16:02.413" v="248" actId="20577"/>
        <pc:sldMkLst>
          <pc:docMk/>
          <pc:sldMk cId="3028779059" sldId="2368"/>
        </pc:sldMkLst>
        <pc:spChg chg="mod">
          <ac:chgData name="Mike Montemurro" userId="40c20c913ca7511e" providerId="LiveId" clId="{7CB67511-4631-49CA-A81A-68EED2FBD62C}" dt="2023-03-13T19:16:02.413" v="248" actId="20577"/>
          <ac:spMkLst>
            <pc:docMk/>
            <pc:sldMk cId="3028779059" sldId="2368"/>
            <ac:spMk id="2" creationId="{ACBDC556-5085-DDAB-497B-39756CECE699}"/>
          </ac:spMkLst>
        </pc:spChg>
        <pc:spChg chg="mod">
          <ac:chgData name="Mike Montemurro" userId="40c20c913ca7511e" providerId="LiveId" clId="{7CB67511-4631-49CA-A81A-68EED2FBD62C}" dt="2023-03-10T22:22:18.039" v="202" actId="20577"/>
          <ac:spMkLst>
            <pc:docMk/>
            <pc:sldMk cId="3028779059" sldId="2368"/>
            <ac:spMk id="8" creationId="{4CD249A7-B25B-4413-A490-DA16C7C17DEA}"/>
          </ac:spMkLst>
        </pc:spChg>
      </pc:sldChg>
      <pc:sldChg chg="modSp mod">
        <pc:chgData name="Mike Montemurro" userId="40c20c913ca7511e" providerId="LiveId" clId="{7CB67511-4631-49CA-A81A-68EED2FBD62C}" dt="2023-03-13T17:40:35.134" v="229" actId="20577"/>
        <pc:sldMkLst>
          <pc:docMk/>
          <pc:sldMk cId="2478274848" sldId="2369"/>
        </pc:sldMkLst>
        <pc:spChg chg="mod">
          <ac:chgData name="Mike Montemurro" userId="40c20c913ca7511e" providerId="LiveId" clId="{7CB67511-4631-49CA-A81A-68EED2FBD62C}" dt="2023-03-13T17:40:35.134" v="229" actId="20577"/>
          <ac:spMkLst>
            <pc:docMk/>
            <pc:sldMk cId="2478274848" sldId="2369"/>
            <ac:spMk id="2" creationId="{C5D05322-5C80-FACD-410B-333A15944AA8}"/>
          </ac:spMkLst>
        </pc:spChg>
        <pc:spChg chg="mod">
          <ac:chgData name="Mike Montemurro" userId="40c20c913ca7511e" providerId="LiveId" clId="{7CB67511-4631-49CA-A81A-68EED2FBD62C}" dt="2023-03-10T22:25:38.577" v="208" actId="113"/>
          <ac:spMkLst>
            <pc:docMk/>
            <pc:sldMk cId="2478274848" sldId="2369"/>
            <ac:spMk id="4103" creationId="{00000000-0000-0000-0000-000000000000}"/>
          </ac:spMkLst>
        </pc:spChg>
      </pc:sldChg>
      <pc:sldMasterChg chg="modSp mod">
        <pc:chgData name="Mike Montemurro" userId="40c20c913ca7511e" providerId="LiveId" clId="{7CB67511-4631-49CA-A81A-68EED2FBD62C}" dt="2023-03-10T22:16:37.022" v="1" actId="20577"/>
        <pc:sldMasterMkLst>
          <pc:docMk/>
          <pc:sldMasterMk cId="0" sldId="2147483648"/>
        </pc:sldMasterMkLst>
        <pc:spChg chg="mod">
          <ac:chgData name="Mike Montemurro" userId="40c20c913ca7511e" providerId="LiveId" clId="{7CB67511-4631-49CA-A81A-68EED2FBD62C}" dt="2023-03-10T22:16:37.022" v="1"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077586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5</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0571429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802.11-17/0xxxr0</a:t>
            </a:r>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2017</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t>Page </a:t>
            </a:r>
            <a:fld id="{81CEE20B-EFCB-4243-971C-5ADEB57723BE}" type="slidenum">
              <a:rPr lang="en-US" smtClean="0"/>
              <a:pPr>
                <a:defRPr/>
              </a:pPr>
              <a:t>6</a:t>
            </a:fld>
            <a:endParaRPr lang="en-US"/>
          </a:p>
        </p:txBody>
      </p:sp>
      <p:sp>
        <p:nvSpPr>
          <p:cNvPr id="31750" name="Rectangle 2"/>
          <p:cNvSpPr>
            <a:spLocks noGrp="1" noRot="1" noChangeAspect="1" noChangeArrowheads="1" noTextEdit="1"/>
          </p:cNvSpPr>
          <p:nvPr>
            <p:ph type="sldImg"/>
          </p:nvPr>
        </p:nvSpPr>
        <p:spPr>
          <a:xfrm>
            <a:off x="384175" y="701675"/>
            <a:ext cx="6165850" cy="3468688"/>
          </a:xfrm>
          <a:ln/>
        </p:spPr>
      </p:sp>
      <p:sp>
        <p:nvSpPr>
          <p:cNvPr id="31751" name="Rectangle 3"/>
          <p:cNvSpPr>
            <a:spLocks noGrp="1" noChangeArrowheads="1"/>
          </p:cNvSpPr>
          <p:nvPr>
            <p:ph type="body" idx="1"/>
          </p:nvPr>
        </p:nvSpPr>
        <p:spPr>
          <a:noFill/>
        </p:spPr>
        <p:txBody>
          <a:bodyPr/>
          <a:lstStyle/>
          <a:p>
            <a:endParaRPr lang="en-US" altLang="en-US"/>
          </a:p>
        </p:txBody>
      </p:sp>
    </p:spTree>
    <p:extLst>
      <p:ext uri="{BB962C8B-B14F-4D97-AF65-F5344CB8AC3E}">
        <p14:creationId xmlns:p14="http://schemas.microsoft.com/office/powerpoint/2010/main" val="1895704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ln/>
        </p:spPr>
        <p:txBody>
          <a:bodyPr/>
          <a:lstStyle>
            <a:lvl1pPr>
              <a:defRPr/>
            </a:lvl1pPr>
          </a:lstStyle>
          <a:p>
            <a:pPr>
              <a:defRPr/>
            </a:pPr>
            <a:r>
              <a:rPr lang="en-US"/>
              <a:t>Michael Montemurro, Huawei</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altLang="en-US"/>
              <a:t>Slide </a:t>
            </a:r>
            <a:fld id="{B1F1DA77-CFCE-4DC0-B4B1-291C6A6AE146}" type="slidenum">
              <a:rPr lang="en-US" altLang="en-US"/>
              <a:pPr>
                <a:defRPr/>
              </a:pPr>
              <a:t>‹#›</a:t>
            </a:fld>
            <a:endParaRPr lang="en-US" altLang="en-US"/>
          </a:p>
        </p:txBody>
      </p:sp>
    </p:spTree>
    <p:extLst>
      <p:ext uri="{BB962C8B-B14F-4D97-AF65-F5344CB8AC3E}">
        <p14:creationId xmlns:p14="http://schemas.microsoft.com/office/powerpoint/2010/main" val="26144324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ln/>
        </p:spPr>
        <p:txBody>
          <a:bodyPr/>
          <a:lstStyle>
            <a:lvl1pPr>
              <a:defRPr/>
            </a:lvl1pPr>
          </a:lstStyle>
          <a:p>
            <a:pPr>
              <a:defRPr/>
            </a:pPr>
            <a:r>
              <a:rPr lang="en-US"/>
              <a:t>Michael Montemurro, Huawei</a:t>
            </a:r>
          </a:p>
        </p:txBody>
      </p:sp>
      <p:sp>
        <p:nvSpPr>
          <p:cNvPr id="3" name="Rectangle 6"/>
          <p:cNvSpPr>
            <a:spLocks noGrp="1" noChangeArrowheads="1"/>
          </p:cNvSpPr>
          <p:nvPr>
            <p:ph type="sldNum" sz="quarter" idx="11"/>
          </p:nvPr>
        </p:nvSpPr>
        <p:spPr>
          <a:ln/>
        </p:spPr>
        <p:txBody>
          <a:bodyPr/>
          <a:lstStyle>
            <a:lvl1pPr>
              <a:defRPr/>
            </a:lvl1pPr>
          </a:lstStyle>
          <a:p>
            <a:pPr>
              <a:defRPr/>
            </a:pPr>
            <a:r>
              <a:rPr lang="en-US" altLang="en-US"/>
              <a:t>Slide </a:t>
            </a:r>
            <a:fld id="{6835F41C-DEDC-4438-917D-1D94D2D033D6}" type="slidenum">
              <a:rPr lang="en-US" altLang="en-US"/>
              <a:pPr>
                <a:defRPr/>
              </a:pPr>
              <a:t>‹#›</a:t>
            </a:fld>
            <a:endParaRPr lang="en-US" altLang="en-US"/>
          </a:p>
        </p:txBody>
      </p:sp>
    </p:spTree>
    <p:extLst>
      <p:ext uri="{BB962C8B-B14F-4D97-AF65-F5344CB8AC3E}">
        <p14:creationId xmlns:p14="http://schemas.microsoft.com/office/powerpoint/2010/main" val="4165094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Michael Montemurro, Huawei</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15230032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9" name="Rectangle 5"/>
          <p:cNvSpPr>
            <a:spLocks noGrp="1" noChangeArrowheads="1"/>
          </p:cNvSpPr>
          <p:nvPr>
            <p:ph type="ftr" sz="quarter" idx="3"/>
          </p:nvPr>
        </p:nvSpPr>
        <p:spPr bwMode="auto">
          <a:xfrm>
            <a:off x="7721601"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t>Michael Montemurro, Huawei</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5DFA9695-C1BB-41B2-BF85-AF49C303836D}" type="slidenum">
              <a:rPr lang="en-US" altLang="en-US"/>
              <a:pPr>
                <a:defRPr/>
              </a:pPr>
              <a:t>‹#›</a:t>
            </a:fld>
            <a:endParaRPr lang="en-US" altLang="en-US"/>
          </a:p>
        </p:txBody>
      </p:sp>
      <p:sp>
        <p:nvSpPr>
          <p:cNvPr id="1031" name="Rectangle 7"/>
          <p:cNvSpPr>
            <a:spLocks noChangeArrowheads="1"/>
          </p:cNvSpPr>
          <p:nvPr userDrawn="1"/>
        </p:nvSpPr>
        <p:spPr bwMode="auto">
          <a:xfrm>
            <a:off x="7918385" y="329063"/>
            <a:ext cx="33592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IEEE 802.11-23/175r2</a:t>
            </a:r>
          </a:p>
        </p:txBody>
      </p:sp>
      <p:sp>
        <p:nvSpPr>
          <p:cNvPr id="2" name="Line 8"/>
          <p:cNvSpPr>
            <a:spLocks noChangeShapeType="1"/>
          </p:cNvSpPr>
          <p:nvPr/>
        </p:nvSpPr>
        <p:spPr bwMode="auto">
          <a:xfrm>
            <a:off x="914400" y="605997"/>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a:t>Meeting Agenda</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04800"/>
            <a:ext cx="118205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a:t>March 2023</a:t>
            </a:r>
            <a:endParaRPr lang="en-US" altLang="en-US" sz="1800" b="1"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dt="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3.xml.rels><?xml version="1.0" encoding="UTF-8" standalone="yes"?>
<Relationships xmlns="http://schemas.openxmlformats.org/package/2006/relationships"><Relationship Id="rId3" Type="http://schemas.openxmlformats.org/officeDocument/2006/relationships/hyperlink" Target="https://cvent.me/AwPbAx"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3/11-23-0159-01-000m-minutes-for-revme-2023-january-27-telecon.docx" TargetMode="External"/><Relationship Id="rId2" Type="http://schemas.openxmlformats.org/officeDocument/2006/relationships/hyperlink" Target="https://mentor.ieee.org/802.11/dcn/23/11-23-0116-00-000m-minutes-for-revme-2023-january-interim-baltimore.docx" TargetMode="External"/><Relationship Id="rId1" Type="http://schemas.openxmlformats.org/officeDocument/2006/relationships/slideLayout" Target="../slideLayouts/slideLayout1.xml"/><Relationship Id="rId5" Type="http://schemas.openxmlformats.org/officeDocument/2006/relationships/hyperlink" Target="https://mentor.ieee.org/802.11/dcn/23/11-23-0271-00-000m-minutes-for-revme-2023-march-telecons.docx" TargetMode="External"/><Relationship Id="rId4" Type="http://schemas.openxmlformats.org/officeDocument/2006/relationships/hyperlink" Target="https://mentor.ieee.org/802.11/dcn/23/11-23-0174-06-000m-minutes-for-revme-2023-february-telecons.docx"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a:extLst>
              <a:ext uri="{FF2B5EF4-FFF2-40B4-BE49-F238E27FC236}">
                <a16:creationId xmlns:a16="http://schemas.microsoft.com/office/drawing/2014/main" id="{05E50707-98ED-4145-A9F6-065F4ABFF80D}"/>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2F4FC0A-8470-4D50-BF11-A989BDCF2C78}"/>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a:t>
            </a:fld>
            <a:endParaRPr lang="en-US" altLang="en-US"/>
          </a:p>
        </p:txBody>
      </p:sp>
      <p:sp>
        <p:nvSpPr>
          <p:cNvPr id="4" name="Rectangle 2">
            <a:extLst>
              <a:ext uri="{FF2B5EF4-FFF2-40B4-BE49-F238E27FC236}">
                <a16:creationId xmlns:a16="http://schemas.microsoft.com/office/drawing/2014/main" id="{27F8E238-240A-4782-BD7C-888A610FFE0E}"/>
              </a:ext>
            </a:extLst>
          </p:cNvPr>
          <p:cNvSpPr txBox="1">
            <a:spLocks noChangeArrowheads="1"/>
          </p:cNvSpPr>
          <p:nvPr/>
        </p:nvSpPr>
        <p:spPr>
          <a:xfrm>
            <a:off x="2209800" y="685800"/>
            <a:ext cx="79248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altLang="en-US" kern="0" dirty="0" err="1"/>
              <a:t>TGm</a:t>
            </a:r>
            <a:r>
              <a:rPr lang="en-US" altLang="en-US" kern="0" dirty="0"/>
              <a:t> Agenda – March 2023 Session</a:t>
            </a:r>
          </a:p>
        </p:txBody>
      </p:sp>
      <p:sp>
        <p:nvSpPr>
          <p:cNvPr id="5" name="Rectangle 6">
            <a:extLst>
              <a:ext uri="{FF2B5EF4-FFF2-40B4-BE49-F238E27FC236}">
                <a16:creationId xmlns:a16="http://schemas.microsoft.com/office/drawing/2014/main" id="{5C289E12-1085-4168-A398-0F7249308ABA}"/>
              </a:ext>
            </a:extLst>
          </p:cNvPr>
          <p:cNvSpPr txBox="1">
            <a:spLocks noChangeArrowheads="1"/>
          </p:cNvSpPr>
          <p:nvPr/>
        </p:nvSpPr>
        <p:spPr>
          <a:xfrm>
            <a:off x="1982788" y="1241571"/>
            <a:ext cx="7772400" cy="3810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lnSpc>
                <a:spcPct val="90000"/>
              </a:lnSpc>
              <a:buFontTx/>
              <a:buNone/>
            </a:pPr>
            <a:r>
              <a:rPr lang="en-US" altLang="en-US" sz="2000" kern="0" dirty="0"/>
              <a:t>Date:</a:t>
            </a:r>
            <a:r>
              <a:rPr lang="en-US" altLang="en-US" sz="2000" b="0" kern="0" dirty="0"/>
              <a:t> 2023-03-10</a:t>
            </a:r>
          </a:p>
        </p:txBody>
      </p:sp>
      <p:graphicFrame>
        <p:nvGraphicFramePr>
          <p:cNvPr id="6" name="Object 11">
            <a:extLst>
              <a:ext uri="{FF2B5EF4-FFF2-40B4-BE49-F238E27FC236}">
                <a16:creationId xmlns:a16="http://schemas.microsoft.com/office/drawing/2014/main" id="{5DED06DA-EE4D-40C6-9AB6-747267BE2806}"/>
              </a:ext>
            </a:extLst>
          </p:cNvPr>
          <p:cNvGraphicFramePr>
            <a:graphicFrameLocks noChangeAspect="1"/>
          </p:cNvGraphicFramePr>
          <p:nvPr>
            <p:extLst>
              <p:ext uri="{D42A27DB-BD31-4B8C-83A1-F6EECF244321}">
                <p14:modId xmlns:p14="http://schemas.microsoft.com/office/powerpoint/2010/main" val="3923730753"/>
              </p:ext>
            </p:extLst>
          </p:nvPr>
        </p:nvGraphicFramePr>
        <p:xfrm>
          <a:off x="2047875" y="2274888"/>
          <a:ext cx="8097838" cy="2500312"/>
        </p:xfrm>
        <a:graphic>
          <a:graphicData uri="http://schemas.openxmlformats.org/presentationml/2006/ole">
            <mc:AlternateContent xmlns:mc="http://schemas.openxmlformats.org/markup-compatibility/2006">
              <mc:Choice xmlns:v="urn:schemas-microsoft-com:vml" Requires="v">
                <p:oleObj name="Document" r:id="rId2" imgW="8249760" imgH="2544840" progId="Word.Document.8">
                  <p:embed/>
                </p:oleObj>
              </mc:Choice>
              <mc:Fallback>
                <p:oleObj name="Document" r:id="rId2" imgW="8249760" imgH="2544840" progId="Word.Document.8">
                  <p:embed/>
                  <p:pic>
                    <p:nvPicPr>
                      <p:cNvPr id="6" name="Object 11">
                        <a:extLst>
                          <a:ext uri="{FF2B5EF4-FFF2-40B4-BE49-F238E27FC236}">
                            <a16:creationId xmlns:a16="http://schemas.microsoft.com/office/drawing/2014/main" id="{5DED06DA-EE4D-40C6-9AB6-747267BE2806}"/>
                          </a:ext>
                        </a:extLst>
                      </p:cNvPr>
                      <p:cNvPicPr>
                        <a:picLocks noChangeAspect="1" noChangeArrowheads="1"/>
                      </p:cNvPicPr>
                      <p:nvPr/>
                    </p:nvPicPr>
                    <p:blipFill>
                      <a:blip r:embed="rId3"/>
                      <a:srcRect/>
                      <a:stretch>
                        <a:fillRect/>
                      </a:stretch>
                    </p:blipFill>
                    <p:spPr bwMode="auto">
                      <a:xfrm>
                        <a:off x="2047875" y="2274888"/>
                        <a:ext cx="8097838" cy="25003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 name="Rectangle 12">
            <a:extLst>
              <a:ext uri="{FF2B5EF4-FFF2-40B4-BE49-F238E27FC236}">
                <a16:creationId xmlns:a16="http://schemas.microsoft.com/office/drawing/2014/main" id="{8E041250-97D7-46D2-AEEC-E733E6175A8A}"/>
              </a:ext>
            </a:extLst>
          </p:cNvPr>
          <p:cNvSpPr>
            <a:spLocks noChangeArrowheads="1"/>
          </p:cNvSpPr>
          <p:nvPr/>
        </p:nvSpPr>
        <p:spPr bwMode="auto">
          <a:xfrm>
            <a:off x="2057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dirty="0"/>
              <a:t>Authors:</a:t>
            </a:r>
            <a:endParaRPr lang="en-US" altLang="en-US" sz="2000" b="0" dirty="0"/>
          </a:p>
        </p:txBody>
      </p:sp>
    </p:spTree>
    <p:extLst>
      <p:ext uri="{BB962C8B-B14F-4D97-AF65-F5344CB8AC3E}">
        <p14:creationId xmlns:p14="http://schemas.microsoft.com/office/powerpoint/2010/main" val="28227436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1600200"/>
            <a:ext cx="7772400" cy="4114800"/>
          </a:xfrm>
        </p:spPr>
        <p:txBody>
          <a:bodyPr/>
          <a:lstStyle/>
          <a:p>
            <a:pPr>
              <a:lnSpc>
                <a:spcPct val="80000"/>
              </a:lnSpc>
            </a:pPr>
            <a:r>
              <a:rPr lang="en-US" altLang="en-US" sz="2000" dirty="0">
                <a:solidFill>
                  <a:srgbClr val="00B050"/>
                </a:solidFill>
              </a:rPr>
              <a:t>Feb 2021 – PAR Approval</a:t>
            </a:r>
          </a:p>
          <a:p>
            <a:pPr>
              <a:lnSpc>
                <a:spcPct val="80000"/>
              </a:lnSpc>
            </a:pPr>
            <a:r>
              <a:rPr lang="en-US" altLang="en-US" sz="2000" dirty="0">
                <a:solidFill>
                  <a:srgbClr val="00B050"/>
                </a:solidFill>
              </a:rPr>
              <a:t>March 2021– Initial meeting, issue comment collection on IEEE Std 802.11-2020 (if published)</a:t>
            </a:r>
          </a:p>
          <a:p>
            <a:pPr>
              <a:lnSpc>
                <a:spcPct val="80000"/>
              </a:lnSpc>
            </a:pPr>
            <a:r>
              <a:rPr lang="en-US" altLang="en-US" sz="2000" dirty="0">
                <a:solidFill>
                  <a:srgbClr val="00B050"/>
                </a:solidFill>
              </a:rPr>
              <a:t>March 2021 – Draft 0.00 available</a:t>
            </a:r>
          </a:p>
          <a:p>
            <a:pPr>
              <a:lnSpc>
                <a:spcPct val="80000"/>
              </a:lnSpc>
            </a:pPr>
            <a:r>
              <a:rPr lang="en-US" altLang="en-US" sz="2000" dirty="0">
                <a:solidFill>
                  <a:srgbClr val="00B050"/>
                </a:solidFill>
              </a:rPr>
              <a:t>May 2021 – Process CC input, 11ax, 11ay, 11ba integration begins</a:t>
            </a:r>
          </a:p>
          <a:p>
            <a:pPr>
              <a:lnSpc>
                <a:spcPct val="80000"/>
              </a:lnSpc>
            </a:pPr>
            <a:r>
              <a:rPr lang="en-US" altLang="en-US" sz="2000" dirty="0">
                <a:solidFill>
                  <a:srgbClr val="00B050"/>
                </a:solidFill>
              </a:rPr>
              <a:t>Nov 2021 – Initial D1.0 WG Letter ballot </a:t>
            </a:r>
          </a:p>
          <a:p>
            <a:pPr>
              <a:lnSpc>
                <a:spcPct val="80000"/>
              </a:lnSpc>
            </a:pPr>
            <a:r>
              <a:rPr lang="en-US" altLang="en-US" sz="2000" dirty="0">
                <a:solidFill>
                  <a:srgbClr val="00B050"/>
                </a:solidFill>
              </a:rPr>
              <a:t>Sep 2022 – D2.0 Recirculation LB </a:t>
            </a:r>
          </a:p>
          <a:p>
            <a:pPr>
              <a:lnSpc>
                <a:spcPct val="80000"/>
              </a:lnSpc>
            </a:pPr>
            <a:r>
              <a:rPr lang="en-US" altLang="en-US" sz="2000" dirty="0">
                <a:solidFill>
                  <a:srgbClr val="00B0F0"/>
                </a:solidFill>
              </a:rPr>
              <a:t>Mar 2023 – D3.0 Recirculation </a:t>
            </a:r>
          </a:p>
          <a:p>
            <a:pPr>
              <a:lnSpc>
                <a:spcPct val="80000"/>
              </a:lnSpc>
            </a:pPr>
            <a:r>
              <a:rPr lang="en-US" altLang="en-US" sz="2000" dirty="0">
                <a:solidFill>
                  <a:srgbClr val="00B0F0"/>
                </a:solidFill>
              </a:rPr>
              <a:t>Jul 2023 – D4.0 Recirculation (Conditional SA Ballot Approval)</a:t>
            </a:r>
          </a:p>
          <a:p>
            <a:pPr>
              <a:lnSpc>
                <a:spcPct val="80000"/>
              </a:lnSpc>
            </a:pPr>
            <a:r>
              <a:rPr lang="en-US" altLang="en-US" sz="2000" dirty="0">
                <a:solidFill>
                  <a:srgbClr val="00B0F0"/>
                </a:solidFill>
              </a:rPr>
              <a:t>Sep 2023 – D5.0 Initial SA Ballot </a:t>
            </a:r>
          </a:p>
          <a:p>
            <a:pPr>
              <a:lnSpc>
                <a:spcPct val="80000"/>
              </a:lnSpc>
            </a:pPr>
            <a:r>
              <a:rPr lang="en-US" altLang="en-US" sz="2000" dirty="0">
                <a:solidFill>
                  <a:srgbClr val="00B0F0"/>
                </a:solidFill>
              </a:rPr>
              <a:t>Jan 2024 – D6.0 Recirculation SA Ballot  (11az, 11bc, 11bd, 11bb)</a:t>
            </a:r>
          </a:p>
          <a:p>
            <a:pPr>
              <a:lnSpc>
                <a:spcPct val="80000"/>
              </a:lnSpc>
            </a:pPr>
            <a:r>
              <a:rPr lang="en-US" altLang="en-US" sz="2000" dirty="0">
                <a:solidFill>
                  <a:srgbClr val="00B0F0"/>
                </a:solidFill>
              </a:rPr>
              <a:t>May 2024 – D7.0 Recirculation SA Ballot</a:t>
            </a:r>
          </a:p>
          <a:p>
            <a:pPr>
              <a:lnSpc>
                <a:spcPct val="80000"/>
              </a:lnSpc>
            </a:pPr>
            <a:r>
              <a:rPr lang="en-US" altLang="en-US" sz="2000" dirty="0"/>
              <a:t>Jun 2024 – D7.0 Recirculation SA Ballot (clean recirculation)</a:t>
            </a:r>
          </a:p>
          <a:p>
            <a:pPr>
              <a:lnSpc>
                <a:spcPct val="80000"/>
              </a:lnSpc>
            </a:pPr>
            <a:r>
              <a:rPr lang="en-US" altLang="en-US" sz="2000" dirty="0"/>
              <a:t>Sep 2024 – </a:t>
            </a:r>
            <a:r>
              <a:rPr lang="en-US" altLang="en-US" sz="2000" dirty="0" err="1"/>
              <a:t>RevCom</a:t>
            </a:r>
            <a:r>
              <a:rPr lang="en-US" altLang="en-US" sz="2000" dirty="0"/>
              <a:t>/SASB Approval</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TGme</a:t>
            </a:r>
            <a:r>
              <a:rPr lang="en-CA" dirty="0"/>
              <a:t> Timeline (Updated)</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10</a:t>
            </a:fld>
            <a:endParaRPr lang="en-US" altLang="en-US"/>
          </a:p>
        </p:txBody>
      </p:sp>
    </p:spTree>
    <p:extLst>
      <p:ext uri="{BB962C8B-B14F-4D97-AF65-F5344CB8AC3E}">
        <p14:creationId xmlns:p14="http://schemas.microsoft.com/office/powerpoint/2010/main" val="30702859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209800" y="2022663"/>
            <a:ext cx="7772400" cy="4114800"/>
          </a:xfrm>
        </p:spPr>
        <p:txBody>
          <a:bodyPr/>
          <a:lstStyle/>
          <a:p>
            <a:pPr marL="0" indent="0">
              <a:lnSpc>
                <a:spcPct val="80000"/>
              </a:lnSpc>
              <a:buNone/>
            </a:pPr>
            <a:endParaRPr lang="en-US" altLang="en-US" sz="2000" dirty="0"/>
          </a:p>
          <a:p>
            <a:pPr>
              <a:lnSpc>
                <a:spcPct val="80000"/>
              </a:lnSpc>
            </a:pPr>
            <a:r>
              <a:rPr lang="en-US" altLang="en-US" sz="2000" dirty="0"/>
              <a:t>&lt;&gt;</a:t>
            </a:r>
          </a:p>
          <a:p>
            <a:pPr marL="0" indent="0">
              <a:lnSpc>
                <a:spcPct val="80000"/>
              </a:lnSpc>
              <a:buNone/>
            </a:pPr>
            <a:endParaRPr lang="en-US" altLang="en-US" sz="2000" dirty="0"/>
          </a:p>
          <a:p>
            <a:pPr>
              <a:lnSpc>
                <a:spcPct val="80000"/>
              </a:lnSpc>
            </a:pPr>
            <a:r>
              <a:rPr lang="en-US" altLang="en-US" sz="2000" dirty="0" err="1"/>
              <a:t>adhoc</a:t>
            </a:r>
            <a:r>
              <a:rPr lang="en-US" altLang="en-US" sz="2000" dirty="0"/>
              <a:t> ?</a:t>
            </a:r>
            <a:endParaRPr lang="en-US" altLang="en-US" sz="1600" dirty="0"/>
          </a:p>
          <a:p>
            <a:pPr marL="0" indent="0">
              <a:lnSpc>
                <a:spcPct val="80000"/>
              </a:lnSpc>
              <a:buNone/>
            </a:pPr>
            <a:endParaRPr lang="en-US" altLang="en-US" sz="2000" dirty="0"/>
          </a:p>
          <a:p>
            <a:pPr>
              <a:lnSpc>
                <a:spcPct val="80000"/>
              </a:lnSpc>
            </a:pPr>
            <a:r>
              <a:rPr lang="en-US" altLang="en-US" sz="2000" dirty="0"/>
              <a:t>For the </a:t>
            </a:r>
            <a:r>
              <a:rPr lang="en-US" altLang="en-US" sz="2000"/>
              <a:t>May Interim: </a:t>
            </a:r>
            <a:r>
              <a:rPr lang="en-US" altLang="en-US" sz="2000" dirty="0"/>
              <a:t>5</a:t>
            </a:r>
            <a:r>
              <a:rPr lang="en-US" altLang="en-US" sz="2000"/>
              <a:t> </a:t>
            </a:r>
            <a:r>
              <a:rPr lang="en-US" altLang="en-US" sz="2000" dirty="0"/>
              <a:t>sessions</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Teleconference/Meeting plan</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11</a:t>
            </a:fld>
            <a:endParaRPr lang="en-US" altLang="en-US"/>
          </a:p>
        </p:txBody>
      </p:sp>
    </p:spTree>
    <p:extLst>
      <p:ext uri="{BB962C8B-B14F-4D97-AF65-F5344CB8AC3E}">
        <p14:creationId xmlns:p14="http://schemas.microsoft.com/office/powerpoint/2010/main" val="305617894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Number Placeholder 5"/>
          <p:cNvSpPr>
            <a:spLocks noGrp="1"/>
          </p:cNvSpPr>
          <p:nvPr>
            <p:ph type="sldNum" sz="quarter" idx="11"/>
          </p:nvPr>
        </p:nvSpPr>
        <p:spPr>
          <a:xfrm>
            <a:off x="7415925" y="6475413"/>
            <a:ext cx="509755"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B74CED-02C4-451C-81A1-54AA048A0B81}" type="slidenum">
              <a:rPr lang="en-GB" altLang="en-US" sz="1200" b="0"/>
              <a:pPr>
                <a:spcBef>
                  <a:spcPct val="0"/>
                </a:spcBef>
                <a:buFontTx/>
                <a:buNone/>
              </a:pPr>
              <a:t>12</a:t>
            </a:fld>
            <a:endParaRPr lang="en-GB" altLang="en-US" sz="1200" b="0"/>
          </a:p>
        </p:txBody>
      </p:sp>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sz="1800"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sz="1800" dirty="0"/>
          </a:p>
          <a:p>
            <a:pPr algn="just">
              <a:defRPr/>
            </a:pPr>
            <a:r>
              <a:rPr lang="en-US" altLang="en-US" sz="1800"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Participants have a duty to inform the IEEE</a:t>
            </a:r>
          </a:p>
        </p:txBody>
      </p:sp>
      <p:sp>
        <p:nvSpPr>
          <p:cNvPr id="10246"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0247"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#1</a:t>
            </a:r>
            <a:endParaRPr lang="en-US" altLang="en-US" b="0"/>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Slide Number Placeholder 5"/>
          <p:cNvSpPr>
            <a:spLocks noGrp="1"/>
          </p:cNvSpPr>
          <p:nvPr>
            <p:ph type="sldNum" sz="quarter" idx="11"/>
          </p:nvPr>
        </p:nvSpPr>
        <p:spPr>
          <a:xfrm>
            <a:off x="7418778" y="6475413"/>
            <a:ext cx="504049"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C2C82FC-35C6-4DD5-81BB-F21CC8C32E82}" type="slidenum">
              <a:rPr lang="en-GB" altLang="en-US" sz="1200" b="0"/>
              <a:pPr>
                <a:spcBef>
                  <a:spcPct val="0"/>
                </a:spcBef>
                <a:buFontTx/>
                <a:buNone/>
              </a:pPr>
              <a:t>13</a:t>
            </a:fld>
            <a:endParaRPr lang="en-GB" altLang="en-US" sz="1200" b="0"/>
          </a:p>
        </p:txBody>
      </p:sp>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2209800" y="1501776"/>
            <a:ext cx="7848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400" u="sng" dirty="0">
              <a:solidFill>
                <a:srgbClr val="FF0000"/>
              </a:solidFill>
            </a:endParaRPr>
          </a:p>
          <a:p>
            <a:pPr algn="just">
              <a:defRPr/>
            </a:pPr>
            <a:r>
              <a:rPr lang="en-US" altLang="en-US" sz="1800" dirty="0"/>
              <a:t>Cause an LOA to be submitted to the IEEE-SA (</a:t>
            </a:r>
            <a:r>
              <a:rPr lang="en-US" altLang="en-US" sz="1800" dirty="0">
                <a:hlinkClick r:id="rId3"/>
              </a:rPr>
              <a:t>patcom@ieee.org</a:t>
            </a:r>
            <a:r>
              <a:rPr lang="en-US" altLang="en-US" sz="1800" dirty="0"/>
              <a:t>); or</a:t>
            </a:r>
          </a:p>
          <a:p>
            <a:pPr algn="just">
              <a:defRPr/>
            </a:pPr>
            <a:endParaRPr lang="en-US" altLang="en-US" sz="1800" dirty="0"/>
          </a:p>
          <a:p>
            <a:pPr algn="just">
              <a:defRPr/>
            </a:pPr>
            <a:r>
              <a:rPr lang="en-US" altLang="en-US" sz="1800" dirty="0"/>
              <a:t>Provide the chair of this group with the identity of the holder(s) of any and all such claims as soon as possible; or</a:t>
            </a:r>
          </a:p>
          <a:p>
            <a:pPr algn="just">
              <a:defRPr/>
            </a:pPr>
            <a:endParaRPr lang="en-US" altLang="en-US" sz="1800" dirty="0"/>
          </a:p>
          <a:p>
            <a:pPr algn="just">
              <a:defRPr/>
            </a:pPr>
            <a:r>
              <a:rPr lang="en-US" altLang="en-US" sz="1800" dirty="0"/>
              <a:t>Speak up now and respond to this Call for Potentially Essential Patents</a:t>
            </a:r>
          </a:p>
          <a:p>
            <a:pPr algn="just">
              <a:defRPr/>
            </a:pPr>
            <a:endParaRPr lang="en-US" altLang="en-US" sz="1800" dirty="0"/>
          </a:p>
          <a:p>
            <a:pPr algn="just">
              <a:defRPr/>
            </a:pPr>
            <a:r>
              <a:rPr lang="en-US" altLang="en-US" sz="18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br>
              <a:rPr lang="en-US" altLang="en-US" sz="1800" dirty="0"/>
            </a:br>
            <a:endParaRPr lang="en-US" altLang="en-US" sz="18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Ways to inform IEEE</a:t>
            </a:r>
          </a:p>
        </p:txBody>
      </p:sp>
      <p:sp>
        <p:nvSpPr>
          <p:cNvPr id="11270" name="Footer Placeholder 4"/>
          <p:cNvSpPr>
            <a:spLocks noGrp="1"/>
          </p:cNvSpPr>
          <p:nvPr>
            <p:ph type="ftr" sz="quarter" idx="10"/>
          </p:nvPr>
        </p:nvSpPr>
        <p:spPr>
          <a:xfrm>
            <a:off x="7620001" y="6475413"/>
            <a:ext cx="2447925"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1271"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#2</a:t>
            </a:r>
            <a:endParaRPr lang="en-US" altLang="en-US" b="0"/>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2209800" y="14478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700" b="0" u="sng">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180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sz="180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0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200">
                <a:cs typeface="Times New Roman" panose="02020603050405020304" pitchFamily="18" charset="0"/>
              </a:rPr>
              <a:t>For more details, see IEEE-SA Standards Board Operations Manual, clause 5.3.10 and </a:t>
            </a:r>
            <a:br>
              <a:rPr lang="en-US" altLang="en-US" sz="1200">
                <a:cs typeface="Times New Roman" panose="02020603050405020304" pitchFamily="18" charset="0"/>
              </a:rPr>
            </a:br>
            <a:r>
              <a:rPr lang="en-US" altLang="en-US" sz="120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Other Guideline for IEEE WG meetings</a:t>
            </a:r>
          </a:p>
        </p:txBody>
      </p:sp>
      <p:sp>
        <p:nvSpPr>
          <p:cNvPr id="1229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2293"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0B133AFC-0E33-4D9E-982B-9D1A062E4145}" type="slidenum">
              <a:rPr lang="en-US" altLang="en-US" sz="1200" b="0"/>
              <a:pPr>
                <a:spcBef>
                  <a:spcPct val="0"/>
                </a:spcBef>
                <a:buFontTx/>
                <a:buNone/>
              </a:pPr>
              <a:t>14</a:t>
            </a:fld>
            <a:endParaRPr lang="en-US" altLang="en-US" sz="1200" b="0"/>
          </a:p>
        </p:txBody>
      </p:sp>
      <p:sp>
        <p:nvSpPr>
          <p:cNvPr id="12295" name="Text Box 4"/>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#3</a:t>
            </a:r>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2209800" y="1295400"/>
            <a:ext cx="7848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2000" b="0" u="sng">
              <a:solidFill>
                <a:srgbClr val="FF0000"/>
              </a:solidFill>
              <a:latin typeface="Arial" panose="020B0604020202020204" pitchFamily="34" charset="0"/>
            </a:endParaRPr>
          </a:p>
          <a:p>
            <a:pPr algn="just">
              <a:spcAft>
                <a:spcPts val="550"/>
              </a:spcAft>
              <a:buClr>
                <a:srgbClr val="CC3300"/>
              </a:buClr>
              <a:buSzPct val="50000"/>
              <a:buNone/>
            </a:pPr>
            <a:r>
              <a:rPr lang="en-US" altLang="en-US" sz="1800"/>
              <a:t>The patent policy and the procedures used to execute that policy are documented in the:</a:t>
            </a:r>
          </a:p>
          <a:p>
            <a:pPr>
              <a:spcAft>
                <a:spcPts val="550"/>
              </a:spcAft>
              <a:buSzPct val="50000"/>
              <a:buFont typeface="Monotype Sorts" charset="2"/>
              <a:buChar char="l"/>
            </a:pPr>
            <a:r>
              <a:rPr lang="en-US" altLang="en-US" sz="1800"/>
              <a:t>IEEE-SA Standards Board Bylaws (</a:t>
            </a:r>
            <a:r>
              <a:rPr lang="en-US" altLang="en-US" sz="1800">
                <a:hlinkClick r:id="rId3"/>
              </a:rPr>
              <a:t>http://standards.ieee.org/develop/policies/bylaws/sect6-7.html#6</a:t>
            </a:r>
            <a:r>
              <a:rPr lang="en-US" altLang="en-US" sz="1800"/>
              <a:t>)  </a:t>
            </a:r>
          </a:p>
          <a:p>
            <a:pPr>
              <a:spcAft>
                <a:spcPts val="550"/>
              </a:spcAft>
              <a:buSzPct val="50000"/>
              <a:buFont typeface="Monotype Sorts" charset="2"/>
              <a:buChar char="l"/>
            </a:pPr>
            <a:r>
              <a:rPr lang="en-US" altLang="en-US" sz="1800"/>
              <a:t>IEEE-SA Standards Board Operations Manual (</a:t>
            </a:r>
            <a:r>
              <a:rPr lang="en-US" altLang="en-US" sz="1800">
                <a:hlinkClick r:id="rId4"/>
              </a:rPr>
              <a:t>http://standards.ieee.org/develop/policies/opman/sect6.html#6.3</a:t>
            </a:r>
            <a:r>
              <a:rPr lang="en-US" altLang="en-US" sz="1800"/>
              <a:t>)</a:t>
            </a:r>
          </a:p>
          <a:p>
            <a:pPr>
              <a:spcBef>
                <a:spcPts val="1800"/>
              </a:spcBef>
              <a:spcAft>
                <a:spcPts val="550"/>
              </a:spcAft>
              <a:buClr>
                <a:srgbClr val="CC3300"/>
              </a:buClr>
              <a:buSzPct val="50000"/>
              <a:buNone/>
            </a:pPr>
            <a:r>
              <a:rPr lang="en-US" altLang="en-US" sz="1800"/>
              <a:t>Material about the patent policy is available at </a:t>
            </a:r>
            <a:r>
              <a:rPr lang="en-US" altLang="en-US" sz="1800">
                <a:hlinkClick r:id="rId5"/>
              </a:rPr>
              <a:t>http://standards.ieee.org/about/sasb/patcom/materials.html</a:t>
            </a:r>
            <a:endParaRPr lang="en-US" altLang="en-US" sz="1800"/>
          </a:p>
          <a:p>
            <a:pPr algn="just">
              <a:spcBef>
                <a:spcPts val="1800"/>
              </a:spcBef>
              <a:spcAft>
                <a:spcPts val="550"/>
              </a:spcAft>
              <a:buClr>
                <a:srgbClr val="CC3300"/>
              </a:buClr>
              <a:buSzPct val="50000"/>
              <a:buNone/>
            </a:pPr>
            <a:r>
              <a:rPr lang="en-US" altLang="en-US" sz="1800">
                <a:cs typeface="Calibri" panose="020F0502020204030204" pitchFamily="34" charset="0"/>
              </a:rPr>
              <a:t>If you have questions, contact the IEEE-SA Standards Board Patent Committee Administrator at </a:t>
            </a:r>
            <a:r>
              <a:rPr lang="en-US" altLang="en-US" sz="1800">
                <a:cs typeface="Calibri" panose="020F0502020204030204" pitchFamily="34" charset="0"/>
                <a:hlinkClick r:id="rId6"/>
              </a:rPr>
              <a:t>patcom@ieee.org</a:t>
            </a:r>
            <a:endParaRPr lang="en-US" altLang="en-US" sz="1800">
              <a:cs typeface="Calibri" panose="020F0502020204030204" pitchFamily="34" charset="0"/>
            </a:endParaRPr>
          </a:p>
          <a:p>
            <a:pPr algn="just">
              <a:spcBef>
                <a:spcPts val="1800"/>
              </a:spcBef>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None/>
            </a:pPr>
            <a:endParaRPr lang="en-US" altLang="en-US" sz="1800">
              <a:cs typeface="Calibri" panose="020F0502020204030204" pitchFamily="34" charset="0"/>
            </a:endParaRPr>
          </a:p>
          <a:p>
            <a:pPr algn="just">
              <a:spcAft>
                <a:spcPts val="550"/>
              </a:spcAft>
              <a:buClr>
                <a:srgbClr val="CC3300"/>
              </a:buClr>
              <a:buSzPct val="50000"/>
              <a:buFont typeface="Monotype Sorts" charset="2"/>
              <a:buChar char="l"/>
            </a:pPr>
            <a:endParaRPr lang="en-US" altLang="en-US">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20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Patent related information</a:t>
            </a:r>
          </a:p>
        </p:txBody>
      </p:sp>
      <p:sp>
        <p:nvSpPr>
          <p:cNvPr id="1331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3317"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4C3A51F8-B52A-4D59-8BAA-7FAA032BE274}" type="slidenum">
              <a:rPr lang="en-US" altLang="en-US" sz="1200" b="0"/>
              <a:pPr>
                <a:spcBef>
                  <a:spcPct val="0"/>
                </a:spcBef>
                <a:buFontTx/>
                <a:buNone/>
              </a:pPr>
              <a:t>15</a:t>
            </a:fld>
            <a:endParaRPr lang="en-US" altLang="en-US" sz="1200" b="0"/>
          </a:p>
        </p:txBody>
      </p:sp>
      <p:sp>
        <p:nvSpPr>
          <p:cNvPr id="13319" name="Text Box 5"/>
          <p:cNvSpPr txBox="1">
            <a:spLocks noChangeArrowheads="1"/>
          </p:cNvSpPr>
          <p:nvPr/>
        </p:nvSpPr>
        <p:spPr bwMode="auto">
          <a:xfrm>
            <a:off x="1524000" y="61722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#4</a:t>
            </a:r>
            <a:endParaRPr lang="en-US" altLang="en-US" b="0"/>
          </a:p>
        </p:txBody>
      </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16</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1867"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a:t>Slide #5</a:t>
            </a:r>
            <a:endParaRPr lang="en-US" altLang="en-US" b="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17</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marL="355600" lvl="2" indent="-285750">
              <a:buSzPct val="150000"/>
              <a:buFont typeface="Arial" panose="020B0604020202020204" pitchFamily="34" charset="0"/>
              <a:buChar char="•"/>
            </a:pPr>
            <a:r>
              <a:rPr lang="en-US" altLang="zh-CN" sz="1600"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dirty="0"/>
              <a:t>IEEE SA Copyright Policy, see </a:t>
            </a:r>
            <a:br>
              <a:rPr lang="en-US" altLang="zh-CN" dirty="0"/>
            </a:br>
            <a:r>
              <a:rPr lang="en-US" altLang="zh-CN" dirty="0"/>
              <a:t>	Clause 7 of the IEEE SA Standards Board Bylaws</a:t>
            </a:r>
            <a:br>
              <a:rPr lang="en-US" altLang="zh-CN" dirty="0"/>
            </a:br>
            <a:r>
              <a:rPr lang="en-US" altLang="zh-CN" dirty="0"/>
              <a:t> 	</a:t>
            </a:r>
            <a:r>
              <a:rPr lang="en-US" altLang="zh-CN" sz="1400" dirty="0">
                <a:hlinkClick r:id="rId3"/>
              </a:rPr>
              <a:t>https://standards.ieee.org/about/policies/bylaws/sect6-7.html#7</a:t>
            </a:r>
            <a:br>
              <a:rPr lang="en-US" altLang="zh-CN" sz="1400" dirty="0"/>
            </a:br>
            <a:r>
              <a:rPr lang="en-US" altLang="zh-CN" dirty="0"/>
              <a:t>	Clause 6.1 of the IEEE SA Standards Board Operations Manual</a:t>
            </a:r>
            <a:br>
              <a:rPr lang="en-US" altLang="zh-CN" dirty="0"/>
            </a:br>
            <a:r>
              <a:rPr lang="en-US" altLang="zh-CN" dirty="0"/>
              <a:t>	</a:t>
            </a: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r>
              <a:rPr lang="en-US" altLang="zh-CN" sz="1600" dirty="0"/>
              <a:t>IEEE SA Copyright Permission</a:t>
            </a:r>
          </a:p>
          <a:p>
            <a:pPr marL="355600" lvl="3" indent="-285750">
              <a:buSzPct val="150000"/>
              <a:buFont typeface="Arial" panose="020B0604020202020204" pitchFamily="34" charset="0"/>
              <a:buChar char="•"/>
            </a:pPr>
            <a:r>
              <a:rPr lang="en-US" altLang="zh-CN" sz="1400" dirty="0">
                <a:hlinkClick r:id="rId5"/>
              </a:rPr>
              <a:t>https://standards.ieee.org/content/dam/ieee-standards/standards/web/documents/other/permissionltrs.zip</a:t>
            </a:r>
            <a:endParaRPr lang="en-US" altLang="zh-CN" sz="1400" dirty="0"/>
          </a:p>
          <a:p>
            <a:pPr marL="355600" lvl="2" indent="-285750">
              <a:buSzPct val="150000"/>
              <a:buFont typeface="Arial" panose="020B0604020202020204" pitchFamily="34" charset="0"/>
              <a:buChar char="•"/>
            </a:pPr>
            <a:r>
              <a:rPr lang="en-US" altLang="zh-CN" sz="1600" dirty="0"/>
              <a:t>IEEE SA Copyright FAQs</a:t>
            </a:r>
          </a:p>
          <a:p>
            <a:pPr marL="355600" lvl="3" indent="-285750">
              <a:buSzPct val="150000"/>
              <a:buFont typeface="Arial" panose="020B0604020202020204" pitchFamily="34" charset="0"/>
              <a:buChar char="•"/>
            </a:pPr>
            <a:r>
              <a:rPr lang="en-US" altLang="zh-CN" sz="1400" dirty="0">
                <a:hlinkClick r:id="rId6"/>
              </a:rPr>
              <a:t>http://standards.ieee.org/faqs/copyrights.html/</a:t>
            </a:r>
            <a:endParaRPr lang="en-US" altLang="zh-CN" sz="1400" dirty="0"/>
          </a:p>
          <a:p>
            <a:pPr marL="355600" lvl="2" indent="-285750">
              <a:buSzPct val="150000"/>
              <a:buFont typeface="Arial" panose="020B0604020202020204" pitchFamily="34" charset="0"/>
              <a:buChar char="•"/>
            </a:pPr>
            <a:r>
              <a:rPr lang="en-US" altLang="zh-CN" sz="1600" dirty="0"/>
              <a:t>IEEE SA Best Practices for IEEE Standards Development </a:t>
            </a:r>
          </a:p>
          <a:p>
            <a:pPr marL="355600" lvl="3" indent="-285750">
              <a:buSzPct val="150000"/>
              <a:buFont typeface="Arial" panose="020B0604020202020204" pitchFamily="34" charset="0"/>
              <a:buChar char="•"/>
            </a:pPr>
            <a:r>
              <a:rPr lang="en-US" altLang="zh-CN" sz="1400" dirty="0">
                <a:hlinkClick r:id="rId7"/>
              </a:rPr>
              <a:t>http://standards.ieee.org/develop/policies/best_practices_for_ieee_standards_development_051215.pdf</a:t>
            </a:r>
            <a:endParaRPr lang="en-US" altLang="zh-CN" sz="1400" dirty="0"/>
          </a:p>
          <a:p>
            <a:pPr marL="355600" lvl="2" indent="-285750">
              <a:buSzPct val="150000"/>
              <a:buFont typeface="Arial" panose="020B0604020202020204" pitchFamily="34" charset="0"/>
              <a:buChar char="•"/>
            </a:pPr>
            <a:r>
              <a:rPr lang="en-US" altLang="zh-CN" sz="1600" dirty="0"/>
              <a:t>Distribution of Draft Standards (see 6.1.3 of the SASB Operations Manual)</a:t>
            </a:r>
          </a:p>
          <a:p>
            <a:pPr marL="355600" lvl="3" indent="-285750">
              <a:buSzPct val="150000"/>
              <a:buFont typeface="Arial" panose="020B0604020202020204" pitchFamily="34" charset="0"/>
              <a:buChar char="•"/>
            </a:pPr>
            <a:r>
              <a:rPr lang="en-US" altLang="zh-CN" sz="1400" dirty="0">
                <a:hlinkClick r:id="rId4"/>
              </a:rPr>
              <a:t>https://standards.ieee.org/about/policies/opman/sect6.html</a:t>
            </a:r>
            <a:endParaRPr lang="en-US" altLang="zh-CN" sz="1400" dirty="0"/>
          </a:p>
          <a:p>
            <a:pPr marL="355600" lvl="2" indent="-285750">
              <a:buSzPct val="150000"/>
              <a:buFont typeface="Arial" panose="020B0604020202020204" pitchFamily="34" charset="0"/>
              <a:buChar char="•"/>
            </a:pPr>
            <a:endParaRPr lang="en-US" altLang="en-US" sz="14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t>IEEE SA Copyright Policy</a:t>
            </a:r>
            <a:endParaRPr lang="en-US" altLang="en-US" sz="2800" dirty="0">
              <a:solidFill>
                <a:schemeClr val="tx2"/>
              </a:solidFill>
            </a:endParaRPr>
          </a:p>
        </p:txBody>
      </p:sp>
      <p:sp>
        <p:nvSpPr>
          <p:cNvPr id="14342" name="Text Box 5"/>
          <p:cNvSpPr txBox="1">
            <a:spLocks noChangeArrowheads="1"/>
          </p:cNvSpPr>
          <p:nvPr/>
        </p:nvSpPr>
        <p:spPr bwMode="auto">
          <a:xfrm>
            <a:off x="15240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4338"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AC393B81-2A37-4AC6-B37C-A7C340EF8F51}" type="slidenum">
              <a:rPr lang="en-GB" altLang="en-US" sz="1200" b="0"/>
              <a:pPr>
                <a:spcBef>
                  <a:spcPct val="0"/>
                </a:spcBef>
                <a:buFontTx/>
                <a:buNone/>
              </a:pPr>
              <a:t>18</a:t>
            </a:fld>
            <a:endParaRPr lang="en-GB" altLang="en-US" sz="1200" b="0"/>
          </a:p>
        </p:txBody>
      </p:sp>
      <p:sp>
        <p:nvSpPr>
          <p:cNvPr id="14339" name="Rectangle 2"/>
          <p:cNvSpPr>
            <a:spLocks noGrp="1" noChangeArrowheads="1"/>
          </p:cNvSpPr>
          <p:nvPr>
            <p:ph idx="4294967295"/>
          </p:nvPr>
        </p:nvSpPr>
        <p:spPr>
          <a:xfrm>
            <a:off x="0" y="1981200"/>
            <a:ext cx="10363200" cy="4114800"/>
          </a:xfrm>
        </p:spPr>
        <p:txBody>
          <a:bodyPr/>
          <a:lstStyle/>
          <a:p>
            <a:pPr algn="just">
              <a:spcAft>
                <a:spcPts val="600"/>
              </a:spcAft>
            </a:pPr>
            <a:r>
              <a:rPr lang="en-US" altLang="en-US" sz="1800" b="0"/>
              <a:t>All participants in IEEE-SA activities are expected to adhere to the core principles underlying the:</a:t>
            </a:r>
          </a:p>
          <a:p>
            <a:pPr lvl="1">
              <a:buFont typeface="Times New Roman" panose="02020603050405020304" pitchFamily="18" charset="0"/>
              <a:buChar char="−"/>
            </a:pPr>
            <a:r>
              <a:rPr lang="en-US" altLang="en-US" sz="1400">
                <a:hlinkClick r:id="rId3"/>
              </a:rPr>
              <a:t>IEEE Code of Ethics</a:t>
            </a:r>
            <a:endParaRPr lang="en-US" altLang="en-US" sz="1400"/>
          </a:p>
          <a:p>
            <a:pPr lvl="1">
              <a:buFont typeface="Times New Roman" panose="02020603050405020304" pitchFamily="18" charset="0"/>
              <a:buChar char="−"/>
            </a:pPr>
            <a:r>
              <a:rPr lang="en-US" altLang="en-US" sz="1400">
                <a:hlinkClick r:id="rId4"/>
              </a:rPr>
              <a:t>IEEE Code of Conduct</a:t>
            </a:r>
            <a:endParaRPr lang="en-US" altLang="en-US" sz="1400"/>
          </a:p>
          <a:p>
            <a:pPr algn="just">
              <a:spcAft>
                <a:spcPts val="600"/>
              </a:spcAft>
            </a:pPr>
            <a:r>
              <a:rPr lang="en-US" altLang="en-US" sz="1800" b="0"/>
              <a:t>The core principles of the IEEE Codes of Ethics &amp; Conduct are to:</a:t>
            </a:r>
          </a:p>
          <a:p>
            <a:pPr lvl="1" algn="just">
              <a:spcAft>
                <a:spcPts val="600"/>
              </a:spcAft>
            </a:pPr>
            <a:r>
              <a:rPr lang="en-US" altLang="en-US" sz="1400"/>
              <a:t>Uphold the highest standards of integrity, responsible behavior, and ethical and professional conduct</a:t>
            </a:r>
          </a:p>
          <a:p>
            <a:pPr lvl="1" algn="just">
              <a:spcAft>
                <a:spcPts val="600"/>
              </a:spcAft>
            </a:pPr>
            <a:r>
              <a:rPr lang="en-US" altLang="en-US" sz="1400"/>
              <a:t>Treat people fairly and with respect, to not engage in harassment, discrimination, or retaliation, and to protect people's privacy.</a:t>
            </a:r>
          </a:p>
          <a:p>
            <a:pPr lvl="1" algn="just">
              <a:spcAft>
                <a:spcPts val="600"/>
              </a:spcAft>
            </a:pPr>
            <a:r>
              <a:rPr lang="en-US" altLang="en-US" sz="1400"/>
              <a:t>Avoid injuring others, their property, reputation, or employment by false or malicious action</a:t>
            </a:r>
          </a:p>
          <a:p>
            <a:pPr algn="just">
              <a:spcAft>
                <a:spcPts val="600"/>
              </a:spcAft>
            </a:pPr>
            <a:r>
              <a:rPr lang="en-US" altLang="en-US" sz="1800" b="0"/>
              <a:t>The most recent versions of these Codes are available at</a:t>
            </a:r>
          </a:p>
          <a:p>
            <a:pPr lvl="1" algn="just">
              <a:spcAft>
                <a:spcPts val="600"/>
              </a:spcAft>
            </a:pPr>
            <a:r>
              <a:rPr lang="en-US" altLang="en-US" sz="1400">
                <a:hlinkClick r:id="rId5"/>
              </a:rPr>
              <a:t>http://www.ieee.org/about/corporate/governance</a:t>
            </a:r>
            <a:endParaRPr lang="en-US" altLang="en-US" sz="1400"/>
          </a:p>
          <a:p>
            <a:pPr>
              <a:spcAft>
                <a:spcPts val="600"/>
              </a:spcAft>
            </a:pPr>
            <a:endParaRPr lang="en-US" altLang="en-US" sz="280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solidFill>
                  <a:schemeClr val="tx2"/>
                </a:solidFill>
              </a:rPr>
              <a:t>Participant behavior in IEEE-SA activities is guided by the IEEE Codes of Ethics &amp; Conduct</a:t>
            </a:r>
          </a:p>
        </p:txBody>
      </p:sp>
      <p:sp>
        <p:nvSpPr>
          <p:cNvPr id="14342"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5362"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852B5388-3BBF-490A-8288-2D06EFF5B0E2}" type="slidenum">
              <a:rPr lang="en-GB" altLang="en-US" sz="1200" b="0"/>
              <a:pPr>
                <a:spcBef>
                  <a:spcPct val="0"/>
                </a:spcBef>
                <a:buFontTx/>
                <a:buNone/>
              </a:pPr>
              <a:t>19</a:t>
            </a:fld>
            <a:endParaRPr lang="en-GB" altLang="en-US" sz="1200" b="0"/>
          </a:p>
        </p:txBody>
      </p:sp>
      <p:sp>
        <p:nvSpPr>
          <p:cNvPr id="15363"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require that “participants in the IEEE standards development individual process shall act based on their qualifications and experience”</a:t>
            </a:r>
          </a:p>
          <a:p>
            <a:pPr algn="just"/>
            <a:r>
              <a:rPr lang="en-US" altLang="en-US" sz="1800"/>
              <a:t>This means participants:</a:t>
            </a:r>
          </a:p>
          <a:p>
            <a:pPr lvl="1" algn="just">
              <a:buFont typeface="Times New Roman" panose="02020603050405020304" pitchFamily="18"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pPr algn="just"/>
            <a:r>
              <a:rPr lang="en-US" altLang="en-US" sz="1800"/>
              <a:t>By participating in standards activities using the “</a:t>
            </a:r>
            <a:r>
              <a:rPr lang="en-US" altLang="en-US" sz="1800" i="1"/>
              <a:t>individual process</a:t>
            </a:r>
            <a:r>
              <a:rPr lang="en-US" altLang="en-US" sz="180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a:t>Participants in the IEEE-SA “individual process” shall act independently of others, including employers</a:t>
            </a:r>
            <a:endParaRPr lang="en-US" altLang="en-US">
              <a:solidFill>
                <a:schemeClr val="tx2"/>
              </a:solidFill>
            </a:endParaRPr>
          </a:p>
        </p:txBody>
      </p:sp>
      <p:sp>
        <p:nvSpPr>
          <p:cNvPr id="15366"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C8C5802-0D60-46E2-A811-3DDD2A430FA1}"/>
              </a:ext>
            </a:extLst>
          </p:cNvPr>
          <p:cNvSpPr>
            <a:spLocks noGrp="1"/>
          </p:cNvSpPr>
          <p:nvPr>
            <p:ph type="title"/>
          </p:nvPr>
        </p:nvSpPr>
        <p:spPr/>
        <p:txBody>
          <a:bodyPr/>
          <a:lstStyle/>
          <a:p>
            <a:r>
              <a:rPr lang="en-CA" dirty="0"/>
              <a:t>Abstract</a:t>
            </a:r>
          </a:p>
        </p:txBody>
      </p:sp>
      <p:sp>
        <p:nvSpPr>
          <p:cNvPr id="5" name="Content Placeholder 4">
            <a:extLst>
              <a:ext uri="{FF2B5EF4-FFF2-40B4-BE49-F238E27FC236}">
                <a16:creationId xmlns:a16="http://schemas.microsoft.com/office/drawing/2014/main" id="{CE3CB10D-55A8-4529-BEDD-F608F8F8F2BA}"/>
              </a:ext>
            </a:extLst>
          </p:cNvPr>
          <p:cNvSpPr>
            <a:spLocks noGrp="1"/>
          </p:cNvSpPr>
          <p:nvPr>
            <p:ph idx="1"/>
          </p:nvPr>
        </p:nvSpPr>
        <p:spPr/>
        <p:txBody>
          <a:bodyPr/>
          <a:lstStyle/>
          <a:p>
            <a:pPr marL="0" indent="0">
              <a:buNone/>
            </a:pPr>
            <a:r>
              <a:rPr lang="en-US" altLang="en-US" dirty="0"/>
              <a:t>This presentation contains the IEEE 802.11 </a:t>
            </a:r>
            <a:r>
              <a:rPr lang="en-US" altLang="en-US" dirty="0" err="1"/>
              <a:t>REVme</a:t>
            </a:r>
            <a:r>
              <a:rPr lang="en-US" altLang="en-US" dirty="0"/>
              <a:t> agenda for the March 2023 session.</a:t>
            </a:r>
            <a:endParaRPr lang="en-CA" dirty="0"/>
          </a:p>
        </p:txBody>
      </p:sp>
      <p:sp>
        <p:nvSpPr>
          <p:cNvPr id="2" name="Footer Placeholder 1">
            <a:extLst>
              <a:ext uri="{FF2B5EF4-FFF2-40B4-BE49-F238E27FC236}">
                <a16:creationId xmlns:a16="http://schemas.microsoft.com/office/drawing/2014/main" id="{9E02E723-23B8-494B-B023-844FE9E508BE}"/>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1D2AAB4D-61D0-4EF4-81DA-F406BA500B73}"/>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2</a:t>
            </a:fld>
            <a:endParaRPr lang="en-US" altLang="en-US"/>
          </a:p>
        </p:txBody>
      </p:sp>
    </p:spTree>
    <p:extLst>
      <p:ext uri="{BB962C8B-B14F-4D97-AF65-F5344CB8AC3E}">
        <p14:creationId xmlns:p14="http://schemas.microsoft.com/office/powerpoint/2010/main" val="136608288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8"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6386"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GB" altLang="en-US" sz="1200" b="0"/>
              <a:t>Slide </a:t>
            </a:r>
            <a:fld id="{429DFF84-D4AD-4376-8FE2-83D981F752E7}" type="slidenum">
              <a:rPr lang="en-GB" altLang="en-US" sz="1200" b="0"/>
              <a:pPr>
                <a:spcBef>
                  <a:spcPct val="0"/>
                </a:spcBef>
                <a:buFontTx/>
                <a:buNone/>
              </a:pPr>
              <a:t>20</a:t>
            </a:fld>
            <a:endParaRPr lang="en-GB" altLang="en-US" sz="1200" b="0"/>
          </a:p>
        </p:txBody>
      </p:sp>
      <p:sp>
        <p:nvSpPr>
          <p:cNvPr id="16387" name="Rectangle 2"/>
          <p:cNvSpPr>
            <a:spLocks noGrp="1" noChangeArrowheads="1"/>
          </p:cNvSpPr>
          <p:nvPr>
            <p:ph idx="4294967295"/>
          </p:nvPr>
        </p:nvSpPr>
        <p:spPr>
          <a:xfrm>
            <a:off x="0" y="1981200"/>
            <a:ext cx="10363200" cy="4114800"/>
          </a:xfrm>
        </p:spPr>
        <p:txBody>
          <a:bodyPr/>
          <a:lstStyle/>
          <a:p>
            <a:pPr algn="just"/>
            <a:r>
              <a:rPr lang="en-US" altLang="en-US" sz="1800"/>
              <a:t>The </a:t>
            </a:r>
            <a:r>
              <a:rPr lang="en-US" altLang="en-US" sz="1800">
                <a:hlinkClick r:id="rId3"/>
              </a:rPr>
              <a:t>IEEE-SA Standards Board Bylaws </a:t>
            </a:r>
            <a:r>
              <a:rPr lang="en-US" altLang="en-US" sz="1800"/>
              <a:t>(clause 5.2.1.3) specifies that “</a:t>
            </a:r>
            <a:r>
              <a:rPr lang="en-US" altLang="en-US" sz="1800" i="1"/>
              <a:t>the standards development process shall not be dominated by any single interest category, individual, or organization</a:t>
            </a:r>
            <a:r>
              <a:rPr lang="en-US" altLang="en-US" sz="1800"/>
              <a:t>”</a:t>
            </a:r>
          </a:p>
          <a:p>
            <a:pPr lvl="1" algn="just">
              <a:buFont typeface="Times New Roman" panose="02020603050405020304" pitchFamily="18"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pPr algn="just">
              <a:spcBef>
                <a:spcPts val="1200"/>
              </a:spcBef>
            </a:pPr>
            <a:r>
              <a:rPr lang="en-US" altLang="en-US" sz="1800"/>
              <a:t>This rule applies equally to those participating in a standards development project and to that project’s leadership group</a:t>
            </a:r>
          </a:p>
          <a:p>
            <a:pPr algn="just">
              <a:spcBef>
                <a:spcPts val="1200"/>
              </a:spcBef>
            </a:pPr>
            <a:r>
              <a:rPr lang="en-US" altLang="en-US" sz="1800"/>
              <a:t>Any person who reasonably suspects that dominance is occurring in a standards development project is encouraged to bring the issue to the attention of the Standards Committee or the project’s IEEE-SA Program Manager</a:t>
            </a:r>
            <a:endParaRPr lang="en-US" altLang="en-US"/>
          </a:p>
        </p:txBody>
      </p:sp>
      <p:sp>
        <p:nvSpPr>
          <p:cNvPr id="16389"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a:t>IEEE-SA standards activities shall allow the fair &amp;</a:t>
            </a:r>
            <a:br>
              <a:rPr lang="en-US" altLang="en-US" sz="2800"/>
            </a:br>
            <a:r>
              <a:rPr lang="en-US" altLang="en-US" sz="2800"/>
              <a:t>equitable consideration of all viewpoints</a:t>
            </a:r>
            <a:endParaRPr lang="en-US" altLang="en-US" sz="2800">
              <a:solidFill>
                <a:schemeClr val="tx2"/>
              </a:solidFill>
            </a:endParaRPr>
          </a:p>
        </p:txBody>
      </p:sp>
      <p:sp>
        <p:nvSpPr>
          <p:cNvPr id="16390" name="Text Box 5"/>
          <p:cNvSpPr txBox="1">
            <a:spLocks noChangeArrowheads="1"/>
          </p:cNvSpPr>
          <p:nvPr/>
        </p:nvSpPr>
        <p:spPr bwMode="auto">
          <a:xfrm>
            <a:off x="1524001"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3"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17410" name="Slide Number Placeholder 5"/>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2D29FD15-C8C6-4C3A-8122-F78641BD8AE7}" type="slidenum">
              <a:rPr lang="en-US" altLang="en-US" sz="1200" b="0"/>
              <a:pPr>
                <a:spcBef>
                  <a:spcPct val="0"/>
                </a:spcBef>
                <a:buFontTx/>
                <a:buNone/>
              </a:pPr>
              <a:t>21</a:t>
            </a:fld>
            <a:endParaRPr lang="en-US" altLang="en-US" sz="1200" b="0"/>
          </a:p>
        </p:txBody>
      </p:sp>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Required notices</a:t>
            </a:r>
          </a:p>
        </p:txBody>
      </p:sp>
      <p:sp>
        <p:nvSpPr>
          <p:cNvPr id="17412" name="Rectangle 3"/>
          <p:cNvSpPr txBox="1">
            <a:spLocks noChangeArrowheads="1"/>
          </p:cNvSpPr>
          <p:nvPr/>
        </p:nvSpPr>
        <p:spPr bwMode="auto">
          <a:xfrm>
            <a:off x="2209800" y="16764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a:hlinkClick r:id="rId7"/>
              </a:rPr>
              <a:t>https://mentor.ieee.org/802.11/dcn/14/11-14-0629-26-0000-802-11-operations-manual.docx</a:t>
            </a:r>
            <a:r>
              <a:rPr lang="nl-NL" altLang="en-US" sz="180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a:xfrm>
            <a:off x="457200" y="685800"/>
            <a:ext cx="10820400" cy="1066800"/>
          </a:xfrm>
        </p:spPr>
        <p:txBody>
          <a:bodyPr/>
          <a:lstStyle/>
          <a:p>
            <a:r>
              <a:rPr lang="en-US" dirty="0"/>
              <a:t>Registration for the March 802 plenary session</a:t>
            </a:r>
            <a:endParaRPr lang="en-CA" dirty="0"/>
          </a:p>
        </p:txBody>
      </p:sp>
      <p:sp>
        <p:nvSpPr>
          <p:cNvPr id="8195" name="Rectangle 3"/>
          <p:cNvSpPr>
            <a:spLocks noGrp="1" noChangeArrowheads="1"/>
          </p:cNvSpPr>
          <p:nvPr>
            <p:ph idx="1"/>
          </p:nvPr>
        </p:nvSpPr>
        <p:spPr/>
        <p:txBody>
          <a:bodyPr/>
          <a:lstStyle/>
          <a:p>
            <a:pPr>
              <a:buFont typeface="Arial" panose="020B0604020202020204" pitchFamily="34" charset="0"/>
              <a:buChar char="•"/>
            </a:pPr>
            <a:r>
              <a:rPr lang="en-US" sz="1800" dirty="0"/>
              <a:t>This meeting is part of the March 802 plenary session</a:t>
            </a:r>
          </a:p>
          <a:p>
            <a:pPr>
              <a:buFont typeface="Arial" panose="020B0604020202020204" pitchFamily="34" charset="0"/>
              <a:buChar char="•"/>
            </a:pPr>
            <a:endParaRPr lang="en-US" sz="1800" dirty="0"/>
          </a:p>
          <a:p>
            <a:pPr>
              <a:buFont typeface="Arial" panose="020B0604020202020204" pitchFamily="34" charset="0"/>
              <a:buChar char="•"/>
            </a:pPr>
            <a:r>
              <a:rPr lang="en-US" sz="1800" dirty="0"/>
              <a:t>You must pay the registration fee whether attending in-person or remotely</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have not already done so, you can register here: </a:t>
            </a:r>
            <a:r>
              <a:rPr lang="en-US" sz="1800" dirty="0">
                <a:hlinkClick r:id="rId3"/>
              </a:rPr>
              <a:t>https://cvent.me/AwPbAx</a:t>
            </a:r>
            <a:r>
              <a:rPr lang="en-US" sz="1800" dirty="0"/>
              <a:t> </a:t>
            </a:r>
          </a:p>
          <a:p>
            <a:pPr>
              <a:buFont typeface="Arial" panose="020B0604020202020204" pitchFamily="34" charset="0"/>
              <a:buChar char="•"/>
            </a:pPr>
            <a:endParaRPr lang="en-US" sz="1800" dirty="0"/>
          </a:p>
          <a:p>
            <a:pPr>
              <a:buFont typeface="Arial" panose="020B0604020202020204" pitchFamily="34" charset="0"/>
              <a:buChar char="•"/>
            </a:pPr>
            <a:r>
              <a:rPr lang="en-US" sz="1800" dirty="0"/>
              <a:t>If you do not intend to register for this session you must leave this meeting and, if you have logged attendance on IMAT, email the 802.11 chair or vice chairs to have your attendance cancelled.</a:t>
            </a:r>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3</a:t>
            </a:fld>
            <a:endParaRPr lang="en-US" altLang="en-US" sz="1200" b="0"/>
          </a:p>
        </p:txBody>
      </p:sp>
    </p:spTree>
    <p:extLst>
      <p:ext uri="{BB962C8B-B14F-4D97-AF65-F5344CB8AC3E}">
        <p14:creationId xmlns:p14="http://schemas.microsoft.com/office/powerpoint/2010/main" val="2423762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45B411-356B-4362-90AA-30C6AD27300A}"/>
              </a:ext>
            </a:extLst>
          </p:cNvPr>
          <p:cNvSpPr>
            <a:spLocks noGrp="1"/>
          </p:cNvSpPr>
          <p:nvPr>
            <p:ph type="title"/>
          </p:nvPr>
        </p:nvSpPr>
        <p:spPr/>
        <p:txBody>
          <a:bodyPr/>
          <a:lstStyle/>
          <a:p>
            <a:r>
              <a:rPr lang="en-CA" dirty="0"/>
              <a:t>Chair’s welcome and Patent Reminder</a:t>
            </a:r>
          </a:p>
        </p:txBody>
      </p:sp>
      <p:sp>
        <p:nvSpPr>
          <p:cNvPr id="8195" name="Rectangle 3"/>
          <p:cNvSpPr>
            <a:spLocks noGrp="1" noChangeArrowheads="1"/>
          </p:cNvSpPr>
          <p:nvPr>
            <p:ph idx="1"/>
          </p:nvPr>
        </p:nvSpPr>
        <p:spPr/>
        <p:txBody>
          <a:bodyPr/>
          <a:lstStyle/>
          <a:p>
            <a:r>
              <a:rPr lang="en-US" altLang="en-US" sz="1800" dirty="0"/>
              <a:t>Please announce your affiliation when you first address the group during a meeting slot</a:t>
            </a:r>
          </a:p>
          <a:p>
            <a:r>
              <a:rPr lang="en-US" altLang="en-US" sz="1800" dirty="0"/>
              <a:t>Cell Phones to be silent or Off</a:t>
            </a:r>
          </a:p>
          <a:p>
            <a:r>
              <a:rPr lang="en-US" altLang="en-US" sz="1800" dirty="0"/>
              <a:t>Attendance recording procedures</a:t>
            </a:r>
          </a:p>
          <a:p>
            <a:pPr lvl="1"/>
            <a:r>
              <a:rPr lang="en-US" altLang="zh-CN" sz="1600" u="sng" dirty="0">
                <a:hlinkClick r:id="rId3"/>
              </a:rPr>
              <a:t>https://imat.ieee.org/attendance</a:t>
            </a:r>
            <a:r>
              <a:rPr lang="en-US" altLang="zh-CN" sz="1600" dirty="0"/>
              <a:t> </a:t>
            </a:r>
            <a:endParaRPr lang="en-US" altLang="en-US" sz="1600" dirty="0"/>
          </a:p>
          <a:p>
            <a:r>
              <a:rPr lang="en-US" altLang="en-US" sz="1800" dirty="0"/>
              <a:t>Documentation</a:t>
            </a:r>
          </a:p>
          <a:p>
            <a:pPr lvl="1" algn="just"/>
            <a:r>
              <a:rPr lang="en-US" altLang="en-US" sz="1600" dirty="0">
                <a:hlinkClick r:id="rId4"/>
              </a:rPr>
              <a:t>http://mentor.ieee.org</a:t>
            </a:r>
            <a:endParaRPr lang="en-US" altLang="en-US" sz="1600" dirty="0"/>
          </a:p>
          <a:p>
            <a:pPr lvl="1" algn="just"/>
            <a:r>
              <a:rPr lang="en-US" altLang="en-US" sz="1600" dirty="0"/>
              <a:t>Use “</a:t>
            </a:r>
            <a:r>
              <a:rPr lang="en-US" altLang="ja-JP" sz="1600" dirty="0" err="1">
                <a:solidFill>
                  <a:srgbClr val="0000FF"/>
                </a:solidFill>
              </a:rPr>
              <a:t>TGm</a:t>
            </a:r>
            <a:r>
              <a:rPr lang="en-US" altLang="en-US" sz="1600" dirty="0"/>
              <a:t>”</a:t>
            </a:r>
            <a:r>
              <a:rPr lang="en-US" altLang="ja-JP" sz="1600" dirty="0"/>
              <a:t> for submission</a:t>
            </a:r>
          </a:p>
          <a:p>
            <a:pPr lvl="1" algn="just"/>
            <a:r>
              <a:rPr lang="en-US" altLang="en-US" sz="1600" dirty="0"/>
              <a:t>If you plan to make a submission, be sure it does not contain company logos or advertising</a:t>
            </a:r>
          </a:p>
          <a:p>
            <a:pPr lvl="1" algn="just"/>
            <a:r>
              <a:rPr lang="en-US" altLang="en-US" sz="1600" b="1" dirty="0">
                <a:solidFill>
                  <a:srgbClr val="FF0000"/>
                </a:solidFill>
              </a:rPr>
              <a:t>Documents are prepared by individuals, not companies</a:t>
            </a:r>
          </a:p>
          <a:p>
            <a:r>
              <a:rPr lang="en-US" altLang="en-US" sz="1800" dirty="0"/>
              <a:t>Questions on voting status, ballot pool status, email reflector, document server, or member</a:t>
            </a:r>
            <a:r>
              <a:rPr lang="en-US" altLang="ja-JP" sz="1800" dirty="0"/>
              <a:t>’s area access</a:t>
            </a:r>
          </a:p>
          <a:p>
            <a:pPr lvl="1"/>
            <a:r>
              <a:rPr lang="en-US" altLang="en-US" sz="1600" dirty="0"/>
              <a:t>Contact Jon Rosdahl –  </a:t>
            </a:r>
            <a:r>
              <a:rPr lang="en-US" altLang="en-US" sz="1600" dirty="0">
                <a:hlinkClick r:id="rId5"/>
              </a:rPr>
              <a:t>jrosdahl@ieee.org</a:t>
            </a:r>
            <a:endParaRPr lang="en-US" altLang="en-US" sz="1600" dirty="0"/>
          </a:p>
          <a:p>
            <a:r>
              <a:rPr lang="en-US" altLang="zh-CN" sz="1800" dirty="0"/>
              <a:t>Patent Reminder – See slides 11-20</a:t>
            </a:r>
            <a:endParaRPr lang="zh-CN" altLang="en-US" sz="1800" dirty="0"/>
          </a:p>
        </p:txBody>
      </p:sp>
      <p:sp>
        <p:nvSpPr>
          <p:cNvPr id="8197" name="Footer Placeholder 4"/>
          <p:cNvSpPr>
            <a:spLocks noGrp="1"/>
          </p:cNvSpPr>
          <p:nvPr>
            <p:ph type="ftr"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Michael Montemurro, Huawei</a:t>
            </a:r>
          </a:p>
        </p:txBody>
      </p:sp>
      <p:sp>
        <p:nvSpPr>
          <p:cNvPr id="8194" name="Slide Number Placeholder 3"/>
          <p:cNvSpPr>
            <a:spLocks noGrp="1"/>
          </p:cNvSpPr>
          <p:nvPr>
            <p:ph type="sldNum"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Slide </a:t>
            </a:r>
            <a:fld id="{87201003-0ED1-41BE-B15E-A3F7676968BE}" type="slidenum">
              <a:rPr lang="en-US" altLang="en-US" sz="1200" b="0"/>
              <a:pPr>
                <a:spcBef>
                  <a:spcPct val="0"/>
                </a:spcBef>
                <a:buFontTx/>
                <a:buNone/>
              </a:pPr>
              <a:t>4</a:t>
            </a:fld>
            <a:endParaRPr lang="en-US" altLang="en-US" sz="1200" b="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5</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4103" name="Rectangle 19"/>
          <p:cNvSpPr>
            <a:spLocks noChangeArrowheads="1"/>
          </p:cNvSpPr>
          <p:nvPr/>
        </p:nvSpPr>
        <p:spPr bwMode="auto">
          <a:xfrm>
            <a:off x="267207" y="1187053"/>
            <a:ext cx="6096000" cy="2514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Monday Mar 13, 4pm  ET</a:t>
            </a:r>
          </a:p>
          <a:p>
            <a:pPr lvl="1"/>
            <a:r>
              <a:rPr lang="en-US" altLang="en-US" sz="1100" dirty="0"/>
              <a:t>Chair’s Welcome, Policy &amp; patent reminder</a:t>
            </a:r>
          </a:p>
          <a:p>
            <a:pPr lvl="1"/>
            <a:r>
              <a:rPr lang="en-US" altLang="en-US" sz="1100" dirty="0"/>
              <a:t>Approve agenda</a:t>
            </a:r>
          </a:p>
          <a:p>
            <a:pPr lvl="1"/>
            <a:r>
              <a:rPr lang="en-GB" sz="1100" dirty="0"/>
              <a:t>Motion – Minutes approval (Slide 7)</a:t>
            </a:r>
          </a:p>
          <a:p>
            <a:pPr lvl="1"/>
            <a:r>
              <a:rPr lang="en-GB" sz="1100" dirty="0"/>
              <a:t>Editor Report</a:t>
            </a:r>
          </a:p>
          <a:p>
            <a:pPr lvl="1"/>
            <a:r>
              <a:rPr lang="en-GB" sz="1100" dirty="0"/>
              <a:t>Comment Resolution</a:t>
            </a:r>
          </a:p>
          <a:p>
            <a:pPr lvl="2"/>
            <a:r>
              <a:rPr lang="pt-BR" altLang="en-US" sz="1100" dirty="0"/>
              <a:t>CIDs </a:t>
            </a:r>
            <a:r>
              <a:rPr lang="pt-BR" altLang="en-US" sz="1100" b="1" dirty="0"/>
              <a:t>3713, 3640, 3630, 3576</a:t>
            </a:r>
            <a:r>
              <a:rPr lang="pt-BR" altLang="en-US" sz="1100" dirty="0"/>
              <a:t> – Au (Huawei)</a:t>
            </a:r>
          </a:p>
          <a:p>
            <a:pPr lvl="2"/>
            <a:r>
              <a:rPr lang="pt-BR" altLang="en-US" sz="1100" dirty="0"/>
              <a:t>CIDs 3026, </a:t>
            </a:r>
            <a:r>
              <a:rPr lang="pt-BR" altLang="en-US" sz="1100" b="1" dirty="0"/>
              <a:t>3051</a:t>
            </a:r>
            <a:r>
              <a:rPr lang="pt-BR" altLang="en-US" sz="1100" dirty="0"/>
              <a:t>, 3349 &amp; 3355 – doc 11-23/232 - Patil (Qualcomm)</a:t>
            </a:r>
          </a:p>
          <a:p>
            <a:pPr lvl="2"/>
            <a:r>
              <a:rPr lang="pt-BR" altLang="en-US" sz="1100" dirty="0"/>
              <a:t>CIDs </a:t>
            </a:r>
            <a:r>
              <a:rPr lang="pt-BR" altLang="en-US" sz="1100" b="1" dirty="0"/>
              <a:t>3150, 3159, 3158, 3802, 3801 </a:t>
            </a:r>
            <a:r>
              <a:rPr lang="pt-BR" altLang="en-US" sz="1100" dirty="0"/>
              <a:t>– doc 11-23/161 – Ajami (Qualcomm)</a:t>
            </a:r>
          </a:p>
          <a:p>
            <a:pPr lvl="2"/>
            <a:r>
              <a:rPr lang="en-CA" altLang="en-US" sz="1100" dirty="0"/>
              <a:t>CIDs </a:t>
            </a:r>
            <a:r>
              <a:rPr lang="en-CA" altLang="en-US" sz="1100" b="1" dirty="0"/>
              <a:t>3002, 3004, </a:t>
            </a:r>
            <a:r>
              <a:rPr lang="en-CA" altLang="en-US" sz="1100" dirty="0"/>
              <a:t>3003 3013 3012 3020 3021 </a:t>
            </a:r>
            <a:r>
              <a:rPr lang="en-CA" altLang="en-US" sz="1100" b="1" dirty="0"/>
              <a:t>– </a:t>
            </a:r>
            <a:r>
              <a:rPr lang="en-CA" altLang="en-US" sz="1100" dirty="0"/>
              <a:t>doc 11-23/236 – Patil (Qualcomm)</a:t>
            </a:r>
            <a:r>
              <a:rPr lang="it-IT" altLang="en-US" sz="1100" dirty="0"/>
              <a:t> </a:t>
            </a:r>
            <a:endParaRPr lang="pt-BR" altLang="en-US" sz="1100" dirty="0"/>
          </a:p>
          <a:p>
            <a:pPr lvl="2"/>
            <a:r>
              <a:rPr lang="pt-BR" altLang="en-US" sz="1100" dirty="0"/>
              <a:t>CIDs  </a:t>
            </a:r>
            <a:r>
              <a:rPr lang="pt-BR" altLang="en-US" sz="1100" b="1" dirty="0"/>
              <a:t>3189, 3225, 3346, 3187, 3509, 3435 </a:t>
            </a:r>
            <a:r>
              <a:rPr lang="pt-BR" altLang="en-US" sz="1100" dirty="0"/>
              <a:t>– Hamilton (Ruckus/Commscope)</a:t>
            </a:r>
            <a:endParaRPr lang="it-IT" altLang="en-US" sz="1100" dirty="0"/>
          </a:p>
          <a:p>
            <a:pPr lvl="1"/>
            <a:r>
              <a:rPr lang="es-ES" sz="1200" dirty="0" err="1"/>
              <a:t>Recess</a:t>
            </a:r>
            <a:endParaRPr lang="en-GB" sz="1200" dirty="0"/>
          </a:p>
          <a:p>
            <a:pPr lvl="2"/>
            <a:endParaRPr lang="en-GB" sz="1400" dirty="0"/>
          </a:p>
          <a:p>
            <a:pPr lvl="2"/>
            <a:br>
              <a:rPr lang="en-GB" sz="100" dirty="0"/>
            </a:br>
            <a:endParaRPr lang="en-GB" sz="100" dirty="0"/>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6096000" y="1187053"/>
            <a:ext cx="5867400" cy="14343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Mar 14, 8am ET</a:t>
            </a:r>
          </a:p>
          <a:p>
            <a:pPr lvl="1"/>
            <a:r>
              <a:rPr lang="en-CA" altLang="en-US" sz="1100" dirty="0"/>
              <a:t>Comment Resolution </a:t>
            </a:r>
          </a:p>
          <a:p>
            <a:pPr lvl="2"/>
            <a:r>
              <a:rPr lang="en-CA" altLang="en-US" sz="1100" dirty="0"/>
              <a:t>CIDs  </a:t>
            </a:r>
            <a:r>
              <a:rPr lang="en-CA" altLang="en-US" sz="1100" b="1" dirty="0"/>
              <a:t>3711, 3639, 3638, 3620, 3334 </a:t>
            </a:r>
            <a:r>
              <a:rPr lang="en-CA" altLang="en-US" sz="1100" dirty="0"/>
              <a:t>– doc 11-22/2163 – Montemurro (Huawei)</a:t>
            </a:r>
          </a:p>
          <a:p>
            <a:pPr lvl="2"/>
            <a:r>
              <a:rPr lang="en-CA" altLang="en-US" sz="1100" dirty="0"/>
              <a:t>CIDs </a:t>
            </a:r>
            <a:r>
              <a:rPr lang="en-CA" altLang="en-US" sz="1100" b="1" dirty="0"/>
              <a:t>3290, 3573, 3574, 3404, 3683 </a:t>
            </a:r>
            <a:r>
              <a:rPr lang="en-CA" altLang="en-US" sz="1100" dirty="0"/>
              <a:t>– doc 11-22/2069 – Rison (Samsung)</a:t>
            </a:r>
            <a:r>
              <a:rPr lang="it-IT" altLang="en-US" sz="1100" dirty="0"/>
              <a:t> </a:t>
            </a:r>
          </a:p>
          <a:p>
            <a:pPr lvl="2"/>
            <a:r>
              <a:rPr lang="it-IT" altLang="en-US" sz="1100" dirty="0"/>
              <a:t>CID 3233 (ED1), 3053 (MAC) – Qi (Intel)</a:t>
            </a:r>
          </a:p>
          <a:p>
            <a:pPr lvl="2"/>
            <a:r>
              <a:rPr lang="it-IT" altLang="en-US" sz="1100" dirty="0"/>
              <a:t>CID 3316 (GEN) – Smith (SRT)</a:t>
            </a:r>
          </a:p>
          <a:p>
            <a:pPr lvl="2"/>
            <a:r>
              <a:rPr lang="en-CA" sz="1100" dirty="0"/>
              <a:t>CID follow-up – doc 11-22/2206 – Rison (Samsung)</a:t>
            </a:r>
            <a:endParaRPr lang="es-ES" altLang="en-US" sz="1100" dirty="0"/>
          </a:p>
          <a:p>
            <a:pPr lvl="1"/>
            <a:r>
              <a:rPr lang="en-CA" altLang="en-US" sz="1100" dirty="0" err="1"/>
              <a:t>AoB</a:t>
            </a:r>
            <a:endParaRPr lang="en-CA" altLang="en-US" sz="1100" dirty="0"/>
          </a:p>
        </p:txBody>
      </p:sp>
      <p:sp>
        <p:nvSpPr>
          <p:cNvPr id="2" name="Rectangle 19">
            <a:extLst>
              <a:ext uri="{FF2B5EF4-FFF2-40B4-BE49-F238E27FC236}">
                <a16:creationId xmlns:a16="http://schemas.microsoft.com/office/drawing/2014/main" id="{C5D05322-5C80-FACD-410B-333A15944AA8}"/>
              </a:ext>
            </a:extLst>
          </p:cNvPr>
          <p:cNvSpPr>
            <a:spLocks noChangeArrowheads="1"/>
          </p:cNvSpPr>
          <p:nvPr/>
        </p:nvSpPr>
        <p:spPr bwMode="auto">
          <a:xfrm>
            <a:off x="6363207" y="3048000"/>
            <a:ext cx="4610103"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Tuesday Jan 17, 4pm ET</a:t>
            </a:r>
          </a:p>
          <a:p>
            <a:pPr lvl="1"/>
            <a:r>
              <a:rPr lang="en-CA" altLang="en-US" sz="1100" dirty="0"/>
              <a:t>Comment Resolution:</a:t>
            </a:r>
            <a:endParaRPr lang="en-CA" sz="300" dirty="0"/>
          </a:p>
          <a:p>
            <a:pPr lvl="2"/>
            <a:r>
              <a:rPr lang="en-CA" sz="1100" dirty="0"/>
              <a:t>CID 3820 – doc 11-23/350 – </a:t>
            </a:r>
            <a:r>
              <a:rPr lang="en-CA" sz="1100" dirty="0" err="1"/>
              <a:t>Asai</a:t>
            </a:r>
            <a:r>
              <a:rPr lang="en-CA" sz="1100" dirty="0"/>
              <a:t> (NTT)</a:t>
            </a:r>
          </a:p>
          <a:p>
            <a:pPr lvl="2"/>
            <a:r>
              <a:rPr lang="en-CA" sz="1100" dirty="0"/>
              <a:t>CIDs 3772, 3478 – Kim (Qualcomm)</a:t>
            </a:r>
          </a:p>
          <a:p>
            <a:pPr lvl="2"/>
            <a:r>
              <a:rPr lang="en-CA" sz="1100" dirty="0"/>
              <a:t>CID 1888 – doc 11-22/1449r2 – </a:t>
            </a:r>
            <a:r>
              <a:rPr lang="en-CA" sz="1100" dirty="0" err="1"/>
              <a:t>Halasz</a:t>
            </a:r>
            <a:r>
              <a:rPr lang="en-CA" sz="1100" dirty="0"/>
              <a:t> (Morse Micro)</a:t>
            </a:r>
          </a:p>
          <a:p>
            <a:pPr lvl="2"/>
            <a:r>
              <a:rPr lang="en-CA" sz="1100" dirty="0"/>
              <a:t>CID 3075, 3076 – Coffey (Realtek)</a:t>
            </a:r>
          </a:p>
          <a:p>
            <a:pPr lvl="2"/>
            <a:r>
              <a:rPr lang="en-CA" sz="1100" dirty="0"/>
              <a:t>CID follow-up – doc 11-22/2206 – Rison (Samsung)</a:t>
            </a:r>
          </a:p>
          <a:p>
            <a:pPr marL="914400" lvl="2" indent="0">
              <a:buNone/>
            </a:pPr>
            <a:r>
              <a:rPr lang="en-CA" sz="1100" b="1" dirty="0"/>
              <a:t>@5pm:</a:t>
            </a:r>
          </a:p>
          <a:p>
            <a:pPr lvl="2"/>
            <a:r>
              <a:rPr lang="en-CA" sz="1100" dirty="0"/>
              <a:t>WUR MC-OOK discussion </a:t>
            </a:r>
          </a:p>
          <a:p>
            <a:pPr lvl="3"/>
            <a:r>
              <a:rPr lang="en-CA" sz="1100" dirty="0"/>
              <a:t>doc 11-23/111(?) – Levy (</a:t>
            </a:r>
            <a:r>
              <a:rPr lang="en-CA" sz="1100" dirty="0" err="1"/>
              <a:t>InterDigital</a:t>
            </a:r>
            <a:r>
              <a:rPr lang="en-CA" sz="1100" dirty="0"/>
              <a:t>)</a:t>
            </a:r>
          </a:p>
          <a:p>
            <a:pPr lvl="3"/>
            <a:r>
              <a:rPr lang="en-CA" sz="1100" dirty="0"/>
              <a:t>doc 11-23/334 – </a:t>
            </a:r>
            <a:r>
              <a:rPr lang="en-CA" sz="1100" dirty="0" err="1"/>
              <a:t>Shellhammer</a:t>
            </a:r>
            <a:r>
              <a:rPr lang="en-CA" sz="1100" dirty="0"/>
              <a:t> (Qualcomm)</a:t>
            </a:r>
          </a:p>
          <a:p>
            <a:pPr marL="1371600" lvl="3" indent="0">
              <a:buNone/>
            </a:pPr>
            <a:r>
              <a:rPr lang="en-CA" sz="1100" b="1" dirty="0"/>
              <a:t>@5:45pm </a:t>
            </a:r>
            <a:r>
              <a:rPr lang="en-CA" sz="1100" dirty="0"/>
              <a:t>– finalize LB270 comment resolutions for topic</a:t>
            </a:r>
          </a:p>
          <a:p>
            <a:pPr lvl="1"/>
            <a:r>
              <a:rPr lang="en-US" altLang="en-US" sz="1100" dirty="0"/>
              <a:t>Recess</a:t>
            </a:r>
            <a:endParaRPr lang="en-GB" sz="1100" dirty="0"/>
          </a:p>
          <a:p>
            <a:pPr marL="914400" lvl="2" indent="0">
              <a:buNone/>
            </a:pPr>
            <a:endParaRPr lang="en-US" sz="1100" b="1" dirty="0"/>
          </a:p>
          <a:p>
            <a:pPr lvl="2"/>
            <a:endParaRPr lang="en-CA" altLang="en-US" sz="1100" dirty="0"/>
          </a:p>
        </p:txBody>
      </p:sp>
    </p:spTree>
    <p:extLst>
      <p:ext uri="{BB962C8B-B14F-4D97-AF65-F5344CB8AC3E}">
        <p14:creationId xmlns:p14="http://schemas.microsoft.com/office/powerpoint/2010/main" val="247827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Michael Montemurro, Huawei</a:t>
            </a:r>
          </a:p>
        </p:txBody>
      </p:sp>
      <p:sp>
        <p:nvSpPr>
          <p:cNvPr id="5124" name="Slide Number Placeholder 6"/>
          <p:cNvSpPr>
            <a:spLocks noGrp="1"/>
          </p:cNvSpPr>
          <p:nvPr>
            <p:ph type="sldNum" sz="quarter" idx="12"/>
          </p:nvPr>
        </p:nvSpPr>
        <p:spPr>
          <a:xfrm>
            <a:off x="5930396" y="6475413"/>
            <a:ext cx="432811" cy="184666"/>
          </a:xfrm>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t>Slide </a:t>
            </a:r>
            <a:fld id="{BF9088BE-4FB0-43D4-875F-2C4B42EE0B21}" type="slidenum">
              <a:rPr lang="en-US" smtClean="0"/>
              <a:pPr>
                <a:defRPr/>
              </a:pPr>
              <a:t>6</a:t>
            </a:fld>
            <a:endParaRPr lang="en-US"/>
          </a:p>
        </p:txBody>
      </p:sp>
      <p:sp>
        <p:nvSpPr>
          <p:cNvPr id="4101" name="Rectangle 2"/>
          <p:cNvSpPr>
            <a:spLocks noGrp="1" noChangeArrowheads="1"/>
          </p:cNvSpPr>
          <p:nvPr>
            <p:ph type="title"/>
          </p:nvPr>
        </p:nvSpPr>
        <p:spPr>
          <a:xfrm>
            <a:off x="2209800" y="685800"/>
            <a:ext cx="7772400" cy="457200"/>
          </a:xfrm>
        </p:spPr>
        <p:txBody>
          <a:bodyPr/>
          <a:lstStyle/>
          <a:p>
            <a:r>
              <a:rPr lang="en-US" altLang="en-US" sz="2400" dirty="0" err="1"/>
              <a:t>REVme</a:t>
            </a:r>
            <a:r>
              <a:rPr lang="en-US" altLang="en-US" sz="2400" dirty="0"/>
              <a:t> Agenda</a:t>
            </a:r>
          </a:p>
        </p:txBody>
      </p:sp>
      <p:sp>
        <p:nvSpPr>
          <p:cNvPr id="10" name="Rectangle 19">
            <a:extLst>
              <a:ext uri="{FF2B5EF4-FFF2-40B4-BE49-F238E27FC236}">
                <a16:creationId xmlns:a16="http://schemas.microsoft.com/office/drawing/2014/main" id="{CC2AB40D-EE73-4F6E-AF6C-5BB8815A67AA}"/>
              </a:ext>
            </a:extLst>
          </p:cNvPr>
          <p:cNvSpPr>
            <a:spLocks noChangeArrowheads="1"/>
          </p:cNvSpPr>
          <p:nvPr/>
        </p:nvSpPr>
        <p:spPr bwMode="auto">
          <a:xfrm>
            <a:off x="7118351" y="1478280"/>
            <a:ext cx="4876799" cy="3322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Thursday Mar 16, 4pm ET</a:t>
            </a:r>
          </a:p>
          <a:p>
            <a:pPr lvl="1"/>
            <a:r>
              <a:rPr lang="en-CA" altLang="en-US" sz="1100" dirty="0"/>
              <a:t>Comment Resolution </a:t>
            </a:r>
          </a:p>
          <a:p>
            <a:pPr lvl="2"/>
            <a:r>
              <a:rPr lang="en-CA" sz="1100" dirty="0"/>
              <a:t>EPCS CIDs 3789, 3787 – Das (</a:t>
            </a:r>
            <a:r>
              <a:rPr lang="en-CA" sz="1100" dirty="0" err="1"/>
              <a:t>Peraton</a:t>
            </a:r>
            <a:r>
              <a:rPr lang="en-CA" sz="1100" dirty="0"/>
              <a:t> Labs)</a:t>
            </a:r>
          </a:p>
          <a:p>
            <a:pPr lvl="2"/>
            <a:r>
              <a:rPr lang="en-CA" sz="1100" dirty="0"/>
              <a:t>CID follow-up – doc 11-22/2206 – Rison (Samsung)</a:t>
            </a:r>
          </a:p>
          <a:p>
            <a:pPr lvl="1"/>
            <a:r>
              <a:rPr lang="en-CA" altLang="en-US" sz="1100" dirty="0"/>
              <a:t>Motions</a:t>
            </a:r>
            <a:endParaRPr lang="en-CA" sz="1100" dirty="0"/>
          </a:p>
          <a:p>
            <a:pPr lvl="2"/>
            <a:r>
              <a:rPr lang="en-CA" altLang="en-US" sz="1100" dirty="0"/>
              <a:t>Doc 11-23/24r4 - slides &lt;x&gt; through &lt;y&gt;</a:t>
            </a:r>
          </a:p>
          <a:p>
            <a:pPr lvl="2"/>
            <a:r>
              <a:rPr lang="en-CA" altLang="en-US" sz="1100" dirty="0"/>
              <a:t>WG LB Recirculation motion</a:t>
            </a:r>
          </a:p>
          <a:p>
            <a:pPr lvl="1"/>
            <a:r>
              <a:rPr lang="en-CA" altLang="en-US" sz="1200" dirty="0"/>
              <a:t>Timeline, Teleconferences, </a:t>
            </a:r>
            <a:r>
              <a:rPr lang="en-CA" altLang="en-US" sz="1200" dirty="0" err="1"/>
              <a:t>Adhoc</a:t>
            </a:r>
            <a:r>
              <a:rPr lang="en-CA" altLang="en-US" sz="1200" dirty="0"/>
              <a:t>, Plan for May</a:t>
            </a:r>
          </a:p>
          <a:p>
            <a:pPr lvl="1"/>
            <a:r>
              <a:rPr lang="en-CA" altLang="en-US" sz="1100" dirty="0" err="1"/>
              <a:t>AoB</a:t>
            </a:r>
            <a:endParaRPr lang="en-CA" altLang="en-US" sz="1100" dirty="0"/>
          </a:p>
        </p:txBody>
      </p:sp>
      <p:sp>
        <p:nvSpPr>
          <p:cNvPr id="8" name="Rectangle 19">
            <a:extLst>
              <a:ext uri="{FF2B5EF4-FFF2-40B4-BE49-F238E27FC236}">
                <a16:creationId xmlns:a16="http://schemas.microsoft.com/office/drawing/2014/main" id="{4CD249A7-B25B-4413-A490-DA16C7C17DEA}"/>
              </a:ext>
            </a:extLst>
          </p:cNvPr>
          <p:cNvSpPr>
            <a:spLocks noChangeArrowheads="1"/>
          </p:cNvSpPr>
          <p:nvPr/>
        </p:nvSpPr>
        <p:spPr bwMode="auto">
          <a:xfrm>
            <a:off x="838200" y="14478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10:30am ET</a:t>
            </a:r>
          </a:p>
          <a:p>
            <a:pPr lvl="1"/>
            <a:r>
              <a:rPr lang="en-CA" altLang="en-US" sz="1100" dirty="0"/>
              <a:t>Comment Resolution</a:t>
            </a:r>
            <a:endParaRPr lang="pt-BR" sz="1100" dirty="0"/>
          </a:p>
          <a:p>
            <a:pPr lvl="2"/>
            <a:r>
              <a:rPr lang="en-CA" sz="1100" dirty="0"/>
              <a:t>CID 3014 – doc 11-22/2206 – Patil (Qualcomm)</a:t>
            </a:r>
          </a:p>
          <a:p>
            <a:pPr lvl="2"/>
            <a:r>
              <a:rPr lang="en-CA" sz="1100" dirty="0"/>
              <a:t>CID 3000 – doc 11-22/2208 – Patil (Qualcomm)</a:t>
            </a:r>
          </a:p>
          <a:p>
            <a:pPr lvl="2"/>
            <a:r>
              <a:rPr lang="sv-SE" sz="1100" dirty="0"/>
              <a:t>CID 3316 (GEN) – Smith (SRT)</a:t>
            </a:r>
          </a:p>
          <a:p>
            <a:pPr lvl="2"/>
            <a:r>
              <a:rPr lang="sv-SE" sz="1100" dirty="0"/>
              <a:t>Misc MAC CIDs – doc 11-23/162 – Huang (Intel)</a:t>
            </a:r>
          </a:p>
          <a:p>
            <a:pPr lvl="2"/>
            <a:r>
              <a:rPr lang="sv-SE" sz="1100" dirty="0"/>
              <a:t>CIDs 3002/3/4, 3012/13, 3020/21 – doc 11-23/236 – Patil (Qualcomm)</a:t>
            </a:r>
          </a:p>
          <a:p>
            <a:pPr lvl="2"/>
            <a:r>
              <a:rPr lang="sv-SE" sz="1100" dirty="0"/>
              <a:t>CID 3018 – doc 11-23/238 – Patil (Qualcomm) </a:t>
            </a:r>
          </a:p>
          <a:p>
            <a:pPr lvl="2"/>
            <a:r>
              <a:rPr lang="en-CA" sz="1100" dirty="0"/>
              <a:t>CID follow-up – doc 11-22/2206 – Rison (Samsung)</a:t>
            </a:r>
            <a:endParaRPr lang="nl-NL" sz="1100" dirty="0"/>
          </a:p>
          <a:p>
            <a:pPr lvl="1"/>
            <a:r>
              <a:rPr lang="en-CA" altLang="en-US" sz="1100" dirty="0"/>
              <a:t>Recess</a:t>
            </a:r>
          </a:p>
        </p:txBody>
      </p:sp>
      <p:sp>
        <p:nvSpPr>
          <p:cNvPr id="2" name="Rectangle 19">
            <a:extLst>
              <a:ext uri="{FF2B5EF4-FFF2-40B4-BE49-F238E27FC236}">
                <a16:creationId xmlns:a16="http://schemas.microsoft.com/office/drawing/2014/main" id="{ACBDC556-5085-DDAB-497B-39756CECE699}"/>
              </a:ext>
            </a:extLst>
          </p:cNvPr>
          <p:cNvSpPr>
            <a:spLocks noChangeArrowheads="1"/>
          </p:cNvSpPr>
          <p:nvPr/>
        </p:nvSpPr>
        <p:spPr bwMode="auto">
          <a:xfrm>
            <a:off x="838200" y="3810000"/>
            <a:ext cx="5943600" cy="1295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marL="0" indent="0">
              <a:lnSpc>
                <a:spcPct val="80000"/>
              </a:lnSpc>
              <a:buNone/>
            </a:pPr>
            <a:r>
              <a:rPr lang="en-US" altLang="en-US" sz="1400" dirty="0"/>
              <a:t>Wednesday Mar 15, 4pm ET</a:t>
            </a:r>
          </a:p>
          <a:p>
            <a:pPr lvl="1"/>
            <a:r>
              <a:rPr lang="en-CA" altLang="en-US" sz="1100" dirty="0"/>
              <a:t>Comment Resolution</a:t>
            </a:r>
            <a:endParaRPr lang="pt-BR" sz="1100" dirty="0"/>
          </a:p>
          <a:p>
            <a:pPr lvl="2"/>
            <a:r>
              <a:rPr lang="en-GB" sz="1100" dirty="0">
                <a:effectLst/>
                <a:latin typeface="Times New Roman" panose="02020603050405020304" pitchFamily="18" charset="0"/>
                <a:ea typeface="Times New Roman" panose="02020603050405020304" pitchFamily="18" charset="0"/>
              </a:rPr>
              <a:t>Discussion on NIST SHA-1 liaison/</a:t>
            </a:r>
            <a:r>
              <a:rPr lang="en-GB" sz="1100">
                <a:effectLst/>
                <a:latin typeface="Times New Roman" panose="02020603050405020304" pitchFamily="18" charset="0"/>
                <a:ea typeface="Times New Roman" panose="02020603050405020304" pitchFamily="18" charset="0"/>
              </a:rPr>
              <a:t>announcement – doc 11-23/431 – </a:t>
            </a:r>
            <a:r>
              <a:rPr lang="en-GB" sz="1100" dirty="0">
                <a:effectLst/>
                <a:latin typeface="Times New Roman" panose="02020603050405020304" pitchFamily="18" charset="0"/>
                <a:ea typeface="Times New Roman" panose="02020603050405020304" pitchFamily="18" charset="0"/>
              </a:rPr>
              <a:t>15 min</a:t>
            </a:r>
            <a:endParaRPr lang="nl-NL" sz="1100" dirty="0"/>
          </a:p>
          <a:p>
            <a:pPr lvl="2"/>
            <a:r>
              <a:rPr lang="nl-NL" sz="1100" dirty="0"/>
              <a:t>Protected Password Identifiers – 11-23/0044 – Harkins(HPE) – 20 min</a:t>
            </a:r>
          </a:p>
          <a:p>
            <a:pPr lvl="2"/>
            <a:r>
              <a:rPr lang="nl-NL" sz="1100" dirty="0"/>
              <a:t>CID 3753 – doc 11-23/156 (SEC)– Huang (Intel)</a:t>
            </a:r>
          </a:p>
          <a:p>
            <a:pPr lvl="2"/>
            <a:r>
              <a:rPr lang="nl-NL" sz="1100" dirty="0"/>
              <a:t>CID 3743, 3744, 3745, 3746 (SEC) – doc 11-23/153 – Huang (Intel)</a:t>
            </a:r>
          </a:p>
          <a:p>
            <a:pPr lvl="2"/>
            <a:r>
              <a:rPr lang="en-CA" sz="1100" dirty="0"/>
              <a:t>CID follow-up – doc 11-22/2206 – Rison (Samsung)</a:t>
            </a:r>
            <a:endParaRPr lang="es-ES" altLang="en-US" sz="1100" dirty="0"/>
          </a:p>
          <a:p>
            <a:pPr lvl="1"/>
            <a:r>
              <a:rPr lang="en-CA" altLang="en-US" sz="1100" dirty="0"/>
              <a:t>Recess</a:t>
            </a:r>
          </a:p>
        </p:txBody>
      </p:sp>
    </p:spTree>
    <p:extLst>
      <p:ext uri="{BB962C8B-B14F-4D97-AF65-F5344CB8AC3E}">
        <p14:creationId xmlns:p14="http://schemas.microsoft.com/office/powerpoint/2010/main" val="30287790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2108201" y="1600200"/>
            <a:ext cx="8077200" cy="4572000"/>
          </a:xfrm>
        </p:spPr>
        <p:txBody>
          <a:bodyPr/>
          <a:lstStyle/>
          <a:p>
            <a:r>
              <a:rPr lang="en-US" altLang="en-US" sz="2000" b="0" dirty="0"/>
              <a:t>Rison: 3493/3494, 3631/3596, 3326, 3216, 3217, 3218, 3224, 3226, 3227, 3327, 3650, 3578, 3266, 3174, 3379, 3370, 3400, 3699, 3466, 3385, 3175, 3329, 3504 (CIDs suggested by Mark)</a:t>
            </a:r>
          </a:p>
          <a:p>
            <a:pPr>
              <a:lnSpc>
                <a:spcPct val="80000"/>
              </a:lnSpc>
            </a:pPr>
            <a:r>
              <a:rPr lang="en-US" altLang="en-US" sz="2000" b="0" dirty="0"/>
              <a:t>Stacey: 3770, 3776</a:t>
            </a:r>
          </a:p>
          <a:p>
            <a:pPr>
              <a:lnSpc>
                <a:spcPct val="80000"/>
              </a:lnSpc>
            </a:pPr>
            <a:r>
              <a:rPr lang="en-US" altLang="en-US" sz="2000" b="0" dirty="0"/>
              <a:t>Kim: 3772, 3478</a:t>
            </a:r>
          </a:p>
          <a:p>
            <a:pPr>
              <a:lnSpc>
                <a:spcPct val="80000"/>
              </a:lnSpc>
            </a:pPr>
            <a:r>
              <a:rPr lang="en-US" altLang="en-US" sz="2000" b="0" dirty="0"/>
              <a:t>Huang:  3743, 3744, 3745, 3746, 3748, 3749, 3751, 3753, 3760, 3761,  3762,</a:t>
            </a:r>
          </a:p>
          <a:p>
            <a:pPr>
              <a:lnSpc>
                <a:spcPct val="80000"/>
              </a:lnSpc>
            </a:pPr>
            <a:r>
              <a:rPr lang="en-US" altLang="en-US" sz="2000" b="0" dirty="0"/>
              <a:t>Subir Das/</a:t>
            </a:r>
            <a:r>
              <a:rPr lang="en-US" altLang="en-US" sz="2000" b="0" dirty="0" err="1"/>
              <a:t>JohnWullert</a:t>
            </a:r>
            <a:r>
              <a:rPr lang="en-US" altLang="en-US" sz="2000" b="0" dirty="0"/>
              <a:t>: 3780, 3787</a:t>
            </a:r>
          </a:p>
          <a:p>
            <a:pPr>
              <a:lnSpc>
                <a:spcPct val="80000"/>
              </a:lnSpc>
            </a:pPr>
            <a:r>
              <a:rPr lang="en-US" altLang="en-US" sz="2000" b="0" dirty="0" err="1"/>
              <a:t>Tomo</a:t>
            </a:r>
            <a:r>
              <a:rPr lang="en-US" altLang="en-US" sz="2000" b="0" dirty="0"/>
              <a:t> Adachi: 3793</a:t>
            </a:r>
          </a:p>
          <a:p>
            <a:pPr>
              <a:lnSpc>
                <a:spcPct val="80000"/>
              </a:lnSpc>
            </a:pPr>
            <a:r>
              <a:rPr lang="en-US" altLang="en-US" sz="2000" b="0" dirty="0"/>
              <a:t>Abhi Patil: 3000, 3026, 3355</a:t>
            </a:r>
          </a:p>
          <a:p>
            <a:pPr>
              <a:lnSpc>
                <a:spcPct val="80000"/>
              </a:lnSpc>
            </a:pPr>
            <a:r>
              <a:rPr lang="en-US" altLang="en-US" sz="2000" b="0" dirty="0"/>
              <a:t>Sean Coffey: 3075, 3076</a:t>
            </a:r>
          </a:p>
          <a:p>
            <a:pPr>
              <a:lnSpc>
                <a:spcPct val="80000"/>
              </a:lnSpc>
            </a:pPr>
            <a:r>
              <a:rPr lang="en-US" altLang="en-US" sz="2000" b="0" dirty="0"/>
              <a:t>Steve </a:t>
            </a:r>
            <a:r>
              <a:rPr lang="en-US" altLang="en-US" sz="2000" b="0" dirty="0" err="1"/>
              <a:t>Shellhammer</a:t>
            </a:r>
            <a:r>
              <a:rPr lang="en-US" altLang="en-US" sz="2000" b="0" dirty="0"/>
              <a:t>:  3068, 3071, 3072, 3095, 3096, 3278, 3283, 3458</a:t>
            </a:r>
          </a:p>
          <a:p>
            <a:pPr>
              <a:lnSpc>
                <a:spcPct val="80000"/>
              </a:lnSpc>
            </a:pPr>
            <a:r>
              <a:rPr lang="en-US" altLang="en-US" sz="2000" b="0" dirty="0"/>
              <a:t>Mark Hamilton:  3247, 3398, 3567, 3617</a:t>
            </a:r>
          </a:p>
          <a:p>
            <a:pPr>
              <a:lnSpc>
                <a:spcPct val="80000"/>
              </a:lnSpc>
            </a:pPr>
            <a:r>
              <a:rPr lang="en-US" altLang="en-US" sz="2000" b="0" dirty="0"/>
              <a:t>Graham Smith: 3316</a:t>
            </a:r>
          </a:p>
          <a:p>
            <a:pPr>
              <a:lnSpc>
                <a:spcPct val="80000"/>
              </a:lnSpc>
            </a:pPr>
            <a:r>
              <a:rPr lang="en-US" altLang="en-US" sz="2000" b="0" dirty="0"/>
              <a:t>Dave </a:t>
            </a:r>
            <a:r>
              <a:rPr lang="en-US" altLang="en-US" sz="2000" b="0" dirty="0" err="1"/>
              <a:t>Halasz</a:t>
            </a:r>
            <a:r>
              <a:rPr lang="en-US" altLang="en-US" sz="2000" b="0" dirty="0"/>
              <a:t>: 3454</a:t>
            </a:r>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a:t>Follow-up CID list</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7</a:t>
            </a:fld>
            <a:endParaRPr lang="en-US" altLang="en-US"/>
          </a:p>
        </p:txBody>
      </p:sp>
    </p:spTree>
    <p:extLst>
      <p:ext uri="{BB962C8B-B14F-4D97-AF65-F5344CB8AC3E}">
        <p14:creationId xmlns:p14="http://schemas.microsoft.com/office/powerpoint/2010/main" val="4072629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312E63CB-7AA4-47E9-A213-073D8CADFEE1}"/>
              </a:ext>
            </a:extLst>
          </p:cNvPr>
          <p:cNvSpPr>
            <a:spLocks noGrp="1"/>
          </p:cNvSpPr>
          <p:nvPr>
            <p:ph idx="1"/>
          </p:nvPr>
        </p:nvSpPr>
        <p:spPr>
          <a:xfrm>
            <a:off x="800099" y="1773046"/>
            <a:ext cx="10477501" cy="4702368"/>
          </a:xfrm>
        </p:spPr>
        <p:txBody>
          <a:bodyPr/>
          <a:lstStyle/>
          <a:p>
            <a:pPr marL="0" indent="0">
              <a:lnSpc>
                <a:spcPct val="80000"/>
              </a:lnSpc>
              <a:buNone/>
            </a:pPr>
            <a:r>
              <a:rPr lang="en-US" altLang="en-US" sz="2800" dirty="0"/>
              <a:t>Approve the minutes in documents</a:t>
            </a:r>
            <a:endParaRPr lang="en-US" altLang="en-US" sz="1800" dirty="0"/>
          </a:p>
          <a:p>
            <a:pPr>
              <a:lnSpc>
                <a:spcPct val="80000"/>
              </a:lnSpc>
            </a:pPr>
            <a:r>
              <a:rPr lang="en-US" altLang="en-US" sz="1800" dirty="0"/>
              <a:t>January Interim: </a:t>
            </a:r>
          </a:p>
          <a:p>
            <a:pPr marL="0" indent="0">
              <a:lnSpc>
                <a:spcPct val="80000"/>
              </a:lnSpc>
              <a:buNone/>
            </a:pPr>
            <a:r>
              <a:rPr lang="en-US" altLang="en-US" sz="1800" dirty="0">
                <a:hlinkClick r:id="rId2"/>
              </a:rPr>
              <a:t>	</a:t>
            </a:r>
            <a:r>
              <a:rPr lang="en-US" altLang="en-US" sz="1400" b="0" dirty="0">
                <a:hlinkClick r:id="rId2"/>
              </a:rPr>
              <a:t>https://mentor.ieee.org/802.11/dcn/23/11-23-0116-00-000m-minutes-for-revme-2023-january-interim-baltimore.docx</a:t>
            </a:r>
            <a:r>
              <a:rPr lang="en-US" altLang="en-US" sz="1400" b="0" dirty="0"/>
              <a:t> </a:t>
            </a:r>
          </a:p>
          <a:p>
            <a:pPr>
              <a:lnSpc>
                <a:spcPct val="80000"/>
              </a:lnSpc>
            </a:pPr>
            <a:r>
              <a:rPr lang="en-US" altLang="en-US" sz="1800" dirty="0"/>
              <a:t>Teleconferences:</a:t>
            </a:r>
          </a:p>
          <a:p>
            <a:pPr marL="457200" lvl="1" indent="0">
              <a:lnSpc>
                <a:spcPct val="80000"/>
              </a:lnSpc>
              <a:buNone/>
            </a:pPr>
            <a:r>
              <a:rPr lang="en-US" altLang="en-US" sz="1400" dirty="0"/>
              <a:t>	January: </a:t>
            </a:r>
            <a:r>
              <a:rPr lang="en-US" altLang="en-US" sz="1400" dirty="0">
                <a:hlinkClick r:id="rId3"/>
              </a:rPr>
              <a:t>https://mentor.ieee.org/802.11/dcn/23/11-23-0159-01-000m-minutes-for-revme-2023-january-27-telecon.docx</a:t>
            </a:r>
            <a:r>
              <a:rPr lang="en-US" altLang="en-US" sz="1400" dirty="0"/>
              <a:t> </a:t>
            </a:r>
          </a:p>
          <a:p>
            <a:pPr marL="457200" lvl="1" indent="0">
              <a:lnSpc>
                <a:spcPct val="80000"/>
              </a:lnSpc>
              <a:buNone/>
            </a:pPr>
            <a:r>
              <a:rPr lang="en-US" altLang="en-US" sz="1400" dirty="0"/>
              <a:t>	February:   </a:t>
            </a:r>
            <a:r>
              <a:rPr lang="en-US" altLang="en-US" sz="1400" dirty="0">
                <a:hlinkClick r:id="rId4"/>
              </a:rPr>
              <a:t>https://mentor.ieee.org/802.11/dcn/23/11-23-0174-06-000m-minutes-for-revme-2023-february-telecons.docx</a:t>
            </a:r>
            <a:r>
              <a:rPr lang="en-US" altLang="en-US" sz="1400" dirty="0"/>
              <a:t> </a:t>
            </a:r>
          </a:p>
          <a:p>
            <a:pPr marL="457200" lvl="1" indent="0">
              <a:lnSpc>
                <a:spcPct val="80000"/>
              </a:lnSpc>
              <a:buNone/>
            </a:pPr>
            <a:r>
              <a:rPr lang="en-US" sz="1400" dirty="0"/>
              <a:t>	March: </a:t>
            </a:r>
            <a:r>
              <a:rPr lang="en-US" sz="1400" dirty="0">
                <a:hlinkClick r:id="rId5"/>
              </a:rPr>
              <a:t>https://mentor.ieee.org/802.11/dcn/23/11-23-0271-00-000m-minutes-for-revme-2023-march-telecons.docx</a:t>
            </a:r>
            <a:r>
              <a:rPr lang="en-US" sz="1400" dirty="0"/>
              <a:t> </a:t>
            </a:r>
          </a:p>
          <a:p>
            <a:pPr marL="0" indent="0">
              <a:lnSpc>
                <a:spcPct val="80000"/>
              </a:lnSpc>
              <a:buNone/>
            </a:pPr>
            <a:r>
              <a:rPr lang="en-CA" dirty="0"/>
              <a:t>Moved: </a:t>
            </a:r>
          </a:p>
          <a:p>
            <a:pPr marL="0" indent="0">
              <a:buNone/>
            </a:pPr>
            <a:r>
              <a:rPr lang="en-CA" dirty="0"/>
              <a:t>Seconded: </a:t>
            </a:r>
          </a:p>
          <a:p>
            <a:pPr marL="0" indent="0">
              <a:buNone/>
            </a:pPr>
            <a:r>
              <a:rPr lang="en-CA" dirty="0"/>
              <a:t>Results: </a:t>
            </a:r>
            <a:endParaRPr lang="en-US" altLang="en-US" dirty="0"/>
          </a:p>
          <a:p>
            <a:pPr lvl="1">
              <a:lnSpc>
                <a:spcPct val="80000"/>
              </a:lnSpc>
            </a:pPr>
            <a:endParaRPr lang="en-US" altLang="en-US" dirty="0"/>
          </a:p>
          <a:p>
            <a:pPr marL="0" indent="0">
              <a:lnSpc>
                <a:spcPct val="80000"/>
              </a:lnSpc>
              <a:buNone/>
            </a:pPr>
            <a:endParaRPr lang="en-US" altLang="en-US" sz="2000" dirty="0"/>
          </a:p>
        </p:txBody>
      </p:sp>
      <p:sp>
        <p:nvSpPr>
          <p:cNvPr id="4" name="Title 3">
            <a:extLst>
              <a:ext uri="{FF2B5EF4-FFF2-40B4-BE49-F238E27FC236}">
                <a16:creationId xmlns:a16="http://schemas.microsoft.com/office/drawing/2014/main" id="{2D54C6BD-C858-48E4-ADDB-E13D7A95204A}"/>
              </a:ext>
            </a:extLst>
          </p:cNvPr>
          <p:cNvSpPr>
            <a:spLocks noGrp="1"/>
          </p:cNvSpPr>
          <p:nvPr>
            <p:ph type="title"/>
          </p:nvPr>
        </p:nvSpPr>
        <p:spPr/>
        <p:txBody>
          <a:bodyPr/>
          <a:lstStyle/>
          <a:p>
            <a:r>
              <a:rPr lang="en-CA" dirty="0" err="1"/>
              <a:t>REVme</a:t>
            </a:r>
            <a:r>
              <a:rPr lang="en-CA" dirty="0"/>
              <a:t> minutes approval</a:t>
            </a:r>
          </a:p>
        </p:txBody>
      </p:sp>
      <p:sp>
        <p:nvSpPr>
          <p:cNvPr id="2" name="Footer Placeholder 1">
            <a:extLst>
              <a:ext uri="{FF2B5EF4-FFF2-40B4-BE49-F238E27FC236}">
                <a16:creationId xmlns:a16="http://schemas.microsoft.com/office/drawing/2014/main" id="{ED124A4A-423D-4E3C-9AD0-6A363399DA6B}"/>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7BC7C395-02DA-4E32-87CE-F3AA0F9A11C9}"/>
              </a:ext>
            </a:extLst>
          </p:cNvPr>
          <p:cNvSpPr>
            <a:spLocks noGrp="1"/>
          </p:cNvSpPr>
          <p:nvPr>
            <p:ph type="sldNum" sz="quarter" idx="11"/>
          </p:nvPr>
        </p:nvSpPr>
        <p:spPr>
          <a:xfrm>
            <a:off x="5930396" y="6475413"/>
            <a:ext cx="432811" cy="184666"/>
          </a:xfrm>
        </p:spPr>
        <p:txBody>
          <a:bodyPr/>
          <a:lstStyle/>
          <a:p>
            <a:pPr>
              <a:defRPr/>
            </a:pPr>
            <a:r>
              <a:rPr lang="en-US" altLang="en-US"/>
              <a:t>Slide </a:t>
            </a:r>
            <a:fld id="{6835F41C-DEDC-4438-917D-1D94D2D033D6}" type="slidenum">
              <a:rPr lang="en-US" altLang="en-US" smtClean="0"/>
              <a:pPr>
                <a:defRPr/>
              </a:pPr>
              <a:t>8</a:t>
            </a:fld>
            <a:endParaRPr lang="en-US" altLang="en-US"/>
          </a:p>
        </p:txBody>
      </p:sp>
    </p:spTree>
    <p:extLst>
      <p:ext uri="{BB962C8B-B14F-4D97-AF65-F5344CB8AC3E}">
        <p14:creationId xmlns:p14="http://schemas.microsoft.com/office/powerpoint/2010/main" val="15540632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BA0969-7D67-30AC-F64C-7AED0672CC9F}"/>
              </a:ext>
            </a:extLst>
          </p:cNvPr>
          <p:cNvSpPr>
            <a:spLocks noGrp="1"/>
          </p:cNvSpPr>
          <p:nvPr>
            <p:ph type="title"/>
          </p:nvPr>
        </p:nvSpPr>
        <p:spPr/>
        <p:txBody>
          <a:bodyPr/>
          <a:lstStyle/>
          <a:p>
            <a:r>
              <a:rPr lang="en-CA" dirty="0"/>
              <a:t>Recirculation LB Motion</a:t>
            </a:r>
          </a:p>
        </p:txBody>
      </p:sp>
      <p:sp>
        <p:nvSpPr>
          <p:cNvPr id="5" name="Content Placeholder 4">
            <a:extLst>
              <a:ext uri="{FF2B5EF4-FFF2-40B4-BE49-F238E27FC236}">
                <a16:creationId xmlns:a16="http://schemas.microsoft.com/office/drawing/2014/main" id="{54F32229-DC42-C878-F1A8-ED09B22BFBBB}"/>
              </a:ext>
            </a:extLst>
          </p:cNvPr>
          <p:cNvSpPr>
            <a:spLocks noGrp="1"/>
          </p:cNvSpPr>
          <p:nvPr>
            <p:ph idx="1"/>
          </p:nvPr>
        </p:nvSpPr>
        <p:spPr>
          <a:xfrm>
            <a:off x="921026" y="1981200"/>
            <a:ext cx="10744200" cy="4343400"/>
          </a:xfrm>
        </p:spPr>
        <p:txBody>
          <a:bodyPr/>
          <a:lstStyle/>
          <a:p>
            <a:pPr marL="0" indent="0">
              <a:buNone/>
            </a:pPr>
            <a:r>
              <a:rPr lang="en-US" sz="2000" dirty="0"/>
              <a:t>Having approved comment resolutions for all of the comments received from LB 270 on </a:t>
            </a:r>
            <a:r>
              <a:rPr lang="en-US" sz="2000" dirty="0" err="1"/>
              <a:t>REVme</a:t>
            </a:r>
            <a:r>
              <a:rPr lang="en-US" sz="2000" dirty="0"/>
              <a:t> D2.0 as contained in document &lt;&gt;,</a:t>
            </a:r>
          </a:p>
          <a:p>
            <a:pPr marL="0" indent="0">
              <a:buNone/>
            </a:pPr>
            <a:r>
              <a:rPr lang="en-US" sz="2000" dirty="0"/>
              <a:t>Instruct the editor to prepare Draft 3.0 incorporating these resolutions and,</a:t>
            </a:r>
          </a:p>
          <a:p>
            <a:pPr marL="0" indent="0">
              <a:buNone/>
            </a:pPr>
            <a:r>
              <a:rPr lang="en-US" sz="2000" dirty="0"/>
              <a:t>Approve a &lt;&gt; day Working Group Recirculation Ballot asking the question “Should </a:t>
            </a:r>
            <a:r>
              <a:rPr lang="en-US" sz="2000" dirty="0" err="1"/>
              <a:t>REVme</a:t>
            </a:r>
            <a:r>
              <a:rPr lang="en-US" sz="2000" dirty="0"/>
              <a:t> D3.0 be forwarded to Sponsor Ballot?</a:t>
            </a:r>
          </a:p>
          <a:p>
            <a:pPr marL="0" indent="0">
              <a:buNone/>
            </a:pPr>
            <a:endParaRPr lang="en-US" sz="2000" dirty="0"/>
          </a:p>
          <a:p>
            <a:pPr marL="0" indent="0">
              <a:spcBef>
                <a:spcPts val="276"/>
              </a:spcBef>
              <a:buNone/>
            </a:pPr>
            <a:endParaRPr lang="en-US" sz="2000" dirty="0"/>
          </a:p>
          <a:p>
            <a:pPr marL="0" indent="0">
              <a:spcBef>
                <a:spcPts val="276"/>
              </a:spcBef>
              <a:buNone/>
            </a:pPr>
            <a:r>
              <a:rPr lang="en-US" sz="2000" dirty="0"/>
              <a:t>Moved: &lt;&gt;</a:t>
            </a:r>
          </a:p>
          <a:p>
            <a:pPr marL="0" indent="0">
              <a:spcBef>
                <a:spcPts val="276"/>
              </a:spcBef>
              <a:buNone/>
            </a:pPr>
            <a:r>
              <a:rPr lang="en-US" sz="2000" dirty="0"/>
              <a:t>Second: &lt;&gt;</a:t>
            </a:r>
          </a:p>
          <a:p>
            <a:pPr marL="0" indent="0">
              <a:spcBef>
                <a:spcPts val="276"/>
              </a:spcBef>
              <a:buNone/>
            </a:pPr>
            <a:r>
              <a:rPr lang="en-US" sz="2000" dirty="0"/>
              <a:t>Result: 0 – Yes; 0 – No; 0 - Abstain</a:t>
            </a:r>
          </a:p>
          <a:p>
            <a:pPr marL="0" indent="0">
              <a:buNone/>
            </a:pPr>
            <a:endParaRPr lang="en-CA" dirty="0"/>
          </a:p>
        </p:txBody>
      </p:sp>
      <p:sp>
        <p:nvSpPr>
          <p:cNvPr id="2" name="Footer Placeholder 1">
            <a:extLst>
              <a:ext uri="{FF2B5EF4-FFF2-40B4-BE49-F238E27FC236}">
                <a16:creationId xmlns:a16="http://schemas.microsoft.com/office/drawing/2014/main" id="{0649578D-E455-12C0-5534-910E281AA3AC}"/>
              </a:ext>
            </a:extLst>
          </p:cNvPr>
          <p:cNvSpPr>
            <a:spLocks noGrp="1"/>
          </p:cNvSpPr>
          <p:nvPr>
            <p:ph type="ftr" sz="quarter" idx="10"/>
          </p:nvPr>
        </p:nvSpPr>
        <p:spPr/>
        <p:txBody>
          <a:bodyPr/>
          <a:lstStyle/>
          <a:p>
            <a:pPr>
              <a:defRPr/>
            </a:pPr>
            <a:r>
              <a:rPr lang="en-US"/>
              <a:t>Michael Montemurro, Huawei</a:t>
            </a:r>
          </a:p>
        </p:txBody>
      </p:sp>
      <p:sp>
        <p:nvSpPr>
          <p:cNvPr id="3" name="Slide Number Placeholder 2">
            <a:extLst>
              <a:ext uri="{FF2B5EF4-FFF2-40B4-BE49-F238E27FC236}">
                <a16:creationId xmlns:a16="http://schemas.microsoft.com/office/drawing/2014/main" id="{EC559F40-5B6B-3379-E472-1967BC38DEB1}"/>
              </a:ext>
            </a:extLst>
          </p:cNvPr>
          <p:cNvSpPr>
            <a:spLocks noGrp="1"/>
          </p:cNvSpPr>
          <p:nvPr>
            <p:ph type="sldNum" sz="quarter" idx="11"/>
          </p:nvPr>
        </p:nvSpPr>
        <p:spPr/>
        <p:txBody>
          <a:bodyPr/>
          <a:lstStyle/>
          <a:p>
            <a:pPr>
              <a:defRPr/>
            </a:pPr>
            <a:r>
              <a:rPr lang="en-US" altLang="en-US"/>
              <a:t>Slide </a:t>
            </a:r>
            <a:fld id="{6835F41C-DEDC-4438-917D-1D94D2D033D6}" type="slidenum">
              <a:rPr lang="en-US" altLang="en-US" smtClean="0"/>
              <a:pPr>
                <a:defRPr/>
              </a:pPr>
              <a:t>9</a:t>
            </a:fld>
            <a:endParaRPr lang="en-US" altLang="en-US"/>
          </a:p>
        </p:txBody>
      </p:sp>
    </p:spTree>
    <p:extLst>
      <p:ext uri="{BB962C8B-B14F-4D97-AF65-F5344CB8AC3E}">
        <p14:creationId xmlns:p14="http://schemas.microsoft.com/office/powerpoint/2010/main" val="147902877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108117</TotalTime>
  <Words>2734</Words>
  <Application>Microsoft Office PowerPoint</Application>
  <PresentationFormat>Widescreen</PresentationFormat>
  <Paragraphs>291</Paragraphs>
  <Slides>21</Slides>
  <Notes>14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Calibri</vt:lpstr>
      <vt:lpstr>Helvetica</vt:lpstr>
      <vt:lpstr>Monotype Sorts</vt:lpstr>
      <vt:lpstr>Times New Roman</vt:lpstr>
      <vt:lpstr>802-11-Submission</vt:lpstr>
      <vt:lpstr>Document</vt:lpstr>
      <vt:lpstr>PowerPoint Presentation</vt:lpstr>
      <vt:lpstr>Abstract</vt:lpstr>
      <vt:lpstr>Registration for the March 802 plenary session</vt:lpstr>
      <vt:lpstr>Chair’s welcome and Patent Reminder</vt:lpstr>
      <vt:lpstr>REVme Agenda</vt:lpstr>
      <vt:lpstr>REVme Agenda</vt:lpstr>
      <vt:lpstr>Follow-up CID list</vt:lpstr>
      <vt:lpstr>REVme minutes approval</vt:lpstr>
      <vt:lpstr>Recirculation LB Motion</vt:lpstr>
      <vt:lpstr>TGme Timeline (Updated)</vt:lpstr>
      <vt:lpstr>Teleconference/Meeting plan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11-22/1696</dc:title>
  <dc:subject>Task Group AY November 2015 Meeting Agenda</dc:subject>
  <dc:creator>montemurro.michael@gmail.com</dc:creator>
  <cp:keywords>November 2022</cp:keywords>
  <dc:description/>
  <cp:lastModifiedBy>Mike Montemurro</cp:lastModifiedBy>
  <cp:revision>4610</cp:revision>
  <cp:lastPrinted>2014-11-04T15:04:57Z</cp:lastPrinted>
  <dcterms:created xsi:type="dcterms:W3CDTF">2007-04-17T18:10:23Z</dcterms:created>
  <dcterms:modified xsi:type="dcterms:W3CDTF">2023-03-13T19:16:13Z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(3)MQ280qaauPybJRi62kUpZA41Bfd9s0tKU0L1gHYSXuruirnW+yggUxaM5lwCnXMYFeAu5LmE
EGt+ZYFA0mZ37Ikq5v9LbLZ7CLIpcwEf7a3Wsdc+OXbkMYbd2/pnYTSVvKs98qmWW6bS6wY7
v6zx1BiLMvevH6TxJdaBgHMJBUpTYVEQdkmjnLjxYHHw4HdzjFaoCmaQ+1lE4vsZzyePy9AY
4fn+21KMpWyAaI5gMM</vt:lpwstr>
  </property>
  <property fmtid="{D5CDD505-2E9C-101B-9397-08002B2CF9AE}" pid="27" name="_2015_ms_pID_7253431">
    <vt:lpwstr>MSLji7apc1dElFbOOZh69G3eK9lHGPPDbRohc7vQ0dRHT9QjgefLTK
Z9vWckHJjpkVFbIUJKmjejzu/JTPbbmQtrK9zbv+pb5mzwaJkB4FdR2Z6kkeeKZ8JkmVr1po
fy0xPFuthS93zpBH5HbjKHWMAdPTnHfw7Us5kCrYNMd5ZWipYz6kbw2sD07XbQKcT61BLa+I
ZWXAMy6geR7JLrbZsG3WXhEB6z8Xpxz8VVGC</vt:lpwstr>
  </property>
  <property fmtid="{D5CDD505-2E9C-101B-9397-08002B2CF9AE}" pid="28" name="_2015_ms_pID_7253432">
    <vt:lpwstr>Mw==</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1604929863</vt:lpwstr>
  </property>
</Properties>
</file>