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903" r:id="rId3"/>
    <p:sldId id="894" r:id="rId4"/>
    <p:sldId id="898" r:id="rId5"/>
    <p:sldId id="901" r:id="rId6"/>
    <p:sldId id="897" r:id="rId7"/>
    <p:sldId id="902" r:id="rId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0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80" autoAdjust="0"/>
    <p:restoredTop sz="96424" autoAdjust="0"/>
  </p:normalViewPr>
  <p:slideViewPr>
    <p:cSldViewPr>
      <p:cViewPr varScale="1">
        <p:scale>
          <a:sx n="66" d="100"/>
          <a:sy n="66" d="100"/>
        </p:scale>
        <p:origin x="728" y="36"/>
      </p:cViewPr>
      <p:guideLst>
        <p:guide orient="horz" pos="2160"/>
        <p:guide pos="3840"/>
      </p:guideLst>
    </p:cSldViewPr>
  </p:slideViewPr>
  <p:outlineViewPr>
    <p:cViewPr varScale="1">
      <p:scale>
        <a:sx n="170" d="200"/>
        <a:sy n="170" d="200"/>
      </p:scale>
      <p:origin x="0" y="-4992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802.11-22-1931-00-0uhr</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de-DE"/>
              <a:t>July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802.11-22-1931-00-0uhr</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July 2022</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802.11-22-1931-00-0uhr</a:t>
            </a:r>
          </a:p>
        </p:txBody>
      </p:sp>
      <p:sp>
        <p:nvSpPr>
          <p:cNvPr id="5" name="Rectangle 3"/>
          <p:cNvSpPr>
            <a:spLocks noGrp="1" noChangeArrowheads="1"/>
          </p:cNvSpPr>
          <p:nvPr>
            <p:ph type="dt"/>
          </p:nvPr>
        </p:nvSpPr>
        <p:spPr>
          <a:ln/>
        </p:spPr>
        <p:txBody>
          <a:bodyPr/>
          <a:lstStyle/>
          <a:p>
            <a:r>
              <a:rPr lang="de-DE"/>
              <a:t>July 2022</a:t>
            </a:r>
            <a:endParaRPr lang="en-US"/>
          </a:p>
        </p:txBody>
      </p:sp>
      <p:sp>
        <p:nvSpPr>
          <p:cNvPr id="6" name="Rectangle 6"/>
          <p:cNvSpPr>
            <a:spLocks noGrp="1" noChangeArrowheads="1"/>
          </p:cNvSpPr>
          <p:nvPr>
            <p:ph type="ftr"/>
          </p:nvPr>
        </p:nvSpPr>
        <p:spPr>
          <a:ln/>
        </p:spPr>
        <p:txBody>
          <a:bodyPr/>
          <a:lstStyle/>
          <a:p>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Master-Untertitelformat bearbeiten</a:t>
            </a:r>
            <a:endParaRPr lang="en-GB"/>
          </a:p>
        </p:txBody>
      </p:sp>
      <p:sp>
        <p:nvSpPr>
          <p:cNvPr id="7" name="标题 6"/>
          <p:cNvSpPr>
            <a:spLocks noGrp="1"/>
          </p:cNvSpPr>
          <p:nvPr>
            <p:ph type="title"/>
          </p:nvPr>
        </p:nvSpPr>
        <p:spPr/>
        <p:txBody>
          <a:bodyPr/>
          <a:lstStyle/>
          <a:p>
            <a:r>
              <a:rPr lang="zh-CN" altLang="en-US"/>
              <a:t>单击此处编辑母版标题样式</a:t>
            </a:r>
          </a:p>
        </p:txBody>
      </p:sp>
      <p:sp>
        <p:nvSpPr>
          <p:cNvPr id="8" name="日期占位符 7"/>
          <p:cNvSpPr>
            <a:spLocks noGrp="1"/>
          </p:cNvSpPr>
          <p:nvPr>
            <p:ph type="dt" idx="10"/>
          </p:nvPr>
        </p:nvSpPr>
        <p:spPr/>
        <p:txBody>
          <a:bodyPr/>
          <a:lstStyle/>
          <a:p>
            <a:r>
              <a:rPr lang="en-US" altLang="zh-CN"/>
              <a:t>Jan 2023</a:t>
            </a:r>
            <a:endParaRPr lang="en-GB" dirty="0"/>
          </a:p>
        </p:txBody>
      </p:sp>
      <p:sp>
        <p:nvSpPr>
          <p:cNvPr id="9" name="页脚占位符 8"/>
          <p:cNvSpPr>
            <a:spLocks noGrp="1"/>
          </p:cNvSpPr>
          <p:nvPr>
            <p:ph type="ftr" idx="11"/>
          </p:nvPr>
        </p:nvSpPr>
        <p:spPr/>
        <p:txBody>
          <a:bodyPr/>
          <a:lstStyle/>
          <a:p>
            <a:r>
              <a:rPr lang="en-GB"/>
              <a:t>Ziyang Guo, Huawei</a:t>
            </a:r>
            <a:endParaRPr lang="en-GB" dirty="0"/>
          </a:p>
        </p:txBody>
      </p:sp>
      <p:sp>
        <p:nvSpPr>
          <p:cNvPr id="10" name="灯片编号占位符 9"/>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GB"/>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Ziyang Guo, Huawei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Jan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de-DE"/>
              <a:t>Mastertitelformat bearbeiten</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Mastertextformat bearbeiten</a:t>
            </a:r>
          </a:p>
        </p:txBody>
      </p:sp>
      <p:sp>
        <p:nvSpPr>
          <p:cNvPr id="4" name="Date Placeholder 3"/>
          <p:cNvSpPr>
            <a:spLocks noGrp="1"/>
          </p:cNvSpPr>
          <p:nvPr>
            <p:ph type="dt" idx="10"/>
          </p:nvPr>
        </p:nvSpPr>
        <p:spPr/>
        <p:txBody>
          <a:bodyPr/>
          <a:lstStyle>
            <a:lvl1pPr>
              <a:defRPr/>
            </a:lvl1pPr>
          </a:lstStyle>
          <a:p>
            <a:r>
              <a:rPr lang="en-US" altLang="zh-CN"/>
              <a:t>Jan 2023</a:t>
            </a:r>
            <a:endParaRPr lang="en-GB" altLang="zh-CN" dirty="0"/>
          </a:p>
        </p:txBody>
      </p:sp>
      <p:sp>
        <p:nvSpPr>
          <p:cNvPr id="5" name="Footer Placeholder 4"/>
          <p:cNvSpPr>
            <a:spLocks noGrp="1"/>
          </p:cNvSpPr>
          <p:nvPr>
            <p:ph type="ftr" idx="11"/>
          </p:nvPr>
        </p:nvSpPr>
        <p:spPr/>
        <p:txBody>
          <a:bodyPr/>
          <a:lstStyle>
            <a:lvl1pPr>
              <a:defRPr/>
            </a:lvl1pPr>
          </a:lstStyle>
          <a:p>
            <a:r>
              <a:rPr lang="en-GB" altLang="zh-CN"/>
              <a:t>Ziyang Guo,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Date Placeholder 4"/>
          <p:cNvSpPr>
            <a:spLocks noGrp="1"/>
          </p:cNvSpPr>
          <p:nvPr>
            <p:ph type="dt" idx="10"/>
          </p:nvPr>
        </p:nvSpPr>
        <p:spPr/>
        <p:txBody>
          <a:bodyPr/>
          <a:lstStyle>
            <a:lvl1pPr>
              <a:defRPr/>
            </a:lvl1pPr>
          </a:lstStyle>
          <a:p>
            <a:r>
              <a:rPr lang="en-US" altLang="zh-CN"/>
              <a:t>Jan 2023</a:t>
            </a:r>
            <a:endParaRPr lang="en-GB" altLang="zh-CN" dirty="0"/>
          </a:p>
        </p:txBody>
      </p:sp>
      <p:sp>
        <p:nvSpPr>
          <p:cNvPr id="6" name="Footer Placeholder 5"/>
          <p:cNvSpPr>
            <a:spLocks noGrp="1"/>
          </p:cNvSpPr>
          <p:nvPr>
            <p:ph type="ftr" idx="11"/>
          </p:nvPr>
        </p:nvSpPr>
        <p:spPr/>
        <p:txBody>
          <a:bodyPr/>
          <a:lstStyle>
            <a:lvl1pPr>
              <a:defRPr/>
            </a:lvl1pPr>
          </a:lstStyle>
          <a:p>
            <a:r>
              <a:rPr lang="en-GB" altLang="zh-CN"/>
              <a:t>Ziyang Guo, Huawei</a:t>
            </a:r>
            <a:endParaRPr lang="en-GB" altLang="zh-CN"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de-DE"/>
              <a:t>Mastertitelformat bearbeiten</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7" name="Date Placeholder 6"/>
          <p:cNvSpPr>
            <a:spLocks noGrp="1"/>
          </p:cNvSpPr>
          <p:nvPr>
            <p:ph type="dt" idx="10"/>
          </p:nvPr>
        </p:nvSpPr>
        <p:spPr/>
        <p:txBody>
          <a:bodyPr/>
          <a:lstStyle>
            <a:lvl1pPr>
              <a:defRPr/>
            </a:lvl1pPr>
          </a:lstStyle>
          <a:p>
            <a:r>
              <a:rPr lang="en-US" altLang="zh-CN"/>
              <a:t>Jan 2023</a:t>
            </a:r>
            <a:endParaRPr lang="en-GB" altLang="zh-CN"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ltLang="zh-CN"/>
              <a:t>Ziyang Guo,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GB"/>
          </a:p>
        </p:txBody>
      </p:sp>
      <p:sp>
        <p:nvSpPr>
          <p:cNvPr id="3" name="Date Placeholder 2"/>
          <p:cNvSpPr>
            <a:spLocks noGrp="1"/>
          </p:cNvSpPr>
          <p:nvPr>
            <p:ph type="dt" idx="10"/>
          </p:nvPr>
        </p:nvSpPr>
        <p:spPr/>
        <p:txBody>
          <a:bodyPr/>
          <a:lstStyle>
            <a:lvl1pPr>
              <a:defRPr/>
            </a:lvl1pPr>
          </a:lstStyle>
          <a:p>
            <a:r>
              <a:rPr lang="en-US" altLang="zh-CN"/>
              <a:t>Jan 2023</a:t>
            </a:r>
            <a:endParaRPr lang="en-GB" altLang="zh-CN" dirty="0"/>
          </a:p>
        </p:txBody>
      </p:sp>
      <p:sp>
        <p:nvSpPr>
          <p:cNvPr id="4" name="Footer Placeholder 3"/>
          <p:cNvSpPr>
            <a:spLocks noGrp="1"/>
          </p:cNvSpPr>
          <p:nvPr>
            <p:ph type="ftr" idx="11"/>
          </p:nvPr>
        </p:nvSpPr>
        <p:spPr/>
        <p:txBody>
          <a:bodyPr/>
          <a:lstStyle>
            <a:lvl1pPr>
              <a:defRPr/>
            </a:lvl1pPr>
          </a:lstStyle>
          <a:p>
            <a:r>
              <a:rPr lang="en-GB" altLang="zh-CN"/>
              <a:t>Ziyang Guo, Huawei</a:t>
            </a:r>
            <a:endParaRPr lang="en-GB" altLang="zh-CN"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a:t>Jan 2023</a:t>
            </a:r>
            <a:endParaRPr lang="en-GB" altLang="zh-CN" dirty="0"/>
          </a:p>
        </p:txBody>
      </p:sp>
      <p:sp>
        <p:nvSpPr>
          <p:cNvPr id="3" name="Footer Placeholder 2"/>
          <p:cNvSpPr>
            <a:spLocks noGrp="1"/>
          </p:cNvSpPr>
          <p:nvPr>
            <p:ph type="ftr" idx="11"/>
          </p:nvPr>
        </p:nvSpPr>
        <p:spPr/>
        <p:txBody>
          <a:bodyPr/>
          <a:lstStyle>
            <a:lvl1pPr>
              <a:defRPr/>
            </a:lvl1pPr>
          </a:lstStyle>
          <a:p>
            <a:r>
              <a:rPr lang="en-GB" altLang="zh-CN"/>
              <a:t>Ziyang Guo, Huawei</a:t>
            </a:r>
            <a:endParaRPr lang="en-GB" altLang="zh-CN"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GB"/>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p:txBody>
          <a:bodyPr/>
          <a:lstStyle>
            <a:lvl1pPr>
              <a:defRPr/>
            </a:lvl1pPr>
          </a:lstStyle>
          <a:p>
            <a:r>
              <a:rPr lang="en-US" altLang="zh-CN"/>
              <a:t>Jan 2023</a:t>
            </a:r>
            <a:endParaRPr lang="en-GB" altLang="zh-CN" dirty="0"/>
          </a:p>
        </p:txBody>
      </p:sp>
      <p:sp>
        <p:nvSpPr>
          <p:cNvPr id="5" name="Footer Placeholder 4"/>
          <p:cNvSpPr>
            <a:spLocks noGrp="1"/>
          </p:cNvSpPr>
          <p:nvPr>
            <p:ph type="ftr" idx="11"/>
          </p:nvPr>
        </p:nvSpPr>
        <p:spPr/>
        <p:txBody>
          <a:bodyPr/>
          <a:lstStyle>
            <a:lvl1pPr>
              <a:defRPr/>
            </a:lvl1pPr>
          </a:lstStyle>
          <a:p>
            <a:r>
              <a:rPr lang="en-GB" altLang="zh-CN"/>
              <a:t>Ziyang Guo, Huawei</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de-DE"/>
              <a:t>Mastertitelformat bearbeiten</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p:txBody>
          <a:bodyPr/>
          <a:lstStyle>
            <a:lvl1pPr>
              <a:defRPr/>
            </a:lvl1pPr>
          </a:lstStyle>
          <a:p>
            <a:r>
              <a:rPr lang="en-US" altLang="zh-CN"/>
              <a:t>Jan 2023</a:t>
            </a:r>
            <a:endParaRPr lang="en-GB" altLang="zh-CN" dirty="0"/>
          </a:p>
        </p:txBody>
      </p:sp>
      <p:sp>
        <p:nvSpPr>
          <p:cNvPr id="5" name="Footer Placeholder 4"/>
          <p:cNvSpPr>
            <a:spLocks noGrp="1"/>
          </p:cNvSpPr>
          <p:nvPr>
            <p:ph type="ftr" idx="11"/>
          </p:nvPr>
        </p:nvSpPr>
        <p:spPr/>
        <p:txBody>
          <a:bodyPr/>
          <a:lstStyle>
            <a:lvl1pPr>
              <a:defRPr/>
            </a:lvl1pPr>
          </a:lstStyle>
          <a:p>
            <a:r>
              <a:rPr lang="en-GB"/>
              <a:t>Ziyang Guo,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Jan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Ziyang Guo, Huawei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11-23-0095-00-aiml</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1677882" y="707711"/>
            <a:ext cx="9214048"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2800" dirty="0"/>
              <a:t>Comments on “BEREC Report on the impact of Artificial Intelligence (AI) solutions in the telecommunications sector on regulation”</a:t>
            </a:r>
            <a:endParaRPr lang="en-US" sz="2800" dirty="0"/>
          </a:p>
        </p:txBody>
      </p:sp>
      <p:sp>
        <p:nvSpPr>
          <p:cNvPr id="3074" name="Rectangle 2"/>
          <p:cNvSpPr>
            <a:spLocks noGrp="1" noChangeArrowheads="1"/>
          </p:cNvSpPr>
          <p:nvPr>
            <p:ph type="subTitle" idx="1"/>
          </p:nvPr>
        </p:nvSpPr>
        <p:spPr>
          <a:xfrm>
            <a:off x="1878542" y="245751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2023-01</a:t>
            </a:r>
          </a:p>
        </p:txBody>
      </p:sp>
      <p:sp>
        <p:nvSpPr>
          <p:cNvPr id="6" name="Date Placeholder 3"/>
          <p:cNvSpPr>
            <a:spLocks noGrp="1"/>
          </p:cNvSpPr>
          <p:nvPr>
            <p:ph type="dt" idx="10"/>
          </p:nvPr>
        </p:nvSpPr>
        <p:spPr>
          <a:xfrm>
            <a:off x="929217" y="333375"/>
            <a:ext cx="2499764" cy="273050"/>
          </a:xfrm>
        </p:spPr>
        <p:txBody>
          <a:bodyPr/>
          <a:lstStyle/>
          <a:p>
            <a:r>
              <a:rPr lang="en-US" altLang="zh-CN"/>
              <a:t>Jan 2023</a:t>
            </a:r>
            <a:endParaRPr lang="en-GB" dirty="0"/>
          </a:p>
        </p:txBody>
      </p:sp>
      <p:sp>
        <p:nvSpPr>
          <p:cNvPr id="7" name="Footer Placeholder 4"/>
          <p:cNvSpPr>
            <a:spLocks noGrp="1"/>
          </p:cNvSpPr>
          <p:nvPr>
            <p:ph type="ftr" idx="11"/>
          </p:nvPr>
        </p:nvSpPr>
        <p:spPr>
          <a:xfrm>
            <a:off x="7143757" y="6475414"/>
            <a:ext cx="4246027" cy="180975"/>
          </a:xfrm>
        </p:spPr>
        <p:txBody>
          <a:bodyPr/>
          <a:lstStyle/>
          <a:p>
            <a:r>
              <a:rPr lang="en-GB" altLang="zh-CN"/>
              <a:t>Ziyang Guo, Huawei</a:t>
            </a:r>
            <a:endParaRPr lang="en-GB" altLang="zh-CN" dirty="0"/>
          </a:p>
        </p:txBody>
      </p:sp>
      <p:sp>
        <p:nvSpPr>
          <p:cNvPr id="8" name="Slide Number Placeholder 5"/>
          <p:cNvSpPr>
            <a:spLocks noGrp="1"/>
          </p:cNvSpPr>
          <p:nvPr>
            <p:ph type="sldNum" idx="12"/>
          </p:nvPr>
        </p:nvSpPr>
        <p:spPr>
          <a:xfrm>
            <a:off x="5793318" y="6475414"/>
            <a:ext cx="704849" cy="363537"/>
          </a:xfrm>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1020756" y="293181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1334304668"/>
              </p:ext>
            </p:extLst>
          </p:nvPr>
        </p:nvGraphicFramePr>
        <p:xfrm>
          <a:off x="1744656" y="3429000"/>
          <a:ext cx="9080500" cy="2778557"/>
        </p:xfrm>
        <a:graphic>
          <a:graphicData uri="http://schemas.openxmlformats.org/presentationml/2006/ole">
            <mc:AlternateContent xmlns:mc="http://schemas.openxmlformats.org/markup-compatibility/2006">
              <mc:Choice xmlns:v="urn:schemas-microsoft-com:vml" Requires="v">
                <p:oleObj spid="_x0000_s1441" name="Document" r:id="rId4" imgW="8243994" imgH="2526088" progId="Word.Document.8">
                  <p:embed/>
                </p:oleObj>
              </mc:Choice>
              <mc:Fallback>
                <p:oleObj name="Document" r:id="rId4" imgW="8243994" imgH="2526088" progId="Word.Document.8">
                  <p:embed/>
                  <p:pic>
                    <p:nvPicPr>
                      <p:cNvPr id="0" name=""/>
                      <p:cNvPicPr>
                        <a:picLocks noChangeAspect="1" noChangeArrowheads="1"/>
                      </p:cNvPicPr>
                      <p:nvPr/>
                    </p:nvPicPr>
                    <p:blipFill>
                      <a:blip r:embed="rId5"/>
                      <a:srcRect/>
                      <a:stretch>
                        <a:fillRect/>
                      </a:stretch>
                    </p:blipFill>
                    <p:spPr bwMode="auto">
                      <a:xfrm>
                        <a:off x="1744656" y="3429000"/>
                        <a:ext cx="9080500" cy="2778557"/>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 xmlns:a16="http://schemas.microsoft.com/office/drawing/2014/main" id="{1BD6F273-4B49-42A8-A823-73A135181472}"/>
              </a:ext>
            </a:extLst>
          </p:cNvPr>
          <p:cNvSpPr>
            <a:spLocks noGrp="1"/>
          </p:cNvSpPr>
          <p:nvPr>
            <p:ph type="title"/>
          </p:nvPr>
        </p:nvSpPr>
        <p:spPr>
          <a:xfrm>
            <a:off x="914401" y="685801"/>
            <a:ext cx="10361084" cy="864367"/>
          </a:xfrm>
        </p:spPr>
        <p:txBody>
          <a:bodyPr/>
          <a:lstStyle/>
          <a:p>
            <a:r>
              <a:rPr lang="en-US" altLang="zh-CN" dirty="0"/>
              <a:t>Background</a:t>
            </a:r>
            <a:endParaRPr lang="zh-CN" altLang="en-US" dirty="0"/>
          </a:p>
        </p:txBody>
      </p:sp>
      <p:sp>
        <p:nvSpPr>
          <p:cNvPr id="3" name="内容占位符 2">
            <a:extLst>
              <a:ext uri="{FF2B5EF4-FFF2-40B4-BE49-F238E27FC236}">
                <a16:creationId xmlns="" xmlns:a16="http://schemas.microsoft.com/office/drawing/2014/main" id="{F698D9B5-DA76-4C99-9202-4E476B065E51}"/>
              </a:ext>
            </a:extLst>
          </p:cNvPr>
          <p:cNvSpPr>
            <a:spLocks noGrp="1"/>
          </p:cNvSpPr>
          <p:nvPr>
            <p:ph idx="1"/>
          </p:nvPr>
        </p:nvSpPr>
        <p:spPr>
          <a:xfrm>
            <a:off x="914401" y="1800226"/>
            <a:ext cx="10361084" cy="4113213"/>
          </a:xfrm>
        </p:spPr>
        <p:txBody>
          <a:bodyPr/>
          <a:lstStyle/>
          <a:p>
            <a:pPr>
              <a:buFont typeface="Arial" panose="020B0604020202020204" pitchFamily="34" charset="0"/>
              <a:buChar char="•"/>
            </a:pPr>
            <a:r>
              <a:rPr lang="en-US" altLang="zh-CN" dirty="0"/>
              <a:t>EU BEREC Report on AI in telecommunication sector</a:t>
            </a:r>
          </a:p>
          <a:p>
            <a:pPr lvl="1">
              <a:buFont typeface="Arial" panose="020B0604020202020204" pitchFamily="34" charset="0"/>
              <a:buChar char="•"/>
            </a:pPr>
            <a:r>
              <a:rPr lang="en-US" altLang="zh-CN" dirty="0"/>
              <a:t>802.18 Chair sent out an email on this on Jan 8, 2023</a:t>
            </a:r>
          </a:p>
          <a:p>
            <a:pPr lvl="1">
              <a:buFont typeface="Arial" panose="020B0604020202020204" pitchFamily="34" charset="0"/>
              <a:buChar char="•"/>
            </a:pPr>
            <a:endParaRPr lang="en-US" altLang="zh-CN" dirty="0"/>
          </a:p>
          <a:p>
            <a:pPr lvl="1">
              <a:buFont typeface="Arial" panose="020B0604020202020204" pitchFamily="34" charset="0"/>
              <a:buChar char="•"/>
            </a:pPr>
            <a:endParaRPr lang="en-US" altLang="zh-CN" dirty="0"/>
          </a:p>
          <a:p>
            <a:pPr lvl="1">
              <a:buFont typeface="Arial" panose="020B0604020202020204" pitchFamily="34" charset="0"/>
              <a:buChar char="•"/>
            </a:pPr>
            <a:endParaRPr lang="en-US" altLang="zh-CN" dirty="0"/>
          </a:p>
          <a:p>
            <a:pPr lvl="1">
              <a:buFont typeface="Arial" panose="020B0604020202020204" pitchFamily="34" charset="0"/>
              <a:buChar char="•"/>
            </a:pPr>
            <a:endParaRPr lang="en-US" altLang="zh-CN" dirty="0"/>
          </a:p>
          <a:p>
            <a:pPr lvl="1">
              <a:buFont typeface="Arial" panose="020B0604020202020204" pitchFamily="34" charset="0"/>
              <a:buChar char="•"/>
            </a:pPr>
            <a:endParaRPr lang="en-US" altLang="zh-CN" dirty="0"/>
          </a:p>
          <a:p>
            <a:pPr lvl="1">
              <a:buFont typeface="Arial" panose="020B0604020202020204" pitchFamily="34" charset="0"/>
              <a:buChar char="•"/>
            </a:pPr>
            <a:endParaRPr lang="en-US" altLang="zh-CN" dirty="0"/>
          </a:p>
          <a:p>
            <a:pPr marL="457200" lvl="1" indent="0"/>
            <a:endParaRPr lang="en-US" altLang="zh-CN" dirty="0"/>
          </a:p>
          <a:p>
            <a:pPr marL="400050">
              <a:buFont typeface="Arial" panose="020B0604020202020204" pitchFamily="34" charset="0"/>
              <a:buChar char="•"/>
            </a:pPr>
            <a:r>
              <a:rPr lang="en-US" altLang="zh-CN" dirty="0"/>
              <a:t>Feedback to 802.18 by 8 am on Thursday </a:t>
            </a:r>
            <a:r>
              <a:rPr lang="en-US" altLang="zh-CN" dirty="0"/>
              <a:t>(</a:t>
            </a:r>
            <a:r>
              <a:rPr lang="en-US" altLang="zh-CN" dirty="0" smtClean="0"/>
              <a:t>Jan 19)</a:t>
            </a:r>
            <a:endParaRPr lang="en-US" altLang="zh-CN" dirty="0"/>
          </a:p>
          <a:p>
            <a:pPr marL="400050">
              <a:buFont typeface="Arial" panose="020B0604020202020204" pitchFamily="34" charset="0"/>
              <a:buChar char="•"/>
            </a:pPr>
            <a:r>
              <a:rPr lang="en-US" altLang="zh-CN" dirty="0"/>
              <a:t>In this contribution, we prepare several comments for discussion.</a:t>
            </a:r>
          </a:p>
          <a:p>
            <a:pPr marL="400050">
              <a:buFont typeface="Arial" panose="020B0604020202020204" pitchFamily="34" charset="0"/>
              <a:buChar char="•"/>
            </a:pPr>
            <a:endParaRPr lang="en-US" altLang="zh-CN" dirty="0"/>
          </a:p>
          <a:p>
            <a:pPr lvl="1">
              <a:buFont typeface="Arial" panose="020B0604020202020204" pitchFamily="34" charset="0"/>
              <a:buChar char="•"/>
            </a:pPr>
            <a:endParaRPr lang="en-US" altLang="zh-CN" dirty="0"/>
          </a:p>
          <a:p>
            <a:endParaRPr lang="zh-CN" altLang="en-US" dirty="0"/>
          </a:p>
        </p:txBody>
      </p:sp>
      <p:sp>
        <p:nvSpPr>
          <p:cNvPr id="4" name="灯片编号占位符 3">
            <a:extLst>
              <a:ext uri="{FF2B5EF4-FFF2-40B4-BE49-F238E27FC236}">
                <a16:creationId xmlns="" xmlns:a16="http://schemas.microsoft.com/office/drawing/2014/main" id="{CFEE87D9-C9F9-4FCA-9C98-E63494BCB70C}"/>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页脚占位符 4">
            <a:extLst>
              <a:ext uri="{FF2B5EF4-FFF2-40B4-BE49-F238E27FC236}">
                <a16:creationId xmlns="" xmlns:a16="http://schemas.microsoft.com/office/drawing/2014/main" id="{44A85FAB-4713-4D42-A891-0B580A5220C0}"/>
              </a:ext>
            </a:extLst>
          </p:cNvPr>
          <p:cNvSpPr>
            <a:spLocks noGrp="1"/>
          </p:cNvSpPr>
          <p:nvPr>
            <p:ph type="ftr" idx="14"/>
          </p:nvPr>
        </p:nvSpPr>
        <p:spPr/>
        <p:txBody>
          <a:bodyPr/>
          <a:lstStyle/>
          <a:p>
            <a:r>
              <a:rPr lang="en-GB"/>
              <a:t>Ziyang Guo, Huawei</a:t>
            </a:r>
            <a:endParaRPr lang="en-GB" dirty="0"/>
          </a:p>
        </p:txBody>
      </p:sp>
      <p:sp>
        <p:nvSpPr>
          <p:cNvPr id="6" name="日期占位符 5">
            <a:extLst>
              <a:ext uri="{FF2B5EF4-FFF2-40B4-BE49-F238E27FC236}">
                <a16:creationId xmlns="" xmlns:a16="http://schemas.microsoft.com/office/drawing/2014/main" id="{557A235E-358B-494C-81D6-9245E80ADA6A}"/>
              </a:ext>
            </a:extLst>
          </p:cNvPr>
          <p:cNvSpPr>
            <a:spLocks noGrp="1"/>
          </p:cNvSpPr>
          <p:nvPr>
            <p:ph type="dt" idx="15"/>
          </p:nvPr>
        </p:nvSpPr>
        <p:spPr/>
        <p:txBody>
          <a:bodyPr/>
          <a:lstStyle/>
          <a:p>
            <a:r>
              <a:rPr lang="en-US" altLang="zh-CN"/>
              <a:t>Jan 2023</a:t>
            </a:r>
            <a:endParaRPr lang="en-GB" dirty="0"/>
          </a:p>
        </p:txBody>
      </p:sp>
      <p:graphicFrame>
        <p:nvGraphicFramePr>
          <p:cNvPr id="7" name="Object 9">
            <a:extLst>
              <a:ext uri="{FF2B5EF4-FFF2-40B4-BE49-F238E27FC236}">
                <a16:creationId xmlns="" xmlns:a16="http://schemas.microsoft.com/office/drawing/2014/main" id="{BC3473EB-150C-461D-90EF-C86D87D155BE}"/>
              </a:ext>
            </a:extLst>
          </p:cNvPr>
          <p:cNvGraphicFramePr>
            <a:graphicFrameLocks noChangeAspect="1"/>
          </p:cNvGraphicFramePr>
          <p:nvPr>
            <p:extLst>
              <p:ext uri="{D42A27DB-BD31-4B8C-83A1-F6EECF244321}">
                <p14:modId xmlns:p14="http://schemas.microsoft.com/office/powerpoint/2010/main" val="655777864"/>
              </p:ext>
            </p:extLst>
          </p:nvPr>
        </p:nvGraphicFramePr>
        <p:xfrm>
          <a:off x="1454434" y="2780928"/>
          <a:ext cx="9283131" cy="2178694"/>
        </p:xfrm>
        <a:graphic>
          <a:graphicData uri="http://schemas.openxmlformats.org/presentationml/2006/ole">
            <mc:AlternateContent xmlns:mc="http://schemas.openxmlformats.org/markup-compatibility/2006">
              <mc:Choice xmlns:v="urn:schemas-microsoft-com:vml" Requires="v">
                <p:oleObj spid="_x0000_s2072" name="Bitmap Image" r:id="rId3" imgW="16183080" imgH="4981680" progId="PBrush">
                  <p:embed/>
                </p:oleObj>
              </mc:Choice>
              <mc:Fallback>
                <p:oleObj name="Bitmap Image" r:id="rId3" imgW="16183080" imgH="4981680" progId="PBrush">
                  <p:embed/>
                  <p:pic>
                    <p:nvPicPr>
                      <p:cNvPr id="10" name="Object 9">
                        <a:extLst>
                          <a:ext uri="{FF2B5EF4-FFF2-40B4-BE49-F238E27FC236}">
                            <a16:creationId xmlns="" xmlns:a16="http://schemas.microsoft.com/office/drawing/2014/main" id="{CA752835-6BF4-3C8E-94A9-15133C744943}"/>
                          </a:ext>
                        </a:extLst>
                      </p:cNvPr>
                      <p:cNvPicPr/>
                      <p:nvPr/>
                    </p:nvPicPr>
                    <p:blipFill>
                      <a:blip r:embed="rId4"/>
                      <a:stretch>
                        <a:fillRect/>
                      </a:stretch>
                    </p:blipFill>
                    <p:spPr>
                      <a:xfrm>
                        <a:off x="1454434" y="2780928"/>
                        <a:ext cx="9283131" cy="2178694"/>
                      </a:xfrm>
                      <a:prstGeom prst="rect">
                        <a:avLst/>
                      </a:prstGeom>
                    </p:spPr>
                  </p:pic>
                </p:oleObj>
              </mc:Fallback>
            </mc:AlternateContent>
          </a:graphicData>
        </a:graphic>
      </p:graphicFrame>
    </p:spTree>
    <p:extLst>
      <p:ext uri="{BB962C8B-B14F-4D97-AF65-F5344CB8AC3E}">
        <p14:creationId xmlns:p14="http://schemas.microsoft.com/office/powerpoint/2010/main" val="23765611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r>
              <a:rPr lang="en-US" altLang="zh-CN"/>
              <a:t>Jan 2023</a:t>
            </a:r>
            <a:endParaRPr lang="en-GB" altLang="zh-CN" dirty="0"/>
          </a:p>
        </p:txBody>
      </p:sp>
      <p:sp>
        <p:nvSpPr>
          <p:cNvPr id="3" name="页脚占位符 2"/>
          <p:cNvSpPr>
            <a:spLocks noGrp="1"/>
          </p:cNvSpPr>
          <p:nvPr>
            <p:ph type="ftr" idx="11"/>
          </p:nvPr>
        </p:nvSpPr>
        <p:spPr/>
        <p:txBody>
          <a:bodyPr/>
          <a:lstStyle/>
          <a:p>
            <a:r>
              <a:rPr lang="en-GB" altLang="zh-CN"/>
              <a:t>Ziyang Guo, Huawei</a:t>
            </a:r>
            <a:endParaRPr lang="en-GB" altLang="zh-CN" dirty="0"/>
          </a:p>
        </p:txBody>
      </p:sp>
      <p:sp>
        <p:nvSpPr>
          <p:cNvPr id="4" name="灯片编号占位符 3"/>
          <p:cNvSpPr>
            <a:spLocks noGrp="1"/>
          </p:cNvSpPr>
          <p:nvPr>
            <p:ph type="sldNum" idx="12"/>
          </p:nvPr>
        </p:nvSpPr>
        <p:spPr/>
        <p:txBody>
          <a:bodyPr/>
          <a:lstStyle/>
          <a:p>
            <a:r>
              <a:rPr lang="en-GB"/>
              <a:t>Slide </a:t>
            </a:r>
            <a:fld id="{F5D8E26B-7BCF-4D25-9C89-0168A6618F18}" type="slidenum">
              <a:rPr lang="en-GB" smtClean="0"/>
              <a:pPr/>
              <a:t>3</a:t>
            </a:fld>
            <a:endParaRPr lang="en-GB"/>
          </a:p>
        </p:txBody>
      </p:sp>
      <p:pic>
        <p:nvPicPr>
          <p:cNvPr id="5" name="图片 4"/>
          <p:cNvPicPr>
            <a:picLocks noChangeAspect="1"/>
          </p:cNvPicPr>
          <p:nvPr/>
        </p:nvPicPr>
        <p:blipFill>
          <a:blip r:embed="rId2"/>
          <a:stretch>
            <a:fillRect/>
          </a:stretch>
        </p:blipFill>
        <p:spPr>
          <a:xfrm>
            <a:off x="913988" y="1437878"/>
            <a:ext cx="5684968" cy="4943450"/>
          </a:xfrm>
          <a:prstGeom prst="rect">
            <a:avLst/>
          </a:prstGeom>
        </p:spPr>
      </p:pic>
      <p:sp>
        <p:nvSpPr>
          <p:cNvPr id="6" name="标题 1"/>
          <p:cNvSpPr txBox="1">
            <a:spLocks/>
          </p:cNvSpPr>
          <p:nvPr/>
        </p:nvSpPr>
        <p:spPr>
          <a:xfrm>
            <a:off x="914401" y="685801"/>
            <a:ext cx="10361084"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zh-CN" kern="0" dirty="0"/>
              <a:t>Brief summary of the report</a:t>
            </a:r>
            <a:endParaRPr lang="zh-CN" altLang="en-US" kern="0" dirty="0"/>
          </a:p>
        </p:txBody>
      </p:sp>
      <p:sp>
        <p:nvSpPr>
          <p:cNvPr id="7" name="矩形 6"/>
          <p:cNvSpPr/>
          <p:nvPr/>
        </p:nvSpPr>
        <p:spPr bwMode="auto">
          <a:xfrm>
            <a:off x="914401" y="2636912"/>
            <a:ext cx="5583766" cy="648072"/>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文本框 7"/>
          <p:cNvSpPr txBox="1"/>
          <p:nvPr/>
        </p:nvSpPr>
        <p:spPr>
          <a:xfrm>
            <a:off x="7104112" y="1390124"/>
            <a:ext cx="5112568" cy="3662541"/>
          </a:xfrm>
          <a:prstGeom prst="rect">
            <a:avLst/>
          </a:prstGeom>
          <a:noFill/>
        </p:spPr>
        <p:txBody>
          <a:bodyPr wrap="square" rtlCol="0">
            <a:spAutoFit/>
          </a:bodyPr>
          <a:lstStyle/>
          <a:p>
            <a:r>
              <a:rPr lang="en-US" altLang="zh-CN" dirty="0" smtClean="0">
                <a:solidFill>
                  <a:schemeClr val="tx1"/>
                </a:solidFill>
              </a:rPr>
              <a:t>10 p</a:t>
            </a:r>
            <a:r>
              <a:rPr lang="en-US" altLang="zh-CN" dirty="0" smtClean="0">
                <a:solidFill>
                  <a:schemeClr val="tx1"/>
                </a:solidFill>
              </a:rPr>
              <a:t>articipants </a:t>
            </a:r>
            <a:r>
              <a:rPr lang="en-US" altLang="zh-CN" dirty="0">
                <a:solidFill>
                  <a:schemeClr val="tx1"/>
                </a:solidFill>
              </a:rPr>
              <a:t>of the studies:</a:t>
            </a:r>
          </a:p>
          <a:p>
            <a:pPr marL="342900" indent="-342900">
              <a:buFont typeface="Arial" panose="020B0604020202020204" pitchFamily="34" charset="0"/>
              <a:buChar char="•"/>
            </a:pPr>
            <a:r>
              <a:rPr lang="en-US" altLang="zh-CN" sz="2000" dirty="0">
                <a:solidFill>
                  <a:schemeClr val="tx1"/>
                </a:solidFill>
              </a:rPr>
              <a:t>TRANSATEL</a:t>
            </a:r>
          </a:p>
          <a:p>
            <a:pPr marL="342900" indent="-342900">
              <a:buFont typeface="Arial" panose="020B0604020202020204" pitchFamily="34" charset="0"/>
              <a:buChar char="•"/>
            </a:pPr>
            <a:r>
              <a:rPr lang="en-US" altLang="zh-CN" sz="2000" dirty="0">
                <a:solidFill>
                  <a:schemeClr val="tx1"/>
                </a:solidFill>
              </a:rPr>
              <a:t>Telefonica, S.A.</a:t>
            </a:r>
          </a:p>
          <a:p>
            <a:pPr marL="342900" indent="-342900">
              <a:buFont typeface="Arial" panose="020B0604020202020204" pitchFamily="34" charset="0"/>
              <a:buChar char="•"/>
            </a:pPr>
            <a:r>
              <a:rPr lang="en-US" altLang="zh-CN" sz="2000" dirty="0">
                <a:solidFill>
                  <a:schemeClr val="tx1"/>
                </a:solidFill>
              </a:rPr>
              <a:t>Liberty Global</a:t>
            </a:r>
          </a:p>
          <a:p>
            <a:pPr marL="342900" indent="-342900">
              <a:buFont typeface="Arial" panose="020B0604020202020204" pitchFamily="34" charset="0"/>
              <a:buChar char="•"/>
            </a:pPr>
            <a:r>
              <a:rPr lang="en-US" altLang="zh-CN" sz="2000" dirty="0" err="1">
                <a:solidFill>
                  <a:schemeClr val="tx1"/>
                </a:solidFill>
              </a:rPr>
              <a:t>Telia</a:t>
            </a:r>
            <a:r>
              <a:rPr lang="en-US" altLang="zh-CN" sz="2000" dirty="0">
                <a:solidFill>
                  <a:schemeClr val="tx1"/>
                </a:solidFill>
              </a:rPr>
              <a:t> Company</a:t>
            </a:r>
          </a:p>
          <a:p>
            <a:pPr marL="342900" indent="-342900">
              <a:buFont typeface="Arial" panose="020B0604020202020204" pitchFamily="34" charset="0"/>
              <a:buChar char="•"/>
            </a:pPr>
            <a:r>
              <a:rPr lang="en-US" altLang="zh-CN" sz="2000" dirty="0">
                <a:solidFill>
                  <a:schemeClr val="tx1"/>
                </a:solidFill>
              </a:rPr>
              <a:t>European Competitive Telecom Association</a:t>
            </a:r>
          </a:p>
          <a:p>
            <a:pPr marL="342900" indent="-342900">
              <a:buFont typeface="Arial" panose="020B0604020202020204" pitchFamily="34" charset="0"/>
              <a:buChar char="•"/>
            </a:pPr>
            <a:r>
              <a:rPr lang="en-US" altLang="zh-CN" sz="2000" dirty="0">
                <a:solidFill>
                  <a:schemeClr val="tx1"/>
                </a:solidFill>
              </a:rPr>
              <a:t>KPN</a:t>
            </a:r>
          </a:p>
          <a:p>
            <a:pPr marL="342900" indent="-342900">
              <a:buFont typeface="Arial" panose="020B0604020202020204" pitchFamily="34" charset="0"/>
              <a:buChar char="•"/>
            </a:pPr>
            <a:r>
              <a:rPr lang="en-US" altLang="zh-CN" sz="2000" dirty="0" err="1">
                <a:solidFill>
                  <a:schemeClr val="tx1"/>
                </a:solidFill>
              </a:rPr>
              <a:t>Telefónica</a:t>
            </a:r>
            <a:r>
              <a:rPr lang="en-US" altLang="zh-CN" sz="2000" dirty="0">
                <a:solidFill>
                  <a:schemeClr val="tx1"/>
                </a:solidFill>
              </a:rPr>
              <a:t> Germany</a:t>
            </a:r>
          </a:p>
          <a:p>
            <a:pPr marL="342900" indent="-342900">
              <a:buFont typeface="Arial" panose="020B0604020202020204" pitchFamily="34" charset="0"/>
              <a:buChar char="•"/>
            </a:pPr>
            <a:r>
              <a:rPr lang="en-US" altLang="zh-CN" sz="2000" dirty="0" err="1">
                <a:solidFill>
                  <a:schemeClr val="tx1"/>
                </a:solidFill>
              </a:rPr>
              <a:t>Turkcell</a:t>
            </a:r>
            <a:endParaRPr lang="en-US" altLang="zh-CN" sz="2000" dirty="0">
              <a:solidFill>
                <a:schemeClr val="tx1"/>
              </a:solidFill>
            </a:endParaRPr>
          </a:p>
          <a:p>
            <a:pPr marL="342900" indent="-342900">
              <a:buFont typeface="Arial" panose="020B0604020202020204" pitchFamily="34" charset="0"/>
              <a:buChar char="•"/>
            </a:pPr>
            <a:r>
              <a:rPr lang="en-US" altLang="zh-CN" sz="2000" dirty="0">
                <a:solidFill>
                  <a:schemeClr val="tx1"/>
                </a:solidFill>
              </a:rPr>
              <a:t>Amazon Web Services</a:t>
            </a:r>
          </a:p>
          <a:p>
            <a:pPr marL="342900" indent="-342900">
              <a:buFont typeface="Arial" panose="020B0604020202020204" pitchFamily="34" charset="0"/>
              <a:buChar char="•"/>
            </a:pPr>
            <a:r>
              <a:rPr lang="en-US" altLang="zh-CN" sz="2000" dirty="0">
                <a:solidFill>
                  <a:schemeClr val="tx1"/>
                </a:solidFill>
              </a:rPr>
              <a:t>Dialogic innovation &amp; interaction</a:t>
            </a:r>
          </a:p>
        </p:txBody>
      </p:sp>
      <p:cxnSp>
        <p:nvCxnSpPr>
          <p:cNvPr id="11" name="直接箭头连接符 10"/>
          <p:cNvCxnSpPr/>
          <p:nvPr/>
        </p:nvCxnSpPr>
        <p:spPr bwMode="auto">
          <a:xfrm flipV="1">
            <a:off x="6570175" y="2132856"/>
            <a:ext cx="461929" cy="432048"/>
          </a:xfrm>
          <a:prstGeom prst="straightConnector1">
            <a:avLst/>
          </a:prstGeom>
          <a:solidFill>
            <a:srgbClr val="00B8FF"/>
          </a:solidFill>
          <a:ln w="38100" cap="flat" cmpd="sng" algn="ctr">
            <a:solidFill>
              <a:srgbClr val="FF0000"/>
            </a:solidFill>
            <a:prstDash val="solid"/>
            <a:round/>
            <a:headEnd type="none" w="med" len="med"/>
            <a:tailEnd type="triangle"/>
          </a:ln>
          <a:effectLst/>
        </p:spPr>
      </p:cxnSp>
      <p:sp>
        <p:nvSpPr>
          <p:cNvPr id="12" name="矩形 11"/>
          <p:cNvSpPr/>
          <p:nvPr/>
        </p:nvSpPr>
        <p:spPr bwMode="auto">
          <a:xfrm>
            <a:off x="911424" y="3356992"/>
            <a:ext cx="5583766" cy="1080120"/>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3" name="直接箭头连接符 12"/>
          <p:cNvCxnSpPr/>
          <p:nvPr/>
        </p:nvCxnSpPr>
        <p:spPr bwMode="auto">
          <a:xfrm>
            <a:off x="6627765" y="4624549"/>
            <a:ext cx="515992" cy="676659"/>
          </a:xfrm>
          <a:prstGeom prst="straightConnector1">
            <a:avLst/>
          </a:prstGeom>
          <a:solidFill>
            <a:srgbClr val="00B8FF"/>
          </a:solidFill>
          <a:ln w="38100" cap="flat" cmpd="sng" algn="ctr">
            <a:solidFill>
              <a:srgbClr val="FF0000"/>
            </a:solidFill>
            <a:prstDash val="solid"/>
            <a:round/>
            <a:headEnd type="none" w="med" len="med"/>
            <a:tailEnd type="triangle"/>
          </a:ln>
          <a:effectLst/>
        </p:spPr>
      </p:cxnSp>
      <p:sp>
        <p:nvSpPr>
          <p:cNvPr id="15" name="文本框 14"/>
          <p:cNvSpPr txBox="1"/>
          <p:nvPr/>
        </p:nvSpPr>
        <p:spPr>
          <a:xfrm>
            <a:off x="7104112" y="5271591"/>
            <a:ext cx="5112568" cy="461665"/>
          </a:xfrm>
          <a:prstGeom prst="rect">
            <a:avLst/>
          </a:prstGeom>
          <a:noFill/>
        </p:spPr>
        <p:txBody>
          <a:bodyPr wrap="square" rtlCol="0">
            <a:spAutoFit/>
          </a:bodyPr>
          <a:lstStyle/>
          <a:p>
            <a:r>
              <a:rPr lang="en-US" altLang="zh-CN" dirty="0">
                <a:solidFill>
                  <a:schemeClr val="tx1"/>
                </a:solidFill>
              </a:rPr>
              <a:t>Selected 6 use cases of AI</a:t>
            </a:r>
          </a:p>
        </p:txBody>
      </p:sp>
    </p:spTree>
    <p:extLst>
      <p:ext uri="{BB962C8B-B14F-4D97-AF65-F5344CB8AC3E}">
        <p14:creationId xmlns:p14="http://schemas.microsoft.com/office/powerpoint/2010/main" val="41293105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r>
              <a:rPr lang="en-US" altLang="zh-CN"/>
              <a:t>Jan 2023</a:t>
            </a:r>
            <a:endParaRPr lang="en-GB" altLang="zh-CN" dirty="0"/>
          </a:p>
        </p:txBody>
      </p:sp>
      <p:sp>
        <p:nvSpPr>
          <p:cNvPr id="3" name="页脚占位符 2"/>
          <p:cNvSpPr>
            <a:spLocks noGrp="1"/>
          </p:cNvSpPr>
          <p:nvPr>
            <p:ph type="ftr" idx="11"/>
          </p:nvPr>
        </p:nvSpPr>
        <p:spPr/>
        <p:txBody>
          <a:bodyPr/>
          <a:lstStyle/>
          <a:p>
            <a:r>
              <a:rPr lang="en-GB" altLang="zh-CN"/>
              <a:t>Ziyang Guo, Huawei</a:t>
            </a:r>
            <a:endParaRPr lang="en-GB" altLang="zh-CN" dirty="0"/>
          </a:p>
        </p:txBody>
      </p:sp>
      <p:sp>
        <p:nvSpPr>
          <p:cNvPr id="4" name="灯片编号占位符 3"/>
          <p:cNvSpPr>
            <a:spLocks noGrp="1"/>
          </p:cNvSpPr>
          <p:nvPr>
            <p:ph type="sldNum" idx="12"/>
          </p:nvPr>
        </p:nvSpPr>
        <p:spPr/>
        <p:txBody>
          <a:bodyPr/>
          <a:lstStyle/>
          <a:p>
            <a:r>
              <a:rPr lang="en-GB"/>
              <a:t>Slide </a:t>
            </a:r>
            <a:fld id="{F5D8E26B-7BCF-4D25-9C89-0168A6618F18}" type="slidenum">
              <a:rPr lang="en-GB" smtClean="0"/>
              <a:pPr/>
              <a:t>4</a:t>
            </a:fld>
            <a:endParaRPr lang="en-GB"/>
          </a:p>
        </p:txBody>
      </p:sp>
      <p:sp>
        <p:nvSpPr>
          <p:cNvPr id="6" name="标题 1"/>
          <p:cNvSpPr txBox="1">
            <a:spLocks/>
          </p:cNvSpPr>
          <p:nvPr/>
        </p:nvSpPr>
        <p:spPr>
          <a:xfrm>
            <a:off x="914401" y="685801"/>
            <a:ext cx="10361084"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zh-CN" kern="0" dirty="0"/>
              <a:t>Comment 1</a:t>
            </a:r>
            <a:endParaRPr lang="zh-CN" altLang="en-US" kern="0" dirty="0"/>
          </a:p>
        </p:txBody>
      </p:sp>
      <p:sp>
        <p:nvSpPr>
          <p:cNvPr id="14" name="矩形 13"/>
          <p:cNvSpPr/>
          <p:nvPr/>
        </p:nvSpPr>
        <p:spPr>
          <a:xfrm>
            <a:off x="767408" y="1364575"/>
            <a:ext cx="11008254" cy="1015663"/>
          </a:xfrm>
          <a:prstGeom prst="rect">
            <a:avLst/>
          </a:prstGeom>
        </p:spPr>
        <p:txBody>
          <a:bodyPr wrap="square">
            <a:spAutoFit/>
          </a:bodyPr>
          <a:lstStyle/>
          <a:p>
            <a:r>
              <a:rPr lang="en-US" altLang="zh-CN" sz="2000" b="1" dirty="0">
                <a:solidFill>
                  <a:schemeClr val="tx1"/>
                </a:solidFill>
                <a:latin typeface="+mn-lt"/>
              </a:rPr>
              <a:t>4. ARTIFICIAL INTELLIGENCE IN TELECOMMUNICATIONS</a:t>
            </a:r>
          </a:p>
          <a:p>
            <a:r>
              <a:rPr lang="en-US" altLang="zh-CN" sz="2000" b="1" dirty="0">
                <a:solidFill>
                  <a:schemeClr val="tx1"/>
                </a:solidFill>
                <a:latin typeface="+mn-lt"/>
              </a:rPr>
              <a:t>4.2. Risks</a:t>
            </a:r>
          </a:p>
          <a:p>
            <a:r>
              <a:rPr lang="en-US" altLang="zh-CN" sz="2000" b="1" dirty="0">
                <a:solidFill>
                  <a:schemeClr val="tx1"/>
                </a:solidFill>
                <a:latin typeface="+mn-lt"/>
              </a:rPr>
              <a:t>4.2.3. Lack of trust in decision making</a:t>
            </a:r>
          </a:p>
        </p:txBody>
      </p:sp>
      <p:sp>
        <p:nvSpPr>
          <p:cNvPr id="16" name="矩形 15"/>
          <p:cNvSpPr/>
          <p:nvPr/>
        </p:nvSpPr>
        <p:spPr>
          <a:xfrm>
            <a:off x="767408" y="2522203"/>
            <a:ext cx="10801200" cy="3323987"/>
          </a:xfrm>
          <a:prstGeom prst="rect">
            <a:avLst/>
          </a:prstGeom>
        </p:spPr>
        <p:txBody>
          <a:bodyPr wrap="square">
            <a:spAutoFit/>
          </a:bodyPr>
          <a:lstStyle/>
          <a:p>
            <a:r>
              <a:rPr lang="en-US" altLang="zh-CN" sz="1400" dirty="0">
                <a:solidFill>
                  <a:schemeClr val="tx1"/>
                </a:solidFill>
              </a:rPr>
              <a:t>AI systems allow the processing of large amounts of data, automation of processes as well as the detection of patterns in datasets. </a:t>
            </a:r>
            <a:r>
              <a:rPr lang="en-US" altLang="zh-CN" sz="1400" u="sng" dirty="0">
                <a:solidFill>
                  <a:schemeClr val="tx1"/>
                </a:solidFill>
              </a:rPr>
              <a:t>Yet the complexity of AI systems, in particular AI systems using ML approaches, may render the evaluation of the results validation as a major challenge. Methods and procedures which ensure that the results presented by AI systems need to be understood and evaluated</a:t>
            </a:r>
            <a:r>
              <a:rPr lang="en-US" altLang="zh-CN" sz="1400" dirty="0">
                <a:solidFill>
                  <a:schemeClr val="tx1"/>
                </a:solidFill>
              </a:rPr>
              <a:t>. In particular, the enhancement of the </a:t>
            </a:r>
            <a:r>
              <a:rPr lang="en-US" altLang="zh-CN" sz="1400" dirty="0" err="1">
                <a:solidFill>
                  <a:schemeClr val="tx1"/>
                </a:solidFill>
              </a:rPr>
              <a:t>explainability</a:t>
            </a:r>
            <a:r>
              <a:rPr lang="en-US" altLang="zh-CN" sz="1400" dirty="0">
                <a:solidFill>
                  <a:schemeClr val="tx1"/>
                </a:solidFill>
              </a:rPr>
              <a:t> of the outputs will be crucial to guarantee that disputes between stakeholders in the telecommunications sector can be tackled.</a:t>
            </a:r>
          </a:p>
          <a:p>
            <a:endParaRPr lang="en-US" altLang="zh-CN" sz="1400" dirty="0">
              <a:solidFill>
                <a:schemeClr val="tx1"/>
              </a:solidFill>
            </a:endParaRPr>
          </a:p>
          <a:p>
            <a:r>
              <a:rPr lang="en-US" altLang="zh-CN" sz="1400" dirty="0">
                <a:solidFill>
                  <a:schemeClr val="tx1"/>
                </a:solidFill>
              </a:rPr>
              <a:t>AI </a:t>
            </a:r>
            <a:r>
              <a:rPr lang="en-US" altLang="zh-CN" sz="1400" i="1" dirty="0" err="1">
                <a:solidFill>
                  <a:schemeClr val="tx1"/>
                </a:solidFill>
              </a:rPr>
              <a:t>explainability</a:t>
            </a:r>
            <a:r>
              <a:rPr lang="en-US" altLang="zh-CN" sz="1400" i="1" dirty="0">
                <a:solidFill>
                  <a:schemeClr val="tx1"/>
                </a:solidFill>
              </a:rPr>
              <a:t> </a:t>
            </a:r>
            <a:r>
              <a:rPr lang="en-US" altLang="zh-CN" sz="1400" dirty="0">
                <a:solidFill>
                  <a:schemeClr val="tx1"/>
                </a:solidFill>
              </a:rPr>
              <a:t>relates to the means that allow users to understand and trust AI outputs. When involving decisions or profiling involving individuals, the provisions in art 22 of the GDPR establish the data subject’s right to obtain human intervention and an explanation of the decision reached (Rec 71 GDPR). There are several technical frameworks for Explainable AI and enhance transparency such as What-if Tool (tensor flow), LIME, </a:t>
            </a:r>
            <a:r>
              <a:rPr lang="en-US" altLang="zh-CN" sz="1400" dirty="0" err="1">
                <a:solidFill>
                  <a:schemeClr val="tx1"/>
                </a:solidFill>
              </a:rPr>
              <a:t>DeepLIFT</a:t>
            </a:r>
            <a:r>
              <a:rPr lang="en-US" altLang="zh-CN" sz="1400" dirty="0">
                <a:solidFill>
                  <a:schemeClr val="tx1"/>
                </a:solidFill>
              </a:rPr>
              <a:t>, Shapley etc.  Survey respondents rated concerns about the opacity of AI systems with an average of 3.4 (being 5 the highest rate). Several technical measures to ensure </a:t>
            </a:r>
            <a:r>
              <a:rPr lang="en-US" altLang="zh-CN" sz="1400" dirty="0" err="1">
                <a:solidFill>
                  <a:schemeClr val="tx1"/>
                </a:solidFill>
              </a:rPr>
              <a:t>explainability</a:t>
            </a:r>
            <a:r>
              <a:rPr lang="en-US" altLang="zh-CN" sz="1400" dirty="0">
                <a:solidFill>
                  <a:schemeClr val="tx1"/>
                </a:solidFill>
              </a:rPr>
              <a:t> and to increase trust in the decision making have been implemented by the responding stakeholders, such as logging and reporting systems, levels of explanation tailored to stakeholder groups, detailed documentation and triggers with thresholds to identify critical deviations.</a:t>
            </a:r>
          </a:p>
          <a:p>
            <a:pPr>
              <a:spcAft>
                <a:spcPts val="0"/>
              </a:spcAft>
            </a:pPr>
            <a:endParaRPr lang="en-US" altLang="zh-CN" sz="1400" u="sng" dirty="0">
              <a:solidFill>
                <a:schemeClr val="tx1"/>
              </a:solidFill>
              <a:latin typeface="+mn-lt"/>
            </a:endParaRPr>
          </a:p>
          <a:p>
            <a:pPr>
              <a:spcAft>
                <a:spcPts val="0"/>
              </a:spcAft>
            </a:pPr>
            <a:r>
              <a:rPr lang="en-US" altLang="zh-CN" sz="1400" u="sng" dirty="0">
                <a:solidFill>
                  <a:srgbClr val="FF0000"/>
                </a:solidFill>
                <a:latin typeface="+mn-lt"/>
              </a:rPr>
              <a:t>AI regulation would also be a way to increase trust in AI. For example, regulation can set the performance requirements of AI and constrain the abnormal decision-making of AI, thereby improving trust in AI through some prescribed assessment processes in various settings and conditions.</a:t>
            </a:r>
          </a:p>
        </p:txBody>
      </p:sp>
    </p:spTree>
    <p:extLst>
      <p:ext uri="{BB962C8B-B14F-4D97-AF65-F5344CB8AC3E}">
        <p14:creationId xmlns:p14="http://schemas.microsoft.com/office/powerpoint/2010/main" val="17101675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r>
              <a:rPr lang="en-US" altLang="zh-CN"/>
              <a:t>Jan 2023</a:t>
            </a:r>
            <a:endParaRPr lang="en-GB" altLang="zh-CN" dirty="0"/>
          </a:p>
        </p:txBody>
      </p:sp>
      <p:sp>
        <p:nvSpPr>
          <p:cNvPr id="3" name="页脚占位符 2"/>
          <p:cNvSpPr>
            <a:spLocks noGrp="1"/>
          </p:cNvSpPr>
          <p:nvPr>
            <p:ph type="ftr" idx="11"/>
          </p:nvPr>
        </p:nvSpPr>
        <p:spPr/>
        <p:txBody>
          <a:bodyPr/>
          <a:lstStyle/>
          <a:p>
            <a:r>
              <a:rPr lang="en-GB" altLang="zh-CN"/>
              <a:t>Ziyang Guo, Huawei</a:t>
            </a:r>
            <a:endParaRPr lang="en-GB" altLang="zh-CN" dirty="0"/>
          </a:p>
        </p:txBody>
      </p:sp>
      <p:sp>
        <p:nvSpPr>
          <p:cNvPr id="4" name="灯片编号占位符 3"/>
          <p:cNvSpPr>
            <a:spLocks noGrp="1"/>
          </p:cNvSpPr>
          <p:nvPr>
            <p:ph type="sldNum" idx="12"/>
          </p:nvPr>
        </p:nvSpPr>
        <p:spPr/>
        <p:txBody>
          <a:bodyPr/>
          <a:lstStyle/>
          <a:p>
            <a:r>
              <a:rPr lang="en-GB"/>
              <a:t>Slide </a:t>
            </a:r>
            <a:fld id="{F5D8E26B-7BCF-4D25-9C89-0168A6618F18}" type="slidenum">
              <a:rPr lang="en-GB" smtClean="0"/>
              <a:pPr/>
              <a:t>5</a:t>
            </a:fld>
            <a:endParaRPr lang="en-GB"/>
          </a:p>
        </p:txBody>
      </p:sp>
      <p:sp>
        <p:nvSpPr>
          <p:cNvPr id="6" name="标题 1"/>
          <p:cNvSpPr txBox="1">
            <a:spLocks/>
          </p:cNvSpPr>
          <p:nvPr/>
        </p:nvSpPr>
        <p:spPr>
          <a:xfrm>
            <a:off x="914401" y="685801"/>
            <a:ext cx="10361084"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zh-CN" kern="0" dirty="0"/>
              <a:t>Comment 2</a:t>
            </a:r>
            <a:endParaRPr lang="zh-CN" altLang="en-US" kern="0" dirty="0"/>
          </a:p>
        </p:txBody>
      </p:sp>
      <p:sp>
        <p:nvSpPr>
          <p:cNvPr id="14" name="矩形 13"/>
          <p:cNvSpPr/>
          <p:nvPr/>
        </p:nvSpPr>
        <p:spPr>
          <a:xfrm>
            <a:off x="767408" y="1364575"/>
            <a:ext cx="11008254" cy="1323439"/>
          </a:xfrm>
          <a:prstGeom prst="rect">
            <a:avLst/>
          </a:prstGeom>
        </p:spPr>
        <p:txBody>
          <a:bodyPr wrap="square">
            <a:spAutoFit/>
          </a:bodyPr>
          <a:lstStyle/>
          <a:p>
            <a:r>
              <a:rPr lang="en-US" altLang="zh-CN" sz="2000" b="1" dirty="0">
                <a:solidFill>
                  <a:schemeClr val="tx1"/>
                </a:solidFill>
                <a:latin typeface="+mn-lt"/>
              </a:rPr>
              <a:t>5. SELECTED ARTIFICIAL INTELLIGENCE USE CASE AREAS</a:t>
            </a:r>
          </a:p>
          <a:p>
            <a:r>
              <a:rPr lang="en-US" altLang="zh-CN" sz="2000" b="1" dirty="0">
                <a:solidFill>
                  <a:schemeClr val="tx1"/>
                </a:solidFill>
                <a:latin typeface="+mn-lt"/>
              </a:rPr>
              <a:t>5.3. Dynamic Spectrum Sharing</a:t>
            </a:r>
          </a:p>
          <a:p>
            <a:r>
              <a:rPr lang="en-US" altLang="zh-CN" sz="2000" b="1" dirty="0">
                <a:solidFill>
                  <a:schemeClr val="tx1"/>
                </a:solidFill>
                <a:latin typeface="+mn-lt"/>
              </a:rPr>
              <a:t>5.3.2. Related applications</a:t>
            </a:r>
          </a:p>
          <a:p>
            <a:pPr marL="342900" indent="-342900">
              <a:buFont typeface="Arial" panose="020B0604020202020204" pitchFamily="34" charset="0"/>
              <a:buChar char="•"/>
            </a:pPr>
            <a:r>
              <a:rPr lang="en-US" altLang="zh-CN" sz="2000" b="1" dirty="0">
                <a:solidFill>
                  <a:schemeClr val="tx1"/>
                </a:solidFill>
                <a:latin typeface="+mn-lt"/>
              </a:rPr>
              <a:t>Deep reinforcement learning for dynamic spectrum access</a:t>
            </a:r>
            <a:endParaRPr lang="zh-CN" altLang="en-US" sz="2000" dirty="0">
              <a:solidFill>
                <a:schemeClr val="tx1"/>
              </a:solidFill>
              <a:latin typeface="+mn-lt"/>
            </a:endParaRPr>
          </a:p>
        </p:txBody>
      </p:sp>
      <p:sp>
        <p:nvSpPr>
          <p:cNvPr id="16" name="矩形 15"/>
          <p:cNvSpPr/>
          <p:nvPr/>
        </p:nvSpPr>
        <p:spPr>
          <a:xfrm>
            <a:off x="704370" y="2708920"/>
            <a:ext cx="11071292" cy="2893100"/>
          </a:xfrm>
          <a:prstGeom prst="rect">
            <a:avLst/>
          </a:prstGeom>
        </p:spPr>
        <p:txBody>
          <a:bodyPr wrap="square">
            <a:spAutoFit/>
          </a:bodyPr>
          <a:lstStyle/>
          <a:p>
            <a:pPr>
              <a:spcAft>
                <a:spcPts val="0"/>
              </a:spcAft>
            </a:pPr>
            <a:r>
              <a:rPr lang="en-US" altLang="zh-CN" sz="1400" dirty="0">
                <a:solidFill>
                  <a:schemeClr val="tx1"/>
                </a:solidFill>
                <a:latin typeface="+mn-lt"/>
              </a:rPr>
              <a:t>Conventional dynamic spectrum access is based on centralized control node that is responsible for the spectrum allocation to users. Prior to making decisions, this centralized node needs to collect information across the network. For instance, information regarding the users’ position and base stations. This information is complex and disperse. The difficulties of obtaining this information hinders the appropriate functioning of the network when there is a sufficient large number of users, which, ultimately, could yield to poor performance.</a:t>
            </a:r>
          </a:p>
          <a:p>
            <a:pPr>
              <a:spcAft>
                <a:spcPts val="0"/>
              </a:spcAft>
            </a:pPr>
            <a:endParaRPr lang="en-US" altLang="zh-CN" sz="1400" dirty="0">
              <a:solidFill>
                <a:schemeClr val="tx1"/>
              </a:solidFill>
              <a:latin typeface="+mn-lt"/>
            </a:endParaRPr>
          </a:p>
          <a:p>
            <a:pPr>
              <a:spcAft>
                <a:spcPts val="0"/>
              </a:spcAft>
            </a:pPr>
            <a:r>
              <a:rPr lang="en-US" altLang="zh-CN" sz="1400" dirty="0">
                <a:solidFill>
                  <a:schemeClr val="tx1"/>
                </a:solidFill>
                <a:latin typeface="+mn-lt"/>
              </a:rPr>
              <a:t>To solve this problem, reinforcement learning can be used. This technique consists of a learning process, where an agent can periodically make decisions, observe the results, and then automatically adjust its strategy to achieve the optimal policy. However, there are also limitations, mainly referred to the amount of time that is necessary to reach a solution since it requires gaining knowledge of an entire system. Fortunately, Deep Reinforcement Learning (DRL) can overcome those limitations and improve the learning speed and the performance of algorithms. Hence, it enables centralized control nodes to solve non-convex and complex problems, to achieve optimal solutions without complete and accurate network information.</a:t>
            </a:r>
          </a:p>
          <a:p>
            <a:pPr>
              <a:spcAft>
                <a:spcPts val="0"/>
              </a:spcAft>
            </a:pPr>
            <a:r>
              <a:rPr lang="en-US" altLang="zh-CN" sz="1400" dirty="0">
                <a:solidFill>
                  <a:schemeClr val="tx1"/>
                </a:solidFill>
                <a:latin typeface="+mn-lt"/>
              </a:rPr>
              <a:t> </a:t>
            </a:r>
          </a:p>
          <a:p>
            <a:pPr>
              <a:spcAft>
                <a:spcPts val="0"/>
              </a:spcAft>
            </a:pPr>
            <a:r>
              <a:rPr lang="en-US" altLang="zh-CN" sz="1400" u="sng" dirty="0">
                <a:solidFill>
                  <a:srgbClr val="FF0000"/>
                </a:solidFill>
                <a:latin typeface="+mn-lt"/>
              </a:rPr>
              <a:t>Research on DRL-based spectrum access on unlicensed band is active [1][2]. DRL-based spectrum access mechanisms have been shown to achieve higher</a:t>
            </a:r>
            <a:r>
              <a:rPr lang="en-US" altLang="zh-CN" sz="1400" u="sng" dirty="0">
                <a:solidFill>
                  <a:srgbClr val="FF0000"/>
                </a:solidFill>
              </a:rPr>
              <a:t> spectrum efficiency and lower latency </a:t>
            </a:r>
            <a:r>
              <a:rPr lang="en-US" altLang="zh-CN" sz="1400" u="sng" dirty="0">
                <a:solidFill>
                  <a:srgbClr val="FF0000"/>
                </a:solidFill>
                <a:latin typeface="+mn-lt"/>
              </a:rPr>
              <a:t>than conventional mechanisms on unlicensed band, which rely on randomization to mitigate collisions.</a:t>
            </a:r>
            <a:endParaRPr lang="zh-CN" altLang="en-US" sz="1400" dirty="0">
              <a:solidFill>
                <a:schemeClr val="tx1"/>
              </a:solidFill>
              <a:latin typeface="+mn-lt"/>
            </a:endParaRPr>
          </a:p>
        </p:txBody>
      </p:sp>
      <p:sp>
        <p:nvSpPr>
          <p:cNvPr id="17" name="文本框 16"/>
          <p:cNvSpPr txBox="1"/>
          <p:nvPr/>
        </p:nvSpPr>
        <p:spPr>
          <a:xfrm>
            <a:off x="695400" y="5661248"/>
            <a:ext cx="11161240" cy="769441"/>
          </a:xfrm>
          <a:prstGeom prst="rect">
            <a:avLst/>
          </a:prstGeom>
          <a:noFill/>
        </p:spPr>
        <p:txBody>
          <a:bodyPr wrap="square" rtlCol="0">
            <a:spAutoFit/>
          </a:bodyPr>
          <a:lstStyle/>
          <a:p>
            <a:r>
              <a:rPr lang="en-US" altLang="zh-CN" sz="1100" dirty="0">
                <a:solidFill>
                  <a:schemeClr val="tx1"/>
                </a:solidFill>
              </a:rPr>
              <a:t>[1] Z. Guo, Z. Chen, P. Liu, J. Luo, X. Yang and X. Sun, “Multi-Agent Reinforcement Learning-Based Distributed Channel Access for Next Generation Wireless Networks,” in IEEE Journal on Selected Areas in Communications, vol. 40, no. 5, pp. 1587-1599, May 2022, </a:t>
            </a:r>
            <a:r>
              <a:rPr lang="en-US" altLang="zh-CN" sz="1100" dirty="0" err="1">
                <a:solidFill>
                  <a:schemeClr val="tx1"/>
                </a:solidFill>
              </a:rPr>
              <a:t>doi</a:t>
            </a:r>
            <a:r>
              <a:rPr lang="en-US" altLang="zh-CN" sz="1100" dirty="0">
                <a:solidFill>
                  <a:schemeClr val="tx1"/>
                </a:solidFill>
              </a:rPr>
              <a:t>: 10.1109/JSAC.2022.3143251.</a:t>
            </a:r>
          </a:p>
          <a:p>
            <a:r>
              <a:rPr lang="en-US" altLang="zh-CN" sz="1100" dirty="0">
                <a:solidFill>
                  <a:schemeClr val="tx1"/>
                </a:solidFill>
              </a:rPr>
              <a:t>[2] W. </a:t>
            </a:r>
            <a:r>
              <a:rPr lang="en-US" altLang="zh-CN" sz="1100" dirty="0" err="1">
                <a:solidFill>
                  <a:schemeClr val="tx1"/>
                </a:solidFill>
              </a:rPr>
              <a:t>Wydmański</a:t>
            </a:r>
            <a:r>
              <a:rPr lang="en-US" altLang="zh-CN" sz="1100" dirty="0">
                <a:solidFill>
                  <a:schemeClr val="tx1"/>
                </a:solidFill>
              </a:rPr>
              <a:t> and S. </a:t>
            </a:r>
            <a:r>
              <a:rPr lang="en-US" altLang="zh-CN" sz="1100" dirty="0" err="1">
                <a:solidFill>
                  <a:schemeClr val="tx1"/>
                </a:solidFill>
              </a:rPr>
              <a:t>Szott</a:t>
            </a:r>
            <a:r>
              <a:rPr lang="en-US" altLang="zh-CN" sz="1100" dirty="0">
                <a:solidFill>
                  <a:schemeClr val="tx1"/>
                </a:solidFill>
              </a:rPr>
              <a:t>, “Contention window optimization in IEEE 802.11ax networks with deep reinforcement learning,” in Proc. 2021 IEEE Wireless </a:t>
            </a:r>
            <a:r>
              <a:rPr lang="en-US" altLang="zh-CN" sz="1100" dirty="0" err="1">
                <a:solidFill>
                  <a:schemeClr val="tx1"/>
                </a:solidFill>
              </a:rPr>
              <a:t>Commun</a:t>
            </a:r>
            <a:r>
              <a:rPr lang="en-US" altLang="zh-CN" sz="1100" dirty="0">
                <a:solidFill>
                  <a:schemeClr val="tx1"/>
                </a:solidFill>
              </a:rPr>
              <a:t>. </a:t>
            </a:r>
            <a:r>
              <a:rPr lang="en-US" altLang="zh-CN" sz="1100" dirty="0" err="1">
                <a:solidFill>
                  <a:schemeClr val="tx1"/>
                </a:solidFill>
              </a:rPr>
              <a:t>Netw</a:t>
            </a:r>
            <a:r>
              <a:rPr lang="en-US" altLang="zh-CN" sz="1100" dirty="0">
                <a:solidFill>
                  <a:schemeClr val="tx1"/>
                </a:solidFill>
              </a:rPr>
              <a:t>. Conf. (WCNC), 2021, pp. 1–6, </a:t>
            </a:r>
            <a:r>
              <a:rPr lang="en-US" altLang="zh-CN" sz="1100" dirty="0" err="1">
                <a:solidFill>
                  <a:schemeClr val="tx1"/>
                </a:solidFill>
              </a:rPr>
              <a:t>doi</a:t>
            </a:r>
            <a:r>
              <a:rPr lang="en-US" altLang="zh-CN" sz="1100" dirty="0">
                <a:solidFill>
                  <a:schemeClr val="tx1"/>
                </a:solidFill>
              </a:rPr>
              <a:t>: 10.1109/WCNC49053.2021.9417575.</a:t>
            </a:r>
            <a:endParaRPr lang="zh-CN" altLang="en-US" sz="1100" dirty="0">
              <a:solidFill>
                <a:schemeClr val="tx1"/>
              </a:solidFill>
            </a:endParaRPr>
          </a:p>
        </p:txBody>
      </p:sp>
    </p:spTree>
    <p:extLst>
      <p:ext uri="{BB962C8B-B14F-4D97-AF65-F5344CB8AC3E}">
        <p14:creationId xmlns:p14="http://schemas.microsoft.com/office/powerpoint/2010/main" val="16815156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r>
              <a:rPr lang="en-US" altLang="zh-CN"/>
              <a:t>Jan 2023</a:t>
            </a:r>
            <a:endParaRPr lang="en-GB" altLang="zh-CN" dirty="0"/>
          </a:p>
        </p:txBody>
      </p:sp>
      <p:sp>
        <p:nvSpPr>
          <p:cNvPr id="3" name="页脚占位符 2"/>
          <p:cNvSpPr>
            <a:spLocks noGrp="1"/>
          </p:cNvSpPr>
          <p:nvPr>
            <p:ph type="ftr" idx="11"/>
          </p:nvPr>
        </p:nvSpPr>
        <p:spPr/>
        <p:txBody>
          <a:bodyPr/>
          <a:lstStyle/>
          <a:p>
            <a:r>
              <a:rPr lang="en-GB" altLang="zh-CN"/>
              <a:t>Ziyang Guo, Huawei</a:t>
            </a:r>
            <a:endParaRPr lang="en-GB" altLang="zh-CN" dirty="0"/>
          </a:p>
        </p:txBody>
      </p:sp>
      <p:sp>
        <p:nvSpPr>
          <p:cNvPr id="4" name="灯片编号占位符 3"/>
          <p:cNvSpPr>
            <a:spLocks noGrp="1"/>
          </p:cNvSpPr>
          <p:nvPr>
            <p:ph type="sldNum" idx="12"/>
          </p:nvPr>
        </p:nvSpPr>
        <p:spPr/>
        <p:txBody>
          <a:bodyPr/>
          <a:lstStyle/>
          <a:p>
            <a:r>
              <a:rPr lang="en-GB"/>
              <a:t>Slide </a:t>
            </a:r>
            <a:fld id="{F5D8E26B-7BCF-4D25-9C89-0168A6618F18}" type="slidenum">
              <a:rPr lang="en-GB" smtClean="0"/>
              <a:pPr/>
              <a:t>6</a:t>
            </a:fld>
            <a:endParaRPr lang="en-GB"/>
          </a:p>
        </p:txBody>
      </p:sp>
      <p:sp>
        <p:nvSpPr>
          <p:cNvPr id="6" name="标题 1"/>
          <p:cNvSpPr txBox="1">
            <a:spLocks/>
          </p:cNvSpPr>
          <p:nvPr/>
        </p:nvSpPr>
        <p:spPr>
          <a:xfrm>
            <a:off x="914401" y="685801"/>
            <a:ext cx="10361084"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zh-CN" kern="0" dirty="0"/>
              <a:t>Comment 3</a:t>
            </a:r>
            <a:endParaRPr lang="zh-CN" altLang="en-US" kern="0" dirty="0"/>
          </a:p>
        </p:txBody>
      </p:sp>
      <p:sp>
        <p:nvSpPr>
          <p:cNvPr id="14" name="矩形 13"/>
          <p:cNvSpPr/>
          <p:nvPr/>
        </p:nvSpPr>
        <p:spPr>
          <a:xfrm>
            <a:off x="767408" y="1405225"/>
            <a:ext cx="11008254" cy="1015663"/>
          </a:xfrm>
          <a:prstGeom prst="rect">
            <a:avLst/>
          </a:prstGeom>
        </p:spPr>
        <p:txBody>
          <a:bodyPr wrap="square">
            <a:spAutoFit/>
          </a:bodyPr>
          <a:lstStyle/>
          <a:p>
            <a:r>
              <a:rPr lang="en-US" altLang="zh-CN" sz="2000" b="1" dirty="0">
                <a:solidFill>
                  <a:schemeClr val="tx1"/>
                </a:solidFill>
              </a:rPr>
              <a:t>5. SELECTED ARTIFICIAL INTELLIGENCE USE CASE AREAS</a:t>
            </a:r>
          </a:p>
          <a:p>
            <a:r>
              <a:rPr lang="en-US" altLang="zh-CN" sz="2000" b="1" dirty="0">
                <a:solidFill>
                  <a:schemeClr val="tx1"/>
                </a:solidFill>
              </a:rPr>
              <a:t>5.3. Dynamic Spectrum Sharing</a:t>
            </a:r>
          </a:p>
          <a:p>
            <a:r>
              <a:rPr lang="en-US" altLang="zh-CN" sz="2000" b="1" dirty="0">
                <a:solidFill>
                  <a:schemeClr val="tx1"/>
                </a:solidFill>
              </a:rPr>
              <a:t>5.3.3. Conclusions and regulatory implications</a:t>
            </a:r>
            <a:endParaRPr lang="zh-CN" altLang="en-US" sz="2000" dirty="0">
              <a:solidFill>
                <a:schemeClr val="tx1"/>
              </a:solidFill>
            </a:endParaRPr>
          </a:p>
        </p:txBody>
      </p:sp>
      <p:sp>
        <p:nvSpPr>
          <p:cNvPr id="18" name="矩形 17"/>
          <p:cNvSpPr/>
          <p:nvPr/>
        </p:nvSpPr>
        <p:spPr>
          <a:xfrm>
            <a:off x="776378" y="2564904"/>
            <a:ext cx="10864238" cy="2708434"/>
          </a:xfrm>
          <a:prstGeom prst="rect">
            <a:avLst/>
          </a:prstGeom>
        </p:spPr>
        <p:txBody>
          <a:bodyPr wrap="square">
            <a:spAutoFit/>
          </a:bodyPr>
          <a:lstStyle/>
          <a:p>
            <a:r>
              <a:rPr lang="en-US" altLang="zh-CN" sz="1400" dirty="0">
                <a:solidFill>
                  <a:schemeClr val="tx1"/>
                </a:solidFill>
                <a:latin typeface="+mn-lt"/>
              </a:rPr>
              <a:t>The realization of dynamic spectrum access with cognitive radio largely depends on the willingness of the regulators to open the spectrum for unlicensed access, but it also involves a technical component that need multidisciplinary approach from different fields, such as machine learning, computer networking, information theory or signal processing. In recent years, there is a trend for a more flexible approach to spectrum regulation. For instance, in November 2008 the Federal Communications Commission (FCC) presented a document with proposals for removing unnecessary regulations that restricted the development of spectrum markets</a:t>
            </a:r>
            <a:r>
              <a:rPr lang="en-US" altLang="zh-CN" sz="1400" baseline="30000" dirty="0">
                <a:solidFill>
                  <a:schemeClr val="tx1"/>
                </a:solidFill>
                <a:latin typeface="+mn-lt"/>
              </a:rPr>
              <a:t>75</a:t>
            </a:r>
            <a:r>
              <a:rPr lang="en-US" altLang="zh-CN" sz="1400" dirty="0">
                <a:solidFill>
                  <a:schemeClr val="tx1"/>
                </a:solidFill>
                <a:latin typeface="+mn-lt"/>
              </a:rPr>
              <a:t>. In the UK, the Office of Communications (OFCOM) proposed to allow </a:t>
            </a:r>
            <a:r>
              <a:rPr lang="en-US" altLang="zh-CN" sz="1400" dirty="0" err="1">
                <a:solidFill>
                  <a:schemeClr val="tx1"/>
                </a:solidFill>
                <a:latin typeface="+mn-lt"/>
              </a:rPr>
              <a:t>licence</a:t>
            </a:r>
            <a:r>
              <a:rPr lang="en-US" altLang="zh-CN" sz="1400" dirty="0">
                <a:solidFill>
                  <a:schemeClr val="tx1"/>
                </a:solidFill>
                <a:latin typeface="+mn-lt"/>
              </a:rPr>
              <a:t> exempt use of interleaved spectrum for cognitive devices</a:t>
            </a:r>
            <a:r>
              <a:rPr lang="en-US" altLang="zh-CN" sz="1400" baseline="30000" dirty="0">
                <a:solidFill>
                  <a:schemeClr val="tx1"/>
                </a:solidFill>
                <a:latin typeface="+mn-lt"/>
              </a:rPr>
              <a:t>76</a:t>
            </a:r>
            <a:r>
              <a:rPr lang="en-US" altLang="zh-CN" sz="1400" dirty="0">
                <a:solidFill>
                  <a:schemeClr val="tx1"/>
                </a:solidFill>
                <a:latin typeface="+mn-lt"/>
              </a:rPr>
              <a:t>. </a:t>
            </a:r>
            <a:br>
              <a:rPr lang="en-US" altLang="zh-CN" sz="1400" dirty="0">
                <a:solidFill>
                  <a:schemeClr val="tx1"/>
                </a:solidFill>
                <a:latin typeface="+mn-lt"/>
              </a:rPr>
            </a:br>
            <a:endParaRPr lang="en-US" altLang="zh-CN" sz="1400" dirty="0">
              <a:solidFill>
                <a:schemeClr val="tx1"/>
              </a:solidFill>
              <a:latin typeface="+mn-lt"/>
            </a:endParaRPr>
          </a:p>
          <a:p>
            <a:r>
              <a:rPr lang="en-US" altLang="zh-CN" sz="1400" dirty="0">
                <a:solidFill>
                  <a:schemeClr val="tx1"/>
                </a:solidFill>
                <a:latin typeface="+mn-lt"/>
              </a:rPr>
              <a:t>Reviewed evidence in this section shows that there exists room for improvement in spectrum management, and AI techniques are a well-suited technology to foster this new dynamic approach that will be needed to satisfy future demand. These AI-based Dynamic Spectrum Management mechanisms have shown to achieve better performance and robustness than conventional schemes. However, there are also some challenges that must be addressed, both technologically and regulatory. To maximize the value of these algorithms, regulators should shift from a fixed to dynamic and more flexible approach. </a:t>
            </a:r>
            <a:r>
              <a:rPr lang="en-US" altLang="zh-CN" sz="1400" u="sng" dirty="0">
                <a:solidFill>
                  <a:srgbClr val="FF0000"/>
                </a:solidFill>
                <a:latin typeface="+mn-lt"/>
              </a:rPr>
              <a:t>Regulations on unlicensed band </a:t>
            </a:r>
            <a:r>
              <a:rPr lang="en-US" altLang="zh-CN" sz="1400" u="sng" dirty="0" err="1">
                <a:solidFill>
                  <a:srgbClr val="FF0000"/>
                </a:solidFill>
                <a:latin typeface="+mn-lt"/>
              </a:rPr>
              <a:t>spectum</a:t>
            </a:r>
            <a:r>
              <a:rPr lang="en-US" altLang="zh-CN" sz="1400" u="sng" dirty="0">
                <a:solidFill>
                  <a:srgbClr val="FF0000"/>
                </a:solidFill>
                <a:latin typeface="+mn-lt"/>
              </a:rPr>
              <a:t> access should also be flexible to allow AI-based mechanisms.</a:t>
            </a:r>
            <a:endParaRPr lang="en-US" altLang="zh-CN" sz="1400" dirty="0">
              <a:solidFill>
                <a:schemeClr val="tx1"/>
              </a:solidFill>
              <a:latin typeface="+mn-lt"/>
            </a:endParaRPr>
          </a:p>
        </p:txBody>
      </p:sp>
      <p:sp>
        <p:nvSpPr>
          <p:cNvPr id="9" name="矩形 8"/>
          <p:cNvSpPr/>
          <p:nvPr/>
        </p:nvSpPr>
        <p:spPr>
          <a:xfrm>
            <a:off x="789271" y="5417354"/>
            <a:ext cx="10851345" cy="646331"/>
          </a:xfrm>
          <a:prstGeom prst="rect">
            <a:avLst/>
          </a:prstGeom>
        </p:spPr>
        <p:txBody>
          <a:bodyPr wrap="square">
            <a:spAutoFit/>
          </a:bodyPr>
          <a:lstStyle/>
          <a:p>
            <a:r>
              <a:rPr lang="en-US" altLang="zh-CN" sz="1800" dirty="0">
                <a:solidFill>
                  <a:schemeClr val="tx1"/>
                </a:solidFill>
              </a:rPr>
              <a:t>Reason: Exiting studies showed that conventional </a:t>
            </a:r>
            <a:r>
              <a:rPr lang="en-US" altLang="zh-CN" sz="1800" dirty="0" err="1">
                <a:solidFill>
                  <a:schemeClr val="tx1"/>
                </a:solidFill>
              </a:rPr>
              <a:t>backoff</a:t>
            </a:r>
            <a:r>
              <a:rPr lang="en-US" altLang="zh-CN" sz="1800" dirty="0">
                <a:solidFill>
                  <a:schemeClr val="tx1"/>
                </a:solidFill>
              </a:rPr>
              <a:t> mechanism for unlicensed band spectrum access leads to large latency. Regulations should not force to use such </a:t>
            </a:r>
            <a:r>
              <a:rPr lang="en-US" altLang="zh-CN" sz="1800" dirty="0" err="1">
                <a:solidFill>
                  <a:schemeClr val="tx1"/>
                </a:solidFill>
              </a:rPr>
              <a:t>backoff</a:t>
            </a:r>
            <a:r>
              <a:rPr lang="en-US" altLang="zh-CN" sz="1800" dirty="0">
                <a:solidFill>
                  <a:schemeClr val="tx1"/>
                </a:solidFill>
              </a:rPr>
              <a:t> mechanism when AI techniques are employed. </a:t>
            </a:r>
            <a:endParaRPr lang="zh-CN" altLang="en-US" sz="1800" dirty="0">
              <a:solidFill>
                <a:schemeClr val="tx1"/>
              </a:solidFill>
            </a:endParaRPr>
          </a:p>
        </p:txBody>
      </p:sp>
    </p:spTree>
    <p:extLst>
      <p:ext uri="{BB962C8B-B14F-4D97-AF65-F5344CB8AC3E}">
        <p14:creationId xmlns:p14="http://schemas.microsoft.com/office/powerpoint/2010/main" val="151435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r>
              <a:rPr lang="en-US" altLang="zh-CN"/>
              <a:t>Jan 2023</a:t>
            </a:r>
            <a:endParaRPr lang="en-GB" altLang="zh-CN" dirty="0"/>
          </a:p>
        </p:txBody>
      </p:sp>
      <p:sp>
        <p:nvSpPr>
          <p:cNvPr id="3" name="页脚占位符 2"/>
          <p:cNvSpPr>
            <a:spLocks noGrp="1"/>
          </p:cNvSpPr>
          <p:nvPr>
            <p:ph type="ftr" idx="11"/>
          </p:nvPr>
        </p:nvSpPr>
        <p:spPr/>
        <p:txBody>
          <a:bodyPr/>
          <a:lstStyle/>
          <a:p>
            <a:r>
              <a:rPr lang="en-GB" altLang="zh-CN"/>
              <a:t>Ziyang Guo, Huawei</a:t>
            </a:r>
            <a:endParaRPr lang="en-GB" altLang="zh-CN" dirty="0"/>
          </a:p>
        </p:txBody>
      </p:sp>
      <p:sp>
        <p:nvSpPr>
          <p:cNvPr id="4" name="灯片编号占位符 3"/>
          <p:cNvSpPr>
            <a:spLocks noGrp="1"/>
          </p:cNvSpPr>
          <p:nvPr>
            <p:ph type="sldNum" idx="12"/>
          </p:nvPr>
        </p:nvSpPr>
        <p:spPr/>
        <p:txBody>
          <a:bodyPr/>
          <a:lstStyle/>
          <a:p>
            <a:r>
              <a:rPr lang="en-GB"/>
              <a:t>Slide </a:t>
            </a:r>
            <a:fld id="{F5D8E26B-7BCF-4D25-9C89-0168A6618F18}" type="slidenum">
              <a:rPr lang="en-GB" smtClean="0"/>
              <a:pPr/>
              <a:t>7</a:t>
            </a:fld>
            <a:endParaRPr lang="en-GB"/>
          </a:p>
        </p:txBody>
      </p:sp>
      <p:sp>
        <p:nvSpPr>
          <p:cNvPr id="6" name="标题 1"/>
          <p:cNvSpPr txBox="1">
            <a:spLocks/>
          </p:cNvSpPr>
          <p:nvPr/>
        </p:nvSpPr>
        <p:spPr>
          <a:xfrm>
            <a:off x="914401" y="685801"/>
            <a:ext cx="10361084"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zh-CN" kern="0" dirty="0"/>
              <a:t>Comment 4</a:t>
            </a:r>
            <a:endParaRPr lang="zh-CN" altLang="en-US" kern="0" dirty="0"/>
          </a:p>
        </p:txBody>
      </p:sp>
      <p:sp>
        <p:nvSpPr>
          <p:cNvPr id="14" name="矩形 13"/>
          <p:cNvSpPr/>
          <p:nvPr/>
        </p:nvSpPr>
        <p:spPr>
          <a:xfrm>
            <a:off x="953941" y="1751014"/>
            <a:ext cx="11008254" cy="2616101"/>
          </a:xfrm>
          <a:prstGeom prst="rect">
            <a:avLst/>
          </a:prstGeom>
        </p:spPr>
        <p:txBody>
          <a:bodyPr wrap="square">
            <a:spAutoFit/>
          </a:bodyPr>
          <a:lstStyle/>
          <a:p>
            <a:r>
              <a:rPr lang="en-US" altLang="zh-CN" b="1" dirty="0">
                <a:solidFill>
                  <a:schemeClr val="tx1"/>
                </a:solidFill>
              </a:rPr>
              <a:t>Two Typos:</a:t>
            </a:r>
          </a:p>
          <a:p>
            <a:endParaRPr lang="en-US" altLang="zh-CN" sz="2000" b="1" dirty="0">
              <a:solidFill>
                <a:schemeClr val="tx1"/>
              </a:solidFill>
            </a:endParaRPr>
          </a:p>
          <a:p>
            <a:r>
              <a:rPr lang="en-US" altLang="zh-CN" sz="2000" b="1" dirty="0">
                <a:solidFill>
                  <a:schemeClr val="tx1"/>
                </a:solidFill>
              </a:rPr>
              <a:t>1. INTRODUCTION</a:t>
            </a:r>
          </a:p>
          <a:p>
            <a:r>
              <a:rPr lang="en-US" altLang="zh-CN" sz="2000" b="1" dirty="0">
                <a:solidFill>
                  <a:schemeClr val="tx1"/>
                </a:solidFill>
              </a:rPr>
              <a:t>For the last sentence of this part, ANNEX I is not the full list of respondents.</a:t>
            </a:r>
          </a:p>
          <a:p>
            <a:endParaRPr lang="en-US" altLang="zh-CN" sz="2000" b="1" dirty="0">
              <a:solidFill>
                <a:schemeClr val="tx1"/>
              </a:solidFill>
            </a:endParaRPr>
          </a:p>
          <a:p>
            <a:r>
              <a:rPr lang="en-US" altLang="zh-CN" sz="2000" b="1" dirty="0">
                <a:solidFill>
                  <a:schemeClr val="tx1"/>
                </a:solidFill>
              </a:rPr>
              <a:t>4.2.1. Availability of unbiased and reliable data</a:t>
            </a:r>
          </a:p>
          <a:p>
            <a:r>
              <a:rPr lang="en-US" altLang="zh-CN" sz="2000" b="1" dirty="0">
                <a:solidFill>
                  <a:schemeClr val="tx1"/>
                </a:solidFill>
              </a:rPr>
              <a:t>Reference is missed at the end of the 1</a:t>
            </a:r>
            <a:r>
              <a:rPr lang="en-US" altLang="zh-CN" sz="2000" b="1" baseline="30000" dirty="0">
                <a:solidFill>
                  <a:schemeClr val="tx1"/>
                </a:solidFill>
              </a:rPr>
              <a:t>st</a:t>
            </a:r>
            <a:r>
              <a:rPr lang="en-US" altLang="zh-CN" sz="2000" b="1" dirty="0">
                <a:solidFill>
                  <a:schemeClr val="tx1"/>
                </a:solidFill>
              </a:rPr>
              <a:t> paragraph.</a:t>
            </a:r>
          </a:p>
          <a:p>
            <a:endParaRPr lang="zh-CN" altLang="en-US" sz="2000" dirty="0">
              <a:solidFill>
                <a:schemeClr val="tx1"/>
              </a:solidFill>
            </a:endParaRPr>
          </a:p>
        </p:txBody>
      </p:sp>
    </p:spTree>
    <p:extLst>
      <p:ext uri="{BB962C8B-B14F-4D97-AF65-F5344CB8AC3E}">
        <p14:creationId xmlns:p14="http://schemas.microsoft.com/office/powerpoint/2010/main" val="5357556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Template>
  <TotalTime>12086</TotalTime>
  <Words>1117</Words>
  <Application>Microsoft Office PowerPoint</Application>
  <PresentationFormat>宽屏</PresentationFormat>
  <Paragraphs>89</Paragraphs>
  <Slides>7</Slides>
  <Notes>1</Notes>
  <HiddenSlides>0</HiddenSlides>
  <MMClips>0</MMClips>
  <ScaleCrop>false</ScaleCrop>
  <HeadingPairs>
    <vt:vector size="8" baseType="variant">
      <vt:variant>
        <vt:lpstr>已用的字体</vt:lpstr>
      </vt:variant>
      <vt:variant>
        <vt:i4>4</vt:i4>
      </vt:variant>
      <vt:variant>
        <vt:lpstr>主题</vt:lpstr>
      </vt:variant>
      <vt:variant>
        <vt:i4>1</vt:i4>
      </vt:variant>
      <vt:variant>
        <vt:lpstr>嵌入 OLE 服务器</vt:lpstr>
      </vt:variant>
      <vt:variant>
        <vt:i4>2</vt:i4>
      </vt:variant>
      <vt:variant>
        <vt:lpstr>幻灯片标题</vt:lpstr>
      </vt:variant>
      <vt:variant>
        <vt:i4>7</vt:i4>
      </vt:variant>
    </vt:vector>
  </HeadingPairs>
  <TitlesOfParts>
    <vt:vector size="14" baseType="lpstr">
      <vt:lpstr>Arial Unicode MS</vt:lpstr>
      <vt:lpstr>MS Gothic</vt:lpstr>
      <vt:lpstr>Arial</vt:lpstr>
      <vt:lpstr>Times New Roman</vt:lpstr>
      <vt:lpstr>Office</vt:lpstr>
      <vt:lpstr>Document</vt:lpstr>
      <vt:lpstr>Bitmap Image</vt:lpstr>
      <vt:lpstr>Comments on “BEREC Report on the impact of Artificial Intelligence (AI) solutions in the telecommunications sector on regulation”</vt:lpstr>
      <vt:lpstr>Background</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Clear Channel Assessment (CCA) behavior of commerical Wi-Fi equipment</dc:title>
  <dc:creator>Guido R. Hiertz</dc:creator>
  <cp:lastModifiedBy>guoziyang</cp:lastModifiedBy>
  <cp:revision>510</cp:revision>
  <cp:lastPrinted>1601-01-01T00:00:00Z</cp:lastPrinted>
  <dcterms:created xsi:type="dcterms:W3CDTF">2022-07-07T19:12:59Z</dcterms:created>
  <dcterms:modified xsi:type="dcterms:W3CDTF">2023-01-16T16:58:03Z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(3)c1hsMct3LgQtx/ov8Tp1nsYFN8i/3OFZBWhrZTjpytPIOW6u480kYQNvhJm84Dlyegi8ZJHy
6epoU1UvdBpvfVYzMf1Mu/E8wIE22RJ+6RIKmBmAf75NQtizaf6Rd+pkQ+dnPzOFhQRf7r5F
moHxXuJHQNl8o0M9FHg9seJYvNSgZcKH4lwBho2v1EfpeGORFcn0Hz1fZGdP4zbi1mYCuyhF
P4P91r/DsmY5mwIfrX</vt:lpwstr>
  </property>
  <property fmtid="{D5CDD505-2E9C-101B-9397-08002B2CF9AE}" pid="3" name="_2015_ms_pID_7253431">
    <vt:lpwstr>ZkIoKcW04qMI7OR8wsyw83kGHcThS/tv+cZKKduX1yEGFwOiBMtv6V
cYVDeVrvG1XzFl08TCrnp/9OiocdVPsMtDSqLluJ83q/XxLDE893NbMlzEMFZivQqxq19iG0
VXl6B1bfnMgA8BBJoxZYZ74kFw5ZPPolpwmyS8amG9w9xyrcPEU9wvabRPjHx1SXIuIEkOSr
mUBeTJfeDVGu3qztZM5As94NA0eIDi+T/yze</vt:lpwstr>
  </property>
  <property fmtid="{D5CDD505-2E9C-101B-9397-08002B2CF9AE}" pid="4" name="_2015_ms_pID_7253432">
    <vt:lpwstr>Lg==</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1673850343</vt:lpwstr>
  </property>
</Properties>
</file>