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899" r:id="rId3"/>
    <p:sldId id="901" r:id="rId4"/>
    <p:sldId id="909" r:id="rId5"/>
    <p:sldId id="903" r:id="rId6"/>
    <p:sldId id="908" r:id="rId7"/>
    <p:sldId id="904" r:id="rId8"/>
    <p:sldId id="911" r:id="rId9"/>
    <p:sldId id="898" r:id="rId10"/>
    <p:sldId id="906" r:id="rId11"/>
    <p:sldId id="910" r:id="rId12"/>
    <p:sldId id="884" r:id="rId13"/>
    <p:sldId id="878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963" autoAdjust="0"/>
  </p:normalViewPr>
  <p:slideViewPr>
    <p:cSldViewPr>
      <p:cViewPr varScale="1">
        <p:scale>
          <a:sx n="109" d="100"/>
          <a:sy n="109" d="100"/>
        </p:scale>
        <p:origin x="612" y="114"/>
      </p:cViewPr>
      <p:guideLst>
        <p:guide orient="horz" pos="2160"/>
        <p:guide pos="3840"/>
      </p:guideLst>
    </p:cSldViewPr>
  </p:slideViewPr>
  <p:outlineViewPr>
    <p:cViewPr varScale="1">
      <p:scale>
        <a:sx n="50" d="100"/>
        <a:sy n="50" d="100"/>
      </p:scale>
      <p:origin x="0" y="-1395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802.11-23-xxxx-00-0uhr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802.11-23-xxxx-00-0uhr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页眉占位符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802.11-23-xxxx-00-0uhr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/>
              <a:t>doc.: IEEE 802.11-23-xxxx-00-0uhr</a:t>
            </a:r>
          </a:p>
        </p:txBody>
      </p:sp>
    </p:spTree>
    <p:extLst>
      <p:ext uri="{BB962C8B-B14F-4D97-AF65-F5344CB8AC3E}">
        <p14:creationId xmlns:p14="http://schemas.microsoft.com/office/powerpoint/2010/main" val="65456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/>
              <a:t>doc.: IEEE 802.11-23-xxxx-00-0uhr</a:t>
            </a:r>
          </a:p>
        </p:txBody>
      </p:sp>
    </p:spTree>
    <p:extLst>
      <p:ext uri="{BB962C8B-B14F-4D97-AF65-F5344CB8AC3E}">
        <p14:creationId xmlns:p14="http://schemas.microsoft.com/office/powerpoint/2010/main" val="28766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/>
              <a:t>doc.: IEEE 802.11-23-xxxx-00-0uhr</a:t>
            </a:r>
          </a:p>
        </p:txBody>
      </p:sp>
    </p:spTree>
    <p:extLst>
      <p:ext uri="{BB962C8B-B14F-4D97-AF65-F5344CB8AC3E}">
        <p14:creationId xmlns:p14="http://schemas.microsoft.com/office/powerpoint/2010/main" val="3592392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802.11-23-xxxx-00-0uhr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802.11-23-xxxx-00-0uhr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62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/>
              <a:t>doc.: IEEE 802.11-23-xxxx-00-0uhr</a:t>
            </a:r>
          </a:p>
        </p:txBody>
      </p:sp>
    </p:spTree>
    <p:extLst>
      <p:ext uri="{BB962C8B-B14F-4D97-AF65-F5344CB8AC3E}">
        <p14:creationId xmlns:p14="http://schemas.microsoft.com/office/powerpoint/2010/main" val="4129400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802.11-22-1931-00-0uhr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/>
              <a:t>July 2022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56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8" name="日期占位符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9" name="页脚占位符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Jan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Ziyang Guo,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 2023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Ziyang Guo, Huawei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 2023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Ziyang Guo,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 2023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Ziyang Guo, Huawei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 2023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Ziyang Guo, Huawei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Ziyang Guo, Huawei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Jan 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 11-23-0075-00-0uhr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icsson.com/en/blog/2022/3/reinforcement-learning-solution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search.samsung.com/blog/Empowering_the_Telecommunication_System_with_Reinforcement_Learni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67408" y="469900"/>
            <a:ext cx="10726216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More</a:t>
            </a:r>
            <a:r>
              <a:rPr lang="en-US" sz="2800" dirty="0"/>
              <a:t> Discussions on Deep (Reinforcement) learning for WLAN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/>
              <a:t>Ziyang Guo, Huawei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20756" y="237098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516853"/>
              </p:ext>
            </p:extLst>
          </p:nvPr>
        </p:nvGraphicFramePr>
        <p:xfrm>
          <a:off x="2122488" y="2995613"/>
          <a:ext cx="8366125" cy="299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8" name="Document" r:id="rId4" imgW="8243994" imgH="2959697" progId="Word.Document.8">
                  <p:embed/>
                </p:oleObj>
              </mc:Choice>
              <mc:Fallback>
                <p:oleObj name="Document" r:id="rId4" imgW="8243994" imgH="295969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488" y="2995613"/>
                        <a:ext cx="8366125" cy="29956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631082"/>
            <a:ext cx="10654208" cy="46062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Controlled decision is important when deploying AI in real-world WLAN use cases [4-5].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Taking channel access as an example, we cannot promise that AI nodes will not "greedily" occupy the channel. A well-trained NN model can deliver good performance in most cases, but in extreme case, NN can make anomalous decisions.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One possible solution is to place a filter behind the AI decision to filter out abnormal decisions.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Taking channel access as an example, if the AI node "greedily" occupies the channel, it can be requested to defer for a period of time.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0" indent="0"/>
            <a:endParaRPr lang="en-US" altLang="zh-CN" sz="1800" dirty="0"/>
          </a:p>
          <a:p>
            <a:pPr marL="0" indent="0"/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Moreover, to monitor and manage AI STA, we suggest to define new service/functionality in wireless network management (WNM) , e.g., NN model deployment management service, abnormal event report.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>
              <a:buFont typeface="Arial" panose="020B0604020202020204" pitchFamily="34" charset="0"/>
              <a:buChar char="•"/>
            </a:pPr>
            <a:endParaRPr lang="zh-CN" altLang="en-US" sz="16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Filter of AI’s Decision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02050748-3DE4-4A75-B814-1605344CC8C1}"/>
              </a:ext>
            </a:extLst>
          </p:cNvPr>
          <p:cNvGrpSpPr/>
          <p:nvPr/>
        </p:nvGrpSpPr>
        <p:grpSpPr>
          <a:xfrm>
            <a:off x="2328487" y="4149080"/>
            <a:ext cx="7532912" cy="1244439"/>
            <a:chOff x="2019280" y="3860424"/>
            <a:chExt cx="7532912" cy="1244439"/>
          </a:xfrm>
        </p:grpSpPr>
        <p:sp>
          <p:nvSpPr>
            <p:cNvPr id="10" name="矩形 9"/>
            <p:cNvSpPr/>
            <p:nvPr/>
          </p:nvSpPr>
          <p:spPr bwMode="auto">
            <a:xfrm>
              <a:off x="3153272" y="4672815"/>
              <a:ext cx="2027568" cy="43204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3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Neural Network (NN)</a:t>
              </a:r>
              <a:endParaRPr kumimoji="0" lang="zh-CN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2019280" y="4394845"/>
              <a:ext cx="13515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chemeClr val="tx1"/>
                  </a:solidFill>
                </a:rPr>
                <a:t>Historical observations 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5303555" y="4581062"/>
              <a:ext cx="6735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solidFill>
                    <a:schemeClr val="tx1"/>
                  </a:solidFill>
                </a:rPr>
                <a:t>Action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直接箭头连接符 13"/>
            <p:cNvCxnSpPr/>
            <p:nvPr/>
          </p:nvCxnSpPr>
          <p:spPr bwMode="auto">
            <a:xfrm>
              <a:off x="5180840" y="4889949"/>
              <a:ext cx="10081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矩形 14"/>
            <p:cNvSpPr/>
            <p:nvPr/>
          </p:nvSpPr>
          <p:spPr bwMode="auto">
            <a:xfrm>
              <a:off x="6188952" y="4024742"/>
              <a:ext cx="2027568" cy="10081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ts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600" dirty="0">
                  <a:solidFill>
                    <a:schemeClr val="tx1"/>
                  </a:solidFill>
                </a:rPr>
                <a:t>Decision Filter</a:t>
              </a:r>
              <a:r>
                <a:rPr kumimoji="0" lang="en-US" altLang="zh-CN" sz="16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3143672" y="3860424"/>
              <a:ext cx="2037167" cy="57428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</a:pPr>
              <a:r>
                <a:rPr lang="en-US" altLang="zh-CN" sz="1600" dirty="0">
                  <a:solidFill>
                    <a:schemeClr val="tx1"/>
                  </a:solidFill>
                </a:rPr>
                <a:t>Standard Defined Rules</a:t>
              </a:r>
              <a:endParaRPr kumimoji="0" lang="zh-CN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7" name="直接箭头连接符 16"/>
            <p:cNvCxnSpPr/>
            <p:nvPr/>
          </p:nvCxnSpPr>
          <p:spPr bwMode="auto">
            <a:xfrm>
              <a:off x="5180840" y="4173790"/>
              <a:ext cx="10081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直接箭头连接符 17"/>
            <p:cNvCxnSpPr>
              <a:cxnSpLocks/>
            </p:cNvCxnSpPr>
            <p:nvPr/>
          </p:nvCxnSpPr>
          <p:spPr bwMode="auto">
            <a:xfrm>
              <a:off x="8216520" y="4527386"/>
              <a:ext cx="112624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文本框 21"/>
            <p:cNvSpPr txBox="1"/>
            <p:nvPr/>
          </p:nvSpPr>
          <p:spPr>
            <a:xfrm>
              <a:off x="8285755" y="4219609"/>
              <a:ext cx="12664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solidFill>
                    <a:schemeClr val="tx1"/>
                  </a:solidFill>
                </a:rPr>
                <a:t>Filtered Action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直接箭头连接符 23">
              <a:extLst>
                <a:ext uri="{FF2B5EF4-FFF2-40B4-BE49-F238E27FC236}">
                  <a16:creationId xmlns:a16="http://schemas.microsoft.com/office/drawing/2014/main" id="{6392F13B-268A-4ED3-8FE8-E2EC83D65C8D}"/>
                </a:ext>
              </a:extLst>
            </p:cNvPr>
            <p:cNvCxnSpPr/>
            <p:nvPr/>
          </p:nvCxnSpPr>
          <p:spPr bwMode="auto">
            <a:xfrm>
              <a:off x="2135560" y="4918065"/>
              <a:ext cx="10081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22596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Aspects of Standardization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2009" y="1830390"/>
            <a:ext cx="10654207" cy="4550938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altLang="zh-CN" sz="1800" dirty="0"/>
              <a:t>NN Architecture</a:t>
            </a:r>
          </a:p>
          <a:p>
            <a:pPr lvl="1">
              <a:spcBef>
                <a:spcPts val="600"/>
              </a:spcBef>
              <a:buFont typeface="Times New Roman" panose="02020603050405020304" pitchFamily="18" charset="0"/>
              <a:buChar char="‒"/>
            </a:pPr>
            <a:r>
              <a:rPr lang="en-US" altLang="zh-CN" sz="1800" dirty="0"/>
              <a:t>Standardized basic components, such as DNN&amp;CNN</a:t>
            </a:r>
          </a:p>
          <a:p>
            <a:pPr lvl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zh-CN" sz="1800" dirty="0"/>
              <a:t>NN model deployment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Font typeface="Times New Roman" panose="02020603050405020304" pitchFamily="18" charset="0"/>
              <a:buChar char="‒"/>
            </a:pPr>
            <a:r>
              <a:rPr lang="en-US" altLang="zh-CN" sz="1800" dirty="0">
                <a:solidFill>
                  <a:schemeClr val="tx1"/>
                </a:solidFill>
              </a:rPr>
              <a:t>Necessary signaling 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Font typeface="Times New Roman" panose="02020603050405020304" pitchFamily="18" charset="0"/>
              <a:buChar char="‒"/>
            </a:pPr>
            <a:r>
              <a:rPr lang="en-US" altLang="zh-CN" sz="1800" dirty="0">
                <a:solidFill>
                  <a:schemeClr val="tx1"/>
                </a:solidFill>
              </a:rPr>
              <a:t>Flexible model size and model update frequency to support various use cases and implementations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Font typeface="Times New Roman" panose="02020603050405020304" pitchFamily="18" charset="0"/>
              <a:buChar char="‒"/>
            </a:pPr>
            <a:r>
              <a:rPr lang="en-US" altLang="zh-CN" sz="1800" dirty="0">
                <a:solidFill>
                  <a:schemeClr val="tx1"/>
                </a:solidFill>
              </a:rPr>
              <a:t>Trigger time, transmission duration, access</a:t>
            </a:r>
            <a:r>
              <a:rPr lang="zh-CN" altLang="en-US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>
                <a:solidFill>
                  <a:schemeClr val="tx1"/>
                </a:solidFill>
              </a:rPr>
              <a:t>priority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Font typeface="Times New Roman" panose="02020603050405020304" pitchFamily="18" charset="0"/>
              <a:buChar char="‒"/>
            </a:pPr>
            <a:r>
              <a:rPr lang="en-US" altLang="zh-CN" sz="1800" dirty="0">
                <a:solidFill>
                  <a:schemeClr val="tx1"/>
                </a:solidFill>
              </a:rPr>
              <a:t>New NN model deployment service/functionality in WNM 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Font typeface="Times New Roman" panose="02020603050405020304" pitchFamily="18" charset="0"/>
              <a:buChar char="‒"/>
            </a:pPr>
            <a:r>
              <a:rPr lang="en-US" altLang="zh-CN" sz="1800" dirty="0">
                <a:solidFill>
                  <a:schemeClr val="tx1"/>
                </a:solidFill>
              </a:rPr>
              <a:t>Training data report</a:t>
            </a:r>
          </a:p>
          <a:p>
            <a:pPr lvl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NN model operation and maintenance (O&amp;M) 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Font typeface="Times New Roman" panose="02020603050405020304" pitchFamily="18" charset="0"/>
              <a:buChar char="‒"/>
            </a:pPr>
            <a:r>
              <a:rPr lang="en-US" altLang="zh-CN" sz="1800" dirty="0"/>
              <a:t>Define rules to filter out abnormal decisions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Font typeface="Times New Roman" panose="02020603050405020304" pitchFamily="18" charset="0"/>
              <a:buChar char="‒"/>
            </a:pPr>
            <a:r>
              <a:rPr lang="en-US" altLang="zh-CN" sz="1800" dirty="0">
                <a:solidFill>
                  <a:schemeClr val="tx1"/>
                </a:solidFill>
              </a:rPr>
              <a:t>New service/functionality in WNM , e.g., abnormal event report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buFont typeface="Times New Roman" panose="02020603050405020304" pitchFamily="18" charset="0"/>
              <a:buChar char="‒"/>
            </a:pP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Ziyang</a:t>
            </a:r>
            <a:r>
              <a:rPr lang="en-GB" dirty="0"/>
              <a:t> Guo, Huawei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130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26695F2F-5024-4F49-BF35-FFDFDBED8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3" y="1803975"/>
            <a:ext cx="10538118" cy="43682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this contribution, we discussed some general considerations for introducing neural network/deep (reinforcement) learning in WLAN, including o</a:t>
            </a:r>
            <a:r>
              <a:rPr lang="en-US" altLang="zh-CN" dirty="0"/>
              <a:t>verhead reduction for NN model deployment, exploration of model reuse, AI decision filter and aspects of standardization.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155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400" dirty="0"/>
              <a:t>[1] 11-22-1519-00-0uhr-requirements-of-low-latency-in-uhr</a:t>
            </a:r>
          </a:p>
          <a:p>
            <a:pPr marL="0" indent="0"/>
            <a:r>
              <a:rPr lang="en-US" altLang="zh-CN" sz="1400" dirty="0"/>
              <a:t>[2] 11-22-1931-00-uhr-follow-up-on-latency-reduction-with-machine-learning-techniques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[3] 11-22-1942-00-aiml-follow-up-on-drl-based-channel-access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[4] V. Berggren, K. Dey, J. </a:t>
            </a:r>
            <a:r>
              <a:rPr lang="en-US" altLang="zh-CN" sz="1400" dirty="0" err="1">
                <a:solidFill>
                  <a:schemeClr val="tx1"/>
                </a:solidFill>
              </a:rPr>
              <a:t>Jeong</a:t>
            </a:r>
            <a:r>
              <a:rPr lang="en-US" altLang="zh-CN" sz="1400" dirty="0">
                <a:solidFill>
                  <a:schemeClr val="tx1"/>
                </a:solidFill>
              </a:rPr>
              <a:t> and B. </a:t>
            </a:r>
            <a:r>
              <a:rPr lang="en-US" altLang="zh-CN" sz="1400" dirty="0" err="1">
                <a:solidFill>
                  <a:schemeClr val="tx1"/>
                </a:solidFill>
              </a:rPr>
              <a:t>Guldogan</a:t>
            </a:r>
            <a:r>
              <a:rPr lang="en-US" altLang="zh-CN" sz="1400" dirty="0">
                <a:solidFill>
                  <a:schemeClr val="tx1"/>
                </a:solidFill>
              </a:rPr>
              <a:t>, “Bringing reinforcement learning solutions to action in telecom networks”, ERICSSON BLOG, Mar 2022, </a:t>
            </a:r>
            <a:r>
              <a:rPr lang="en-US" altLang="zh-CN" sz="1400" dirty="0">
                <a:solidFill>
                  <a:schemeClr val="tx1"/>
                </a:solidFill>
                <a:hlinkClick r:id="rId3"/>
              </a:rPr>
              <a:t>https://www.ericsson.com/en/blog/2022/3/reinforcement-learning-solutions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[5] D. Wu and J. Wang, “Empowering the Telecommunication System with Reinforcement Learning”, Samsung AI Center, Apr 2022,  </a:t>
            </a:r>
            <a:r>
              <a:rPr lang="en-US" altLang="zh-CN" sz="1400" dirty="0">
                <a:solidFill>
                  <a:schemeClr val="tx1"/>
                </a:solidFill>
                <a:hlinkClick r:id="rId4"/>
              </a:rPr>
              <a:t>https://research.samsung.com/blog/Empowering_the_Telecommunication_System_with_Reinforcement_Learning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[6] S. </a:t>
            </a:r>
            <a:r>
              <a:rPr lang="en-US" altLang="zh-CN" sz="1400" dirty="0" err="1">
                <a:solidFill>
                  <a:schemeClr val="tx1"/>
                </a:solidFill>
              </a:rPr>
              <a:t>Szott</a:t>
            </a:r>
            <a:r>
              <a:rPr lang="en-US" altLang="zh-CN" sz="1400" dirty="0">
                <a:solidFill>
                  <a:schemeClr val="tx1"/>
                </a:solidFill>
              </a:rPr>
              <a:t>, K. </a:t>
            </a:r>
            <a:r>
              <a:rPr lang="en-US" altLang="zh-CN" sz="1400" dirty="0" err="1">
                <a:solidFill>
                  <a:schemeClr val="tx1"/>
                </a:solidFill>
              </a:rPr>
              <a:t>Kosek-Szott</a:t>
            </a:r>
            <a:r>
              <a:rPr lang="en-US" altLang="zh-CN" sz="1400" dirty="0">
                <a:solidFill>
                  <a:schemeClr val="tx1"/>
                </a:solidFill>
              </a:rPr>
              <a:t>, P. </a:t>
            </a:r>
            <a:r>
              <a:rPr lang="en-US" altLang="zh-CN" sz="1400" dirty="0" err="1">
                <a:solidFill>
                  <a:schemeClr val="tx1"/>
                </a:solidFill>
              </a:rPr>
              <a:t>Gawłowicz</a:t>
            </a:r>
            <a:r>
              <a:rPr lang="en-US" altLang="zh-CN" sz="1400" dirty="0">
                <a:solidFill>
                  <a:schemeClr val="tx1"/>
                </a:solidFill>
              </a:rPr>
              <a:t>, J. Torres Gómez, B. </a:t>
            </a:r>
            <a:r>
              <a:rPr lang="en-US" altLang="zh-CN" sz="1400" dirty="0" err="1">
                <a:solidFill>
                  <a:schemeClr val="tx1"/>
                </a:solidFill>
              </a:rPr>
              <a:t>Bellalta</a:t>
            </a:r>
            <a:r>
              <a:rPr lang="en-US" altLang="zh-CN" sz="1400" dirty="0">
                <a:solidFill>
                  <a:schemeClr val="tx1"/>
                </a:solidFill>
              </a:rPr>
              <a:t>, A. </a:t>
            </a:r>
            <a:r>
              <a:rPr lang="en-US" altLang="zh-CN" sz="1400" dirty="0" err="1">
                <a:solidFill>
                  <a:schemeClr val="tx1"/>
                </a:solidFill>
              </a:rPr>
              <a:t>Zubow</a:t>
            </a:r>
            <a:r>
              <a:rPr lang="en-US" altLang="zh-CN" sz="1400" dirty="0">
                <a:solidFill>
                  <a:schemeClr val="tx1"/>
                </a:solidFill>
              </a:rPr>
              <a:t> and F. Dressler, "Wi-Fi Meets ML: A Survey on Improving IEEE 802.11 Performance with Machine Learning," in IEEE Communications Surveys &amp; Tutorials, </a:t>
            </a:r>
            <a:r>
              <a:rPr lang="en-US" altLang="zh-CN" sz="1400" dirty="0" err="1">
                <a:solidFill>
                  <a:schemeClr val="tx1"/>
                </a:solidFill>
              </a:rPr>
              <a:t>doi</a:t>
            </a:r>
            <a:r>
              <a:rPr lang="en-US" altLang="zh-CN" sz="1400" dirty="0">
                <a:solidFill>
                  <a:schemeClr val="tx1"/>
                </a:solidFill>
              </a:rPr>
              <a:t>: 10.1109/COMST.2022.3179242.</a:t>
            </a: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5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2B6ADE-4CB1-4540-A88C-9C44440E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695F2F-5024-4F49-BF35-FFDFDBED8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previous UHR meetings, we discussed the latency sensitive use cases and latency reduction methods using machine learning techniques, especially distributed channel access using neural network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[2], we introduced a </a:t>
            </a:r>
            <a:r>
              <a:rPr lang="en-US" altLang="zh-CN" b="1" dirty="0">
                <a:solidFill>
                  <a:schemeClr val="tx1"/>
                </a:solidFill>
              </a:rPr>
              <a:t>deep reinforcement learning</a:t>
            </a:r>
            <a:r>
              <a:rPr lang="en-US" altLang="zh-CN" dirty="0">
                <a:solidFill>
                  <a:schemeClr val="tx1"/>
                </a:solidFill>
              </a:rPr>
              <a:t> (DRL)-based channel access scheme, showed its effectiveness on latency reduction, and discussed possible standard impacts.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[3], we addressed some questions regarding RTS/CTS, coexistence issue among AI-enabled and legacy devices, and NN model generalization.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this contribution, we discuss some general considerations on introducing neural network/deep (reinforcement) </a:t>
            </a:r>
            <a:r>
              <a:rPr lang="en-US" altLang="zh-CN">
                <a:solidFill>
                  <a:schemeClr val="tx1"/>
                </a:solidFill>
              </a:rPr>
              <a:t>learning for </a:t>
            </a:r>
            <a:r>
              <a:rPr lang="en-US" altLang="zh-CN" dirty="0">
                <a:solidFill>
                  <a:schemeClr val="tx1"/>
                </a:solidFill>
              </a:rPr>
              <a:t>WLAN.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4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C36298F-3CA6-4C78-A870-826AC74D7B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86CA971-D9F7-403D-8AAB-5F3268B0FC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46943A5E-D422-44C1-AE32-0FD014939D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816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7" name="矩形 6"/>
          <p:cNvSpPr/>
          <p:nvPr/>
        </p:nvSpPr>
        <p:spPr bwMode="auto">
          <a:xfrm>
            <a:off x="2041158" y="4712297"/>
            <a:ext cx="1988391" cy="40534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Neural Network (NN)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直接箭头连接符 7"/>
          <p:cNvCxnSpPr>
            <a:cxnSpLocks/>
          </p:cNvCxnSpPr>
          <p:nvPr/>
        </p:nvCxnSpPr>
        <p:spPr bwMode="auto">
          <a:xfrm>
            <a:off x="1045234" y="4935231"/>
            <a:ext cx="98863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905178" y="4448796"/>
            <a:ext cx="1325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Historical Observations 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099255" y="4451227"/>
            <a:ext cx="988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Transmit or Wait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1" name="直接箭头连接符 10"/>
          <p:cNvCxnSpPr>
            <a:cxnSpLocks/>
          </p:cNvCxnSpPr>
          <p:nvPr/>
        </p:nvCxnSpPr>
        <p:spPr bwMode="auto">
          <a:xfrm>
            <a:off x="4029549" y="4930400"/>
            <a:ext cx="98863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2" name="组合 11"/>
          <p:cNvGrpSpPr/>
          <p:nvPr/>
        </p:nvGrpSpPr>
        <p:grpSpPr>
          <a:xfrm>
            <a:off x="1206754" y="1784224"/>
            <a:ext cx="3737118" cy="2429497"/>
            <a:chOff x="8190681" y="2475703"/>
            <a:chExt cx="3737118" cy="2429497"/>
          </a:xfrm>
        </p:grpSpPr>
        <p:pic>
          <p:nvPicPr>
            <p:cNvPr id="13" name="内容占位符 7"/>
            <p:cNvPicPr>
              <a:picLocks noChangeAspect="1"/>
            </p:cNvPicPr>
            <p:nvPr/>
          </p:nvPicPr>
          <p:blipFill rotWithShape="1">
            <a:blip r:embed="rId2"/>
            <a:srcRect b="23673"/>
            <a:stretch/>
          </p:blipFill>
          <p:spPr bwMode="auto">
            <a:xfrm>
              <a:off x="9486562" y="2475703"/>
              <a:ext cx="381283" cy="7790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 rotWithShape="1">
            <a:blip r:embed="rId3"/>
            <a:srcRect b="35329"/>
            <a:stretch/>
          </p:blipFill>
          <p:spPr>
            <a:xfrm>
              <a:off x="8510677" y="3962025"/>
              <a:ext cx="443408" cy="40689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 rotWithShape="1">
            <a:blip r:embed="rId3"/>
            <a:srcRect b="35329"/>
            <a:stretch/>
          </p:blipFill>
          <p:spPr>
            <a:xfrm>
              <a:off x="9601684" y="4250057"/>
              <a:ext cx="443408" cy="40689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3"/>
            <a:srcRect b="35329"/>
            <a:stretch/>
          </p:blipFill>
          <p:spPr>
            <a:xfrm>
              <a:off x="10692691" y="3962025"/>
              <a:ext cx="443408" cy="406894"/>
            </a:xfrm>
            <a:prstGeom prst="rect">
              <a:avLst/>
            </a:prstGeom>
          </p:spPr>
        </p:pic>
        <p:sp>
          <p:nvSpPr>
            <p:cNvPr id="17" name="文本框 16"/>
            <p:cNvSpPr txBox="1"/>
            <p:nvPr/>
          </p:nvSpPr>
          <p:spPr>
            <a:xfrm>
              <a:off x="8435706" y="4322065"/>
              <a:ext cx="6209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STA 1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9512930" y="4619135"/>
              <a:ext cx="6209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STA 2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9486562" y="3241945"/>
              <a:ext cx="6209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AP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直接箭头连接符 19"/>
            <p:cNvCxnSpPr>
              <a:stCxn id="14" idx="0"/>
            </p:cNvCxnSpPr>
            <p:nvPr/>
          </p:nvCxnSpPr>
          <p:spPr bwMode="auto">
            <a:xfrm flipV="1">
              <a:off x="8732381" y="3203691"/>
              <a:ext cx="639429" cy="75833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" name="直接箭头连接符 20"/>
            <p:cNvCxnSpPr>
              <a:stCxn id="15" idx="0"/>
            </p:cNvCxnSpPr>
            <p:nvPr/>
          </p:nvCxnSpPr>
          <p:spPr bwMode="auto">
            <a:xfrm flipH="1" flipV="1">
              <a:off x="9763478" y="3468203"/>
              <a:ext cx="59910" cy="78185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直接箭头连接符 21"/>
            <p:cNvCxnSpPr>
              <a:stCxn id="16" idx="0"/>
            </p:cNvCxnSpPr>
            <p:nvPr/>
          </p:nvCxnSpPr>
          <p:spPr bwMode="auto">
            <a:xfrm flipH="1" flipV="1">
              <a:off x="9945153" y="3199115"/>
              <a:ext cx="969242" cy="76291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3" name="矩形 22"/>
            <p:cNvSpPr/>
            <p:nvPr/>
          </p:nvSpPr>
          <p:spPr>
            <a:xfrm>
              <a:off x="10024292" y="2634421"/>
              <a:ext cx="107349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 err="1">
                  <a:solidFill>
                    <a:schemeClr val="tx1"/>
                  </a:solidFill>
                </a:rPr>
                <a:t>Train@AP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10035760" y="4566646"/>
              <a:ext cx="152118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 err="1">
                  <a:solidFill>
                    <a:schemeClr val="tx1"/>
                  </a:solidFill>
                </a:rPr>
                <a:t>Inference@STA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直接箭头连接符 24"/>
            <p:cNvCxnSpPr/>
            <p:nvPr/>
          </p:nvCxnSpPr>
          <p:spPr bwMode="auto">
            <a:xfrm flipV="1">
              <a:off x="8826723" y="3294934"/>
              <a:ext cx="639429" cy="75833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6" name="直接箭头连接符 25"/>
            <p:cNvCxnSpPr/>
            <p:nvPr/>
          </p:nvCxnSpPr>
          <p:spPr bwMode="auto">
            <a:xfrm flipH="1" flipV="1">
              <a:off x="9866015" y="3397613"/>
              <a:ext cx="79138" cy="91473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7" name="直接箭头连接符 26"/>
            <p:cNvCxnSpPr/>
            <p:nvPr/>
          </p:nvCxnSpPr>
          <p:spPr bwMode="auto">
            <a:xfrm flipH="1" flipV="1">
              <a:off x="10024292" y="3130893"/>
              <a:ext cx="967411" cy="73592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8" name="矩形 27"/>
            <p:cNvSpPr/>
            <p:nvPr/>
          </p:nvSpPr>
          <p:spPr>
            <a:xfrm>
              <a:off x="8190681" y="3343441"/>
              <a:ext cx="92204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Data report 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10572941" y="3343441"/>
              <a:ext cx="135485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Model deployment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0676127" y="4345667"/>
              <a:ext cx="6209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STA 3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2" name="矩形 31"/>
          <p:cNvSpPr/>
          <p:nvPr/>
        </p:nvSpPr>
        <p:spPr>
          <a:xfrm>
            <a:off x="695400" y="5218628"/>
            <a:ext cx="509791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kern="0" dirty="0">
                <a:solidFill>
                  <a:srgbClr val="000000"/>
                </a:solidFill>
                <a:latin typeface="Times New Roman"/>
                <a:ea typeface="MS Gothic"/>
              </a:rPr>
              <a:t>DRL-based channel access [2]: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kern="0" dirty="0">
                <a:solidFill>
                  <a:srgbClr val="000000"/>
                </a:solidFill>
                <a:latin typeface="Times New Roman"/>
                <a:ea typeface="MS Gothic"/>
              </a:rPr>
              <a:t>learns the wireless environment via NN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kern="0" dirty="0">
                <a:solidFill>
                  <a:srgbClr val="000000"/>
                </a:solidFill>
                <a:latin typeface="Times New Roman"/>
                <a:ea typeface="MS Gothic"/>
              </a:rPr>
              <a:t>makes channel access decisions based on local observations (CCA, packet delay,…)</a:t>
            </a:r>
            <a:endParaRPr lang="zh-CN" altLang="en-US" sz="1400" b="1" dirty="0"/>
          </a:p>
        </p:txBody>
      </p:sp>
      <p:cxnSp>
        <p:nvCxnSpPr>
          <p:cNvPr id="34" name="直接箭头连接符 33"/>
          <p:cNvCxnSpPr>
            <a:cxnSpLocks/>
          </p:cNvCxnSpPr>
          <p:nvPr/>
        </p:nvCxnSpPr>
        <p:spPr bwMode="auto">
          <a:xfrm>
            <a:off x="2849943" y="4215159"/>
            <a:ext cx="77705" cy="3585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矩形 36"/>
          <p:cNvSpPr/>
          <p:nvPr/>
        </p:nvSpPr>
        <p:spPr>
          <a:xfrm>
            <a:off x="5820711" y="2236387"/>
            <a:ext cx="5959034" cy="3880549"/>
          </a:xfrm>
          <a:prstGeom prst="rect">
            <a:avLst/>
          </a:prstGeom>
          <a:ln>
            <a:solidFill>
              <a:schemeClr val="accent2"/>
            </a:solidFill>
            <a:prstDash val="dash"/>
          </a:ln>
        </p:spPr>
        <p:txBody>
          <a:bodyPr wrap="square">
            <a:spAutoFit/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Capability</a:t>
            </a:r>
          </a:p>
          <a:p>
            <a:pPr lvl="1" eaLnBrk="1" hangingPunct="1">
              <a:spcBef>
                <a:spcPts val="50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AP needs training capability, ~3.24M FLOPs (n=10)</a:t>
            </a:r>
          </a:p>
          <a:p>
            <a:pPr lvl="1" eaLnBrk="1" hangingPunct="1">
              <a:spcBef>
                <a:spcPts val="50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Non-AP STAs need inference capability, ~9K FLOPs (~256-FFT)</a:t>
            </a:r>
          </a:p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NN Architecture </a:t>
            </a:r>
          </a:p>
          <a:p>
            <a:pPr lvl="1" eaLnBrk="1" hangingPunct="1">
              <a:spcBef>
                <a:spcPts val="50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Standardized basic components </a:t>
            </a:r>
          </a:p>
          <a:p>
            <a:pPr lvl="1" eaLnBrk="1" hangingPunct="1">
              <a:spcBef>
                <a:spcPts val="50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Extra signaling to support more configurations</a:t>
            </a:r>
          </a:p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Non-AP STAs —&gt; AP : Training data report </a:t>
            </a:r>
          </a:p>
          <a:p>
            <a:pPr lvl="1" eaLnBrk="1" hangingPunct="1">
              <a:spcBef>
                <a:spcPts val="50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Real-time report</a:t>
            </a:r>
          </a:p>
          <a:p>
            <a:pPr lvl="1" eaLnBrk="1" hangingPunct="1">
              <a:spcBef>
                <a:spcPts val="50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Batch report</a:t>
            </a:r>
          </a:p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AP —&gt; non-AP STAs : NN parameter (weights and bias) deployment</a:t>
            </a:r>
          </a:p>
          <a:p>
            <a:pPr lvl="1" eaLnBrk="1" hangingPunct="1">
              <a:spcBef>
                <a:spcPts val="50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Unicast or broadcast to refresh NN parameters (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微软雅黑" panose="020B0503020204020204" pitchFamily="34" charset="-122"/>
              </a:rPr>
              <a:t>4770 parameters, ~5KB using 8-bit quantization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)</a:t>
            </a:r>
          </a:p>
        </p:txBody>
      </p:sp>
      <p:sp>
        <p:nvSpPr>
          <p:cNvPr id="39" name="矩形 38"/>
          <p:cNvSpPr/>
          <p:nvPr/>
        </p:nvSpPr>
        <p:spPr>
          <a:xfrm>
            <a:off x="7514302" y="1674068"/>
            <a:ext cx="29482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kern="0" dirty="0">
                <a:solidFill>
                  <a:srgbClr val="000000"/>
                </a:solidFill>
                <a:latin typeface="Times New Roman"/>
                <a:ea typeface="MS Gothic"/>
                <a:cs typeface="+mj-cs"/>
              </a:rPr>
              <a:t>Standard Impact [2]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685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</a:t>
            </a:r>
            <a:r>
              <a:rPr lang="zh-CN" altLang="en-US" dirty="0"/>
              <a:t> </a:t>
            </a:r>
            <a:r>
              <a:rPr lang="en-US" altLang="zh-CN" dirty="0"/>
              <a:t>Received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87D539B7-9957-4343-AEE6-487A5E153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495" y="1916832"/>
            <a:ext cx="10436069" cy="396044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What is the overhead of neural network model deployment?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How often does the neural network model need to be updated?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How to limit AI’s decision and ensure less performance degradation of legacy devices?</a:t>
            </a:r>
          </a:p>
        </p:txBody>
      </p:sp>
    </p:spTree>
    <p:extLst>
      <p:ext uri="{BB962C8B-B14F-4D97-AF65-F5344CB8AC3E}">
        <p14:creationId xmlns:p14="http://schemas.microsoft.com/office/powerpoint/2010/main" val="665983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Overhead Reduction for Model Deployment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9416" y="1857706"/>
            <a:ext cx="10436069" cy="409157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When introducing AI techniques in WLAN, it may</a:t>
            </a:r>
            <a:r>
              <a:rPr lang="zh-CN" altLang="en-US" sz="2000" dirty="0"/>
              <a:t> </a:t>
            </a:r>
            <a:r>
              <a:rPr lang="en-US" altLang="zh-CN" sz="2000" dirty="0"/>
              <a:t>involve NN model deployment, i.e., AP sends the trained NN model to non-AP STAs.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It is necessary to consider the overhead reduction of model deployment.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The overhead reduction can be considered from two aspects: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NN model size, i.e., how large is the NN model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NN model update frequency, i.e., how often does the NN model need to be updated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ABE95CB5-4FF3-4B83-9DFB-0297D784415A}"/>
              </a:ext>
            </a:extLst>
          </p:cNvPr>
          <p:cNvGrpSpPr/>
          <p:nvPr/>
        </p:nvGrpSpPr>
        <p:grpSpPr>
          <a:xfrm>
            <a:off x="4228362" y="4149080"/>
            <a:ext cx="3056320" cy="2159125"/>
            <a:chOff x="8435706" y="2475800"/>
            <a:chExt cx="3480490" cy="2458777"/>
          </a:xfrm>
        </p:grpSpPr>
        <p:pic>
          <p:nvPicPr>
            <p:cNvPr id="8" name="内容占位符 7">
              <a:extLst>
                <a:ext uri="{FF2B5EF4-FFF2-40B4-BE49-F238E27FC236}">
                  <a16:creationId xmlns:a16="http://schemas.microsoft.com/office/drawing/2014/main" id="{4BC34B3B-5279-4201-9EC4-E348711F1C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3673"/>
            <a:stretch/>
          </p:blipFill>
          <p:spPr bwMode="auto">
            <a:xfrm>
              <a:off x="9524300" y="2475800"/>
              <a:ext cx="381283" cy="7790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6ABD568F-FB50-4268-9BB8-93B4DCAC75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35329"/>
            <a:stretch/>
          </p:blipFill>
          <p:spPr>
            <a:xfrm>
              <a:off x="8510677" y="3962025"/>
              <a:ext cx="443408" cy="406894"/>
            </a:xfrm>
            <a:prstGeom prst="rect">
              <a:avLst/>
            </a:prstGeom>
          </p:spPr>
        </p:pic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5A527CD6-09AE-4F66-8C7A-F8D1842A86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35329"/>
            <a:stretch/>
          </p:blipFill>
          <p:spPr>
            <a:xfrm>
              <a:off x="9601684" y="4250057"/>
              <a:ext cx="443408" cy="406894"/>
            </a:xfrm>
            <a:prstGeom prst="rect">
              <a:avLst/>
            </a:prstGeom>
          </p:spPr>
        </p:pic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1D5CBD30-261A-4348-9D7B-63982CBEFBB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35329"/>
            <a:stretch/>
          </p:blipFill>
          <p:spPr>
            <a:xfrm>
              <a:off x="10692691" y="3962025"/>
              <a:ext cx="443408" cy="406894"/>
            </a:xfrm>
            <a:prstGeom prst="rect">
              <a:avLst/>
            </a:prstGeom>
          </p:spPr>
        </p:pic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C63E6A79-6DB7-4849-BD14-EF9F5A146D0F}"/>
                </a:ext>
              </a:extLst>
            </p:cNvPr>
            <p:cNvSpPr txBox="1"/>
            <p:nvPr/>
          </p:nvSpPr>
          <p:spPr>
            <a:xfrm>
              <a:off x="8435706" y="4322065"/>
              <a:ext cx="716699" cy="315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STA 1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DC9EEB38-3500-42CE-A1D3-EB183D048098}"/>
                </a:ext>
              </a:extLst>
            </p:cNvPr>
            <p:cNvSpPr txBox="1"/>
            <p:nvPr/>
          </p:nvSpPr>
          <p:spPr>
            <a:xfrm>
              <a:off x="9512930" y="4619135"/>
              <a:ext cx="802671" cy="315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STA 2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941396E2-3EA2-4250-BE18-3AD68C360CED}"/>
                </a:ext>
              </a:extLst>
            </p:cNvPr>
            <p:cNvSpPr txBox="1"/>
            <p:nvPr/>
          </p:nvSpPr>
          <p:spPr>
            <a:xfrm>
              <a:off x="9522733" y="3240721"/>
              <a:ext cx="6209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AP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D9092D15-7197-4D67-B9D2-FA77C0D77E1D}"/>
                </a:ext>
              </a:extLst>
            </p:cNvPr>
            <p:cNvSpPr/>
            <p:nvPr/>
          </p:nvSpPr>
          <p:spPr>
            <a:xfrm>
              <a:off x="10003963" y="2633710"/>
              <a:ext cx="107349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 err="1">
                  <a:solidFill>
                    <a:schemeClr val="tx1"/>
                  </a:solidFill>
                </a:rPr>
                <a:t>Train@AP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BD6AD4C0-798A-4FFD-9662-2FD8AD9D225D}"/>
                </a:ext>
              </a:extLst>
            </p:cNvPr>
            <p:cNvSpPr/>
            <p:nvPr/>
          </p:nvSpPr>
          <p:spPr>
            <a:xfrm>
              <a:off x="10202606" y="4567351"/>
              <a:ext cx="152118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 err="1">
                  <a:solidFill>
                    <a:schemeClr val="tx1"/>
                  </a:solidFill>
                </a:rPr>
                <a:t>Inference@STA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直接箭头连接符 19">
              <a:extLst>
                <a:ext uri="{FF2B5EF4-FFF2-40B4-BE49-F238E27FC236}">
                  <a16:creationId xmlns:a16="http://schemas.microsoft.com/office/drawing/2014/main" id="{4D7AB971-6428-427B-98B2-CBB627E6DD3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826723" y="3294934"/>
              <a:ext cx="639429" cy="75833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1" name="直接箭头连接符 20">
              <a:extLst>
                <a:ext uri="{FF2B5EF4-FFF2-40B4-BE49-F238E27FC236}">
                  <a16:creationId xmlns:a16="http://schemas.microsoft.com/office/drawing/2014/main" id="{D2064CBE-9272-4BDA-9762-9EEFE549187C}"/>
                </a:ext>
              </a:extLst>
            </p:cNvPr>
            <p:cNvCxnSpPr>
              <a:cxnSpLocks/>
              <a:endCxn id="14" idx="2"/>
            </p:cNvCxnSpPr>
            <p:nvPr/>
          </p:nvCxnSpPr>
          <p:spPr bwMode="auto">
            <a:xfrm flipH="1" flipV="1">
              <a:off x="9833191" y="3517720"/>
              <a:ext cx="110131" cy="76492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id="{1BA8258B-53AB-4D96-B5EF-A3F3E02F39B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9943321" y="3170695"/>
              <a:ext cx="1048382" cy="69612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29E1E57C-B7A9-40D6-B4E1-B9EE6232407A}"/>
                </a:ext>
              </a:extLst>
            </p:cNvPr>
            <p:cNvSpPr/>
            <p:nvPr/>
          </p:nvSpPr>
          <p:spPr>
            <a:xfrm>
              <a:off x="10561339" y="3294934"/>
              <a:ext cx="135485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Model deployment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2389B94C-046E-426A-89EC-3D10F2BA400E}"/>
                </a:ext>
              </a:extLst>
            </p:cNvPr>
            <p:cNvSpPr txBox="1"/>
            <p:nvPr/>
          </p:nvSpPr>
          <p:spPr>
            <a:xfrm>
              <a:off x="10676127" y="4345668"/>
              <a:ext cx="802671" cy="315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STA 3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6362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Overhead Reduction for Model Deployment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9EB49679-BA27-4F9B-A5C4-48B61DA9C3FE}"/>
              </a:ext>
            </a:extLst>
          </p:cNvPr>
          <p:cNvSpPr txBox="1">
            <a:spLocks/>
          </p:cNvSpPr>
          <p:nvPr/>
        </p:nvSpPr>
        <p:spPr bwMode="auto">
          <a:xfrm>
            <a:off x="839416" y="1758719"/>
            <a:ext cx="10657184" cy="44862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In [3], the NN model size used for DRL-based channel access is ~5KB, which is at the same level as the compressed beamforming report with BW=80MHz, </a:t>
            </a:r>
            <a:r>
              <a:rPr lang="en-US" altLang="zh-CN" sz="1800" kern="0" dirty="0" err="1"/>
              <a:t>Ntx</a:t>
            </a:r>
            <a:r>
              <a:rPr lang="en-US" altLang="zh-CN" sz="1800" kern="0" dirty="0"/>
              <a:t>=8, </a:t>
            </a:r>
            <a:r>
              <a:rPr lang="en-US" altLang="zh-CN" sz="1800" kern="0" dirty="0" err="1"/>
              <a:t>Nrx</a:t>
            </a:r>
            <a:r>
              <a:rPr lang="en-US" altLang="zh-CN" sz="1800" kern="0" dirty="0"/>
              <a:t>=2/4.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Our study demonstrated that the NN model size can be further reduced by optimizing the NN model architecture: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The RNN-based architecture in [3] is replaced with a CNN-based architecture.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The simulation results show that similar performance can be achieved while reducing the NN model size to ~1KB.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kern="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kern="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kern="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kern="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kern="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kern="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kern="0" dirty="0"/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CBDFA8AE-C6AD-47E3-A32F-B9EE122103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4" y="4049064"/>
            <a:ext cx="3081534" cy="2311151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A5BDBE7A-0CDE-4E92-833E-6C3170C0FC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840" y="4049064"/>
            <a:ext cx="3081534" cy="2311151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6F6464E3-3C5A-4487-A0B7-B26725CC1E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176" y="4049064"/>
            <a:ext cx="3081534" cy="2311151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071664" y="5058305"/>
            <a:ext cx="728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RNN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110305" y="5065657"/>
            <a:ext cx="728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CNN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966510" y="5065656"/>
            <a:ext cx="785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Wi-Fi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438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Overhead Reduction for Model Deployment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For the model update frequency, it depends on several factors: scenario, AI use cases, training accuracy, hardware limitation.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 office and home scenarios, the wireless environment is quasi-static. The model update frequency can be minutes, hours, or even days. Thus, the overhead of model deployment can be negligible.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Some use cases do not need frequent model learning and update, such as channel assignment and compressed CSI feedback.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Other aspects such as training accuracy and hardware limitation are highly dependent on vendor’s implementation.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We suggest NN model update frequency is not regulated by standard, and is left for vendor’s implementation. </a:t>
            </a:r>
          </a:p>
        </p:txBody>
      </p:sp>
    </p:spTree>
    <p:extLst>
      <p:ext uri="{BB962C8B-B14F-4D97-AF65-F5344CB8AC3E}">
        <p14:creationId xmlns:p14="http://schemas.microsoft.com/office/powerpoint/2010/main" val="1961175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Overhead Reduction for Model Deployment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993582" y="198884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From the perspective of algorithm design, several AI techniques can be investigated to improve NN model robustness/generalization, which further reduce the model update frequency, e.g.,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data augmentation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incremental learning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From the perspective of standardization, several aspects can be discussed on model deployment to reduce its overhead, e.g.,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trigger time, when and what event to trigger model deployment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transmission duration, limit the duration of the frame containing model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access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category/priority for model deployment frame  </a:t>
            </a:r>
          </a:p>
        </p:txBody>
      </p:sp>
    </p:spTree>
    <p:extLst>
      <p:ext uri="{BB962C8B-B14F-4D97-AF65-F5344CB8AC3E}">
        <p14:creationId xmlns:p14="http://schemas.microsoft.com/office/powerpoint/2010/main" val="2889704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Explore Model Reuse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1384" y="1700808"/>
            <a:ext cx="1112065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MAC layer features, such as channel access, rate adaptation, etc., have the same goal of improving channel efficiency.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The inputs of NN models are local radio measurements at PHY/MAC layer. Different features may adopt same input observations, e.g., AI-based rate selection and AI-based frame aggregation both adopt SNR and ACK as NN inputs [6].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Ziyang Guo,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Jan 2023</a:t>
            </a:r>
            <a:endParaRPr lang="en-GB" dirty="0"/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63BC1933-0392-4802-88A1-E67E29963CD3}"/>
              </a:ext>
            </a:extLst>
          </p:cNvPr>
          <p:cNvGrpSpPr/>
          <p:nvPr/>
        </p:nvGrpSpPr>
        <p:grpSpPr>
          <a:xfrm>
            <a:off x="6744072" y="3338016"/>
            <a:ext cx="3074377" cy="2539256"/>
            <a:chOff x="6705628" y="3914080"/>
            <a:chExt cx="3074377" cy="2539256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6F680393-CACE-4C79-B1DA-6B6BDB59F7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-1" b="-187"/>
            <a:stretch/>
          </p:blipFill>
          <p:spPr>
            <a:xfrm>
              <a:off x="6705628" y="3914080"/>
              <a:ext cx="3074377" cy="2539256"/>
            </a:xfrm>
            <a:prstGeom prst="rect">
              <a:avLst/>
            </a:prstGeom>
          </p:spPr>
        </p:pic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30BCE27-EF07-4644-8085-35589806FD0B}"/>
                </a:ext>
              </a:extLst>
            </p:cNvPr>
            <p:cNvSpPr/>
            <p:nvPr/>
          </p:nvSpPr>
          <p:spPr bwMode="auto">
            <a:xfrm>
              <a:off x="7536160" y="4005064"/>
              <a:ext cx="706656" cy="144016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11DE7660-18CC-434D-AC75-C383CE233AB7}"/>
              </a:ext>
            </a:extLst>
          </p:cNvPr>
          <p:cNvGrpSpPr/>
          <p:nvPr/>
        </p:nvGrpSpPr>
        <p:grpSpPr>
          <a:xfrm>
            <a:off x="2288942" y="3338016"/>
            <a:ext cx="3170286" cy="2539256"/>
            <a:chOff x="2320935" y="3914080"/>
            <a:chExt cx="3170286" cy="2539256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F4B7C787-E17D-40EC-8C3F-CA80641F6AC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-1" b="-459"/>
            <a:stretch/>
          </p:blipFill>
          <p:spPr>
            <a:xfrm>
              <a:off x="2320935" y="3914080"/>
              <a:ext cx="3170286" cy="2539256"/>
            </a:xfrm>
            <a:prstGeom prst="rect">
              <a:avLst/>
            </a:prstGeom>
          </p:spPr>
        </p:pic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BA8EA58A-9F3E-479A-ADC4-22476EBBC4A5}"/>
                </a:ext>
              </a:extLst>
            </p:cNvPr>
            <p:cNvSpPr/>
            <p:nvPr/>
          </p:nvSpPr>
          <p:spPr bwMode="auto">
            <a:xfrm>
              <a:off x="3075653" y="4004914"/>
              <a:ext cx="706656" cy="144016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0" name="直接箭头连接符 9"/>
          <p:cNvCxnSpPr>
            <a:cxnSpLocks/>
          </p:cNvCxnSpPr>
          <p:nvPr/>
        </p:nvCxnSpPr>
        <p:spPr bwMode="auto">
          <a:xfrm flipV="1">
            <a:off x="3808687" y="3428849"/>
            <a:ext cx="1070513" cy="720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矩形 14"/>
          <p:cNvSpPr/>
          <p:nvPr/>
        </p:nvSpPr>
        <p:spPr>
          <a:xfrm>
            <a:off x="551384" y="5878294"/>
            <a:ext cx="11677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rgbClr val="000000"/>
                </a:solidFill>
                <a:latin typeface="+mn-lt"/>
                <a:ea typeface="+mn-ea"/>
              </a:rPr>
              <a:t>Model architecture and/or parameter reuse can be further studied to reduce implementation complexity and facilitate standardization.   </a:t>
            </a:r>
          </a:p>
        </p:txBody>
      </p:sp>
      <p:cxnSp>
        <p:nvCxnSpPr>
          <p:cNvPr id="16" name="直接箭头连接符 15"/>
          <p:cNvCxnSpPr>
            <a:cxnSpLocks/>
            <a:stCxn id="11" idx="1"/>
          </p:cNvCxnSpPr>
          <p:nvPr/>
        </p:nvCxnSpPr>
        <p:spPr bwMode="auto">
          <a:xfrm flipH="1" flipV="1">
            <a:off x="6588112" y="3429002"/>
            <a:ext cx="986492" cy="720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4944839" y="3208620"/>
            <a:ext cx="1643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Different features with same inputs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852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AEACE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14334</TotalTime>
  <Words>1460</Words>
  <Application>Microsoft Office PowerPoint</Application>
  <PresentationFormat>宽屏</PresentationFormat>
  <Paragraphs>190</Paragraphs>
  <Slides>13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宋体</vt:lpstr>
      <vt:lpstr>微软雅黑</vt:lpstr>
      <vt:lpstr>Arial</vt:lpstr>
      <vt:lpstr>Times New Roman</vt:lpstr>
      <vt:lpstr>Office</vt:lpstr>
      <vt:lpstr>Document</vt:lpstr>
      <vt:lpstr>More Discussions on Deep (Reinforcement) learning for WLAN</vt:lpstr>
      <vt:lpstr>Introduction</vt:lpstr>
      <vt:lpstr>Recap </vt:lpstr>
      <vt:lpstr>Questions Received</vt:lpstr>
      <vt:lpstr>Overhead Reduction for Model Deployment</vt:lpstr>
      <vt:lpstr>Overhead Reduction for Model Deployment</vt:lpstr>
      <vt:lpstr>Overhead Reduction for Model Deployment</vt:lpstr>
      <vt:lpstr>Overhead Reduction for Model Deployment</vt:lpstr>
      <vt:lpstr>Explore Model Reuse</vt:lpstr>
      <vt:lpstr>Filter of AI’s Decision</vt:lpstr>
      <vt:lpstr>Aspects of Standardization</vt:lpstr>
      <vt:lpstr>Summary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 Channel Assessment (CCA) behavior of commerical Wi-Fi equipment</dc:title>
  <dc:creator>Guido R. Hiertz</dc:creator>
  <cp:lastModifiedBy>guoziyang</cp:lastModifiedBy>
  <cp:revision>600</cp:revision>
  <cp:lastPrinted>1601-01-01T00:00:00Z</cp:lastPrinted>
  <dcterms:created xsi:type="dcterms:W3CDTF">2022-07-07T19:12:59Z</dcterms:created>
  <dcterms:modified xsi:type="dcterms:W3CDTF">2023-01-20T01:27:45Z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(3)pjKJpCztXbN9X5PtOv5dtv5Zgvye/NaiLMyqxep32TJQkHWAsQEnrsktibo+ZI/GxcsZGvXY
9OVSRPhXoWI+RMeWnMTkUAIyFkgggG+Z7Jy4M/OfELJNMrm/qXTdLL0d6rAmLI41PXz9pg2z
sYLCAWsU7kuLw4DQjMI8O5+5IiCmpxpAQGkoLAfN120lgv/0ogFQm9/tiRTX9RFEwqIzlnSE
is5iHvZlOp5YkRGbo8</vt:lpwstr>
  </property>
  <property fmtid="{D5CDD505-2E9C-101B-9397-08002B2CF9AE}" pid="3" name="_2015_ms_pID_7253431">
    <vt:lpwstr>XMIRiv0+BetSy7iQhyd+68aOuexzI76YVHtMieqh5ys5y4uNeBkquV
A5v6RAFaX1DHqghdmBLGR5F558bCYASNwoFZuckXbY0TWrg0bqZUUOuWq7Z64BzxDGc0V+RQ
1Z09gFnktZuDfyERqLEkym150A/e7lRLAVs7SUGgd6acucEH7IQOnez39oRrSWto0IeCalbE
V+DKzuPecXyQy3iVCuzP7Sd/E4yhbNXspqbW</vt:lpwstr>
  </property>
  <property fmtid="{D5CDD505-2E9C-101B-9397-08002B2CF9AE}" pid="4" name="_2015_ms_pID_7253432">
    <vt:lpwstr>Yg==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1674178019</vt:lpwstr>
  </property>
</Properties>
</file>