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763" r:id="rId2"/>
    <p:sldId id="787" r:id="rId3"/>
    <p:sldId id="776" r:id="rId4"/>
    <p:sldId id="793" r:id="rId5"/>
    <p:sldId id="781" r:id="rId6"/>
    <p:sldId id="767" r:id="rId7"/>
    <p:sldId id="794" r:id="rId8"/>
    <p:sldId id="777" r:id="rId9"/>
    <p:sldId id="790" r:id="rId10"/>
    <p:sldId id="778" r:id="rId11"/>
    <p:sldId id="792"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CCFF"/>
    <a:srgbClr val="0000FF"/>
    <a:srgbClr val="3399FF"/>
    <a:srgbClr val="3366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89158" autoAdjust="0"/>
  </p:normalViewPr>
  <p:slideViewPr>
    <p:cSldViewPr>
      <p:cViewPr varScale="1">
        <p:scale>
          <a:sx n="127" d="100"/>
          <a:sy n="127" d="100"/>
        </p:scale>
        <p:origin x="972"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a:t>Jan 2023</a:t>
            </a:r>
            <a:endParaRPr lang="en-US" dirty="0"/>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Ross Jian Yu,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802.11-22/0060r0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Layered QoS and multi-layer transmission follow-up</a:t>
            </a:r>
            <a:endParaRPr lang="zh-CN" altLang="en-US" dirty="0">
              <a:solidFill>
                <a:schemeClr val="tx1"/>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2023-01-13</a:t>
            </a: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2776260247"/>
              </p:ext>
            </p:extLst>
          </p:nvPr>
        </p:nvGraphicFramePr>
        <p:xfrm>
          <a:off x="657828" y="2920819"/>
          <a:ext cx="7620000" cy="325138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150937">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a:t>
                      </a: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Ruan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Dan Wang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show some simulation results comparing MC-MIMO and SU-MIMO. </a:t>
            </a:r>
          </a:p>
          <a:p>
            <a:pPr lvl="1" algn="just"/>
            <a:r>
              <a:rPr lang="en-US" altLang="zh-CN" sz="1400" dirty="0"/>
              <a:t>4 </a:t>
            </a:r>
            <a:r>
              <a:rPr lang="en-US" altLang="zh-CN" sz="1400" dirty="0" err="1"/>
              <a:t>Tx</a:t>
            </a:r>
            <a:r>
              <a:rPr lang="en-US" altLang="zh-CN" sz="1400" dirty="0"/>
              <a:t> and 4 Rx and a 4SS MIMO, 20MHz channel.</a:t>
            </a:r>
          </a:p>
          <a:p>
            <a:pPr lvl="1" algn="just"/>
            <a:r>
              <a:rPr lang="en-US" altLang="zh-CN" sz="1400" dirty="0"/>
              <a:t>X-axis: channel SNR, Y-axis: </a:t>
            </a:r>
            <a:r>
              <a:rPr lang="en-US" altLang="zh-CN" sz="1400" dirty="0" err="1"/>
              <a:t>Tput</a:t>
            </a:r>
            <a:endParaRPr lang="en-US" altLang="zh-CN" sz="1400" dirty="0"/>
          </a:p>
          <a:p>
            <a:pPr lvl="1" algn="just"/>
            <a:r>
              <a:rPr lang="en-US" altLang="zh-CN" sz="1400" dirty="0"/>
              <a:t>MC-MIMO has 10%~15% gain over baseline SU-MIMO.</a:t>
            </a:r>
            <a:endParaRPr lang="zh-CN" altLang="en-US" sz="1400" dirty="0"/>
          </a:p>
        </p:txBody>
      </p:sp>
      <p:sp>
        <p:nvSpPr>
          <p:cNvPr id="4" name="日期占位符 3"/>
          <p:cNvSpPr>
            <a:spLocks noGrp="1"/>
          </p:cNvSpPr>
          <p:nvPr>
            <p:ph type="dt" sz="half" idx="10"/>
          </p:nvPr>
        </p:nvSpPr>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sp>
        <p:nvSpPr>
          <p:cNvPr id="7" name="文本框 6"/>
          <p:cNvSpPr txBox="1"/>
          <p:nvPr/>
        </p:nvSpPr>
        <p:spPr>
          <a:xfrm>
            <a:off x="990600" y="5734581"/>
            <a:ext cx="1371600" cy="276999"/>
          </a:xfrm>
          <a:prstGeom prst="rect">
            <a:avLst/>
          </a:prstGeom>
          <a:noFill/>
        </p:spPr>
        <p:txBody>
          <a:bodyPr wrap="square" rtlCol="0">
            <a:spAutoFit/>
          </a:bodyPr>
          <a:lstStyle/>
          <a:p>
            <a:r>
              <a:rPr lang="en-US" altLang="zh-CN" dirty="0"/>
              <a:t>(a) Channel B</a:t>
            </a:r>
            <a:endParaRPr lang="zh-CN" altLang="en-US" dirty="0"/>
          </a:p>
        </p:txBody>
      </p:sp>
      <p:sp>
        <p:nvSpPr>
          <p:cNvPr id="13" name="文本框 12"/>
          <p:cNvSpPr txBox="1"/>
          <p:nvPr/>
        </p:nvSpPr>
        <p:spPr>
          <a:xfrm>
            <a:off x="3924300" y="5734581"/>
            <a:ext cx="1371600" cy="276999"/>
          </a:xfrm>
          <a:prstGeom prst="rect">
            <a:avLst/>
          </a:prstGeom>
          <a:noFill/>
        </p:spPr>
        <p:txBody>
          <a:bodyPr wrap="square" rtlCol="0">
            <a:spAutoFit/>
          </a:bodyPr>
          <a:lstStyle/>
          <a:p>
            <a:r>
              <a:rPr lang="en-US" altLang="zh-CN" dirty="0"/>
              <a:t>(b) Shielding room</a:t>
            </a:r>
            <a:endParaRPr lang="zh-CN" altLang="en-US" dirty="0"/>
          </a:p>
        </p:txBody>
      </p:sp>
      <p:sp>
        <p:nvSpPr>
          <p:cNvPr id="14" name="文本框 13"/>
          <p:cNvSpPr txBox="1"/>
          <p:nvPr/>
        </p:nvSpPr>
        <p:spPr>
          <a:xfrm>
            <a:off x="7000618" y="5734581"/>
            <a:ext cx="1771907" cy="276999"/>
          </a:xfrm>
          <a:prstGeom prst="rect">
            <a:avLst/>
          </a:prstGeom>
          <a:noFill/>
        </p:spPr>
        <p:txBody>
          <a:bodyPr wrap="square" rtlCol="0">
            <a:spAutoFit/>
          </a:bodyPr>
          <a:lstStyle/>
          <a:p>
            <a:r>
              <a:rPr lang="en-US" altLang="zh-CN" dirty="0"/>
              <a:t>(c) Home environment</a:t>
            </a:r>
            <a:endParaRPr lang="zh-CN" altLang="en-US" dirty="0"/>
          </a:p>
        </p:txBody>
      </p:sp>
      <p:pic>
        <p:nvPicPr>
          <p:cNvPr id="1026" name="Picture 2" descr="C:\Users\y00261326\AppData\Roaming\eSpace_Desktop\UserData\y00635503\imagefiles\DAF4E930-B53E-4F92-990D-8EEFE86F8A5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 y="3049398"/>
            <a:ext cx="3091079"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C08793A5-4945-4364-900D-5FEE380F9A9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1329" y="3049398"/>
            <a:ext cx="3036471"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y00261326\AppData\Roaming\eSpace_Desktop\UserData\y00635503\imagefiles\D3A66CD9-E8BC-4281-AF81-293273969BA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9318" y="3049398"/>
            <a:ext cx="2932012" cy="263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099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also show some simulation results comparing MC-MIMO and SU-MIMO regarding different directions. </a:t>
            </a:r>
          </a:p>
          <a:p>
            <a:pPr lvl="1" algn="just"/>
            <a:r>
              <a:rPr lang="en-US" altLang="zh-CN" sz="1400" dirty="0"/>
              <a:t>2 </a:t>
            </a:r>
            <a:r>
              <a:rPr lang="en-US" altLang="zh-CN" sz="1400" dirty="0" err="1"/>
              <a:t>Tx</a:t>
            </a:r>
            <a:r>
              <a:rPr lang="en-US" altLang="zh-CN" sz="1400" dirty="0"/>
              <a:t> and 2 Rx and a 2/1 SS MIMO, 20MHz channel.</a:t>
            </a:r>
          </a:p>
          <a:p>
            <a:pPr lvl="1" algn="just"/>
            <a:r>
              <a:rPr lang="en-US" altLang="zh-CN" sz="1400" dirty="0" err="1"/>
              <a:t>Tput</a:t>
            </a:r>
            <a:r>
              <a:rPr lang="en-US" altLang="zh-CN" sz="1400" dirty="0"/>
              <a:t> regarding different directions are compared (</a:t>
            </a:r>
            <a:r>
              <a:rPr lang="en-US" altLang="zh-CN" sz="1400" dirty="0" err="1"/>
              <a:t>omni</a:t>
            </a:r>
            <a:r>
              <a:rPr lang="en-US" altLang="zh-CN" sz="1400" dirty="0"/>
              <a:t>-direction antennas)</a:t>
            </a:r>
          </a:p>
        </p:txBody>
      </p:sp>
      <p:sp>
        <p:nvSpPr>
          <p:cNvPr id="4" name="日期占位符 3"/>
          <p:cNvSpPr>
            <a:spLocks noGrp="1"/>
          </p:cNvSpPr>
          <p:nvPr>
            <p:ph type="dt" sz="half" idx="10"/>
          </p:nvPr>
        </p:nvSpPr>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pic>
        <p:nvPicPr>
          <p:cNvPr id="2050" name="Picture 2" descr="C:\Users\y00261326\AppData\Roaming\eSpace_Desktop\UserData\y00635503\imagefiles\originalImgfiles\9D5DA6F6-4022-438F-9991-2CC3BA587B4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95600"/>
            <a:ext cx="8579535" cy="283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89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346434"/>
            <a:ext cx="7772400" cy="4749566"/>
          </a:xfrm>
        </p:spPr>
        <p:txBody>
          <a:bodyPr/>
          <a:lstStyle/>
          <a:p>
            <a:r>
              <a:rPr lang="en-US" altLang="zh-CN" sz="1800" dirty="0"/>
              <a:t>In [3], a detailed description on cloud VR use case have been presented, which needs high requirement on </a:t>
            </a:r>
            <a:r>
              <a:rPr lang="en-US" altLang="zh-CN" sz="1800" dirty="0" err="1"/>
              <a:t>Tput</a:t>
            </a:r>
            <a:r>
              <a:rPr lang="en-US" altLang="zh-CN" sz="1800" dirty="0"/>
              <a:t> and latency. Moreover, two aspects regarding latency reduction have been presented:</a:t>
            </a:r>
          </a:p>
          <a:p>
            <a:pPr lvl="1"/>
            <a:r>
              <a:rPr lang="en-US" altLang="zh-CN" sz="1600" dirty="0" err="1"/>
              <a:t>QoS</a:t>
            </a:r>
            <a:r>
              <a:rPr lang="en-US" altLang="zh-CN" sz="1600" dirty="0"/>
              <a:t> enhancement</a:t>
            </a:r>
          </a:p>
          <a:p>
            <a:pPr lvl="1"/>
            <a:r>
              <a:rPr lang="en-US" altLang="zh-CN" sz="1600" dirty="0"/>
              <a:t>Unequal error protection (multi-layer/coding transmission)</a:t>
            </a:r>
          </a:p>
          <a:p>
            <a:endParaRPr lang="en-US" altLang="zh-CN" sz="1600" dirty="0"/>
          </a:p>
          <a:p>
            <a:r>
              <a:rPr lang="en-US" altLang="zh-CN" sz="1800" dirty="0"/>
              <a:t>In [1], we show multi-layer transmission has the following benefits:</a:t>
            </a:r>
          </a:p>
          <a:p>
            <a:pPr lvl="1"/>
            <a:r>
              <a:rPr lang="en-US" altLang="zh-CN" sz="1400" dirty="0"/>
              <a:t>Provide different protections for frames of different importance.</a:t>
            </a:r>
          </a:p>
          <a:p>
            <a:pPr lvl="1"/>
            <a:r>
              <a:rPr lang="en-US" altLang="zh-CN" sz="1400" dirty="0"/>
              <a:t>Take advantage of the channel selective gains</a:t>
            </a:r>
          </a:p>
          <a:p>
            <a:pPr lvl="1"/>
            <a:r>
              <a:rPr lang="en-US" altLang="zh-CN" sz="1400" dirty="0"/>
              <a:t>Good for interference environment, errors happened in one RU layer doesn’t affect the other RU.</a:t>
            </a:r>
          </a:p>
          <a:p>
            <a:pPr lvl="1"/>
            <a:endParaRPr lang="en-US" altLang="zh-CN" sz="1400" dirty="0"/>
          </a:p>
          <a:p>
            <a:r>
              <a:rPr lang="en-US" altLang="zh-CN" sz="1800" dirty="0"/>
              <a:t>There were some comments received regarding the simulation results we show for </a:t>
            </a:r>
            <a:r>
              <a:rPr lang="es-ES" altLang="zh-CN" sz="1800" dirty="0"/>
              <a:t>MC (Multiple Coding)-MIMO vs SU-MIMO. In this contribution, further simulation results are provided in response to those comments.</a:t>
            </a:r>
            <a:endParaRPr lang="en-US" altLang="zh-CN" sz="1800" dirty="0"/>
          </a:p>
          <a:p>
            <a:endParaRPr lang="zh-CN" altLang="en-US" sz="1800" dirty="0"/>
          </a:p>
        </p:txBody>
      </p:sp>
      <p:sp>
        <p:nvSpPr>
          <p:cNvPr id="4" name="日期占位符 3"/>
          <p:cNvSpPr>
            <a:spLocks noGrp="1"/>
          </p:cNvSpPr>
          <p:nvPr>
            <p:ph type="dt" sz="half" idx="10"/>
          </p:nvPr>
        </p:nvSpPr>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a:t>
            </a:r>
            <a:endParaRPr lang="zh-CN" altLang="en-US" dirty="0"/>
          </a:p>
        </p:txBody>
      </p:sp>
      <p:sp>
        <p:nvSpPr>
          <p:cNvPr id="3" name="内容占位符 2"/>
          <p:cNvSpPr>
            <a:spLocks noGrp="1"/>
          </p:cNvSpPr>
          <p:nvPr>
            <p:ph idx="1"/>
          </p:nvPr>
        </p:nvSpPr>
        <p:spPr>
          <a:xfrm>
            <a:off x="685800" y="1462218"/>
            <a:ext cx="7772400" cy="1128582"/>
          </a:xfrm>
        </p:spPr>
        <p:txBody>
          <a:bodyPr/>
          <a:lstStyle/>
          <a:p>
            <a:r>
              <a:rPr lang="en-US" altLang="zh-CN" sz="1600" dirty="0"/>
              <a:t>In previous simulations, we show the comparison of 4Tx, 4Rx, 4SS transmission between </a:t>
            </a:r>
            <a:r>
              <a:rPr lang="es-ES" altLang="zh-CN" sz="1600" dirty="0"/>
              <a:t>MC (Multiple Coding)-MIMO vs SU-MIMO </a:t>
            </a:r>
            <a:r>
              <a:rPr lang="en-US" altLang="zh-CN" sz="1600" dirty="0"/>
              <a:t>where MC code can apply different MCS on different streams. Different PSDU are transmitted in different streams. The MC-MIMO shows at least 10%~15% gain over SU-MIMO.</a:t>
            </a:r>
          </a:p>
          <a:p>
            <a:endParaRPr lang="en-US" altLang="zh-CN" sz="1600" dirty="0"/>
          </a:p>
          <a:p>
            <a:r>
              <a:rPr lang="en-US" altLang="zh-CN" sz="1600" dirty="0"/>
              <a:t>We receive the following comments regarding the simulations:</a:t>
            </a:r>
          </a:p>
          <a:p>
            <a:pPr lvl="1"/>
            <a:r>
              <a:rPr lang="en-US" altLang="zh-CN" sz="1200" dirty="0"/>
              <a:t>For baseline SU-MIMO, 3SS sometimes can achieve higher </a:t>
            </a:r>
            <a:r>
              <a:rPr lang="en-US" altLang="zh-CN" sz="1200" dirty="0" err="1"/>
              <a:t>Tput</a:t>
            </a:r>
            <a:r>
              <a:rPr lang="en-US" altLang="zh-CN" sz="1200" dirty="0"/>
              <a:t> than 4SS for a 4Tx, 4Rx transmission.</a:t>
            </a:r>
          </a:p>
          <a:p>
            <a:pPr lvl="1"/>
            <a:r>
              <a:rPr lang="en-US" altLang="zh-CN" sz="1200" dirty="0"/>
              <a:t>With unequal power allocation (</a:t>
            </a:r>
            <a:r>
              <a:rPr lang="en-US" altLang="zh-CN" sz="1200" dirty="0" err="1"/>
              <a:t>waterfilling</a:t>
            </a:r>
            <a:r>
              <a:rPr lang="en-US" altLang="zh-CN" sz="1200" dirty="0"/>
              <a:t>), the baseline SU MIMO can achieve better performance.</a:t>
            </a:r>
          </a:p>
          <a:p>
            <a:pPr lvl="1"/>
            <a:endParaRPr lang="en-US" altLang="zh-CN" sz="1200" dirty="0"/>
          </a:p>
          <a:p>
            <a:r>
              <a:rPr lang="en-US" altLang="zh-CN" sz="1600" dirty="0"/>
              <a:t>Hence in this simulation, we compare the following four cases:</a:t>
            </a:r>
          </a:p>
          <a:p>
            <a:pPr lvl="1"/>
            <a:r>
              <a:rPr lang="en-US" altLang="zh-CN" sz="1200" dirty="0"/>
              <a:t>MC-MIMO</a:t>
            </a:r>
          </a:p>
          <a:p>
            <a:pPr lvl="1"/>
            <a:r>
              <a:rPr lang="en-US" altLang="zh-CN" sz="1200" dirty="0"/>
              <a:t>SU-MIMO 4SS (with equal power)</a:t>
            </a:r>
          </a:p>
          <a:p>
            <a:pPr lvl="1"/>
            <a:r>
              <a:rPr lang="en-US" altLang="zh-CN" sz="1200" dirty="0"/>
              <a:t>SU-MIMO 3SS (with equal power)</a:t>
            </a:r>
          </a:p>
          <a:p>
            <a:pPr lvl="1"/>
            <a:r>
              <a:rPr lang="en-US" altLang="zh-CN" sz="1200" dirty="0"/>
              <a:t>SU MIMO 4SS with unequal power*</a:t>
            </a:r>
          </a:p>
          <a:p>
            <a:pPr lvl="1"/>
            <a:r>
              <a:rPr lang="en-US" altLang="zh-CN" sz="1200" dirty="0"/>
              <a:t>SU MIMO 3SS with unequal power*</a:t>
            </a:r>
          </a:p>
          <a:p>
            <a:pPr marL="457200" lvl="1" indent="0">
              <a:buNone/>
            </a:pPr>
            <a:r>
              <a:rPr lang="en-US" altLang="zh-CN" sz="1200" dirty="0"/>
              <a:t>Other parameters are the same as before: 4 Tx and 4 Rx, 20MHz channel</a:t>
            </a:r>
          </a:p>
          <a:p>
            <a:pPr lvl="1"/>
            <a:endParaRPr lang="en-US" altLang="zh-CN" sz="1200" dirty="0"/>
          </a:p>
        </p:txBody>
      </p:sp>
      <p:sp>
        <p:nvSpPr>
          <p:cNvPr id="4" name="日期占位符 3"/>
          <p:cNvSpPr>
            <a:spLocks noGrp="1"/>
          </p:cNvSpPr>
          <p:nvPr>
            <p:ph type="dt" sz="half" idx="10"/>
          </p:nvPr>
        </p:nvSpPr>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
        <p:nvSpPr>
          <p:cNvPr id="7" name="矩形 6">
            <a:extLst>
              <a:ext uri="{FF2B5EF4-FFF2-40B4-BE49-F238E27FC236}">
                <a16:creationId xmlns:a16="http://schemas.microsoft.com/office/drawing/2014/main" id="{0EB03DC9-9D48-49F9-A297-5C11278EBBA3}"/>
              </a:ext>
            </a:extLst>
          </p:cNvPr>
          <p:cNvSpPr/>
          <p:nvPr/>
        </p:nvSpPr>
        <p:spPr>
          <a:xfrm>
            <a:off x="683281" y="5943600"/>
            <a:ext cx="7467600" cy="461665"/>
          </a:xfrm>
          <a:prstGeom prst="rect">
            <a:avLst/>
          </a:prstGeom>
        </p:spPr>
        <p:txBody>
          <a:bodyPr wrap="square">
            <a:spAutoFit/>
          </a:bodyPr>
          <a:lstStyle/>
          <a:p>
            <a:r>
              <a:rPr lang="en-US" altLang="zh-CN" dirty="0"/>
              <a:t>*With unequal power allocation, t</a:t>
            </a:r>
            <a:r>
              <a:rPr lang="zh-CN" altLang="en-US" dirty="0"/>
              <a:t>he transmit power imbalance of each antenna increases. The power of some RF channels </a:t>
            </a:r>
            <a:r>
              <a:rPr lang="en-US" altLang="zh-CN" dirty="0"/>
              <a:t>may </a:t>
            </a:r>
            <a:r>
              <a:rPr lang="zh-CN" altLang="en-US" dirty="0"/>
              <a:t>exceeds </a:t>
            </a:r>
            <a:r>
              <a:rPr lang="en-US" altLang="zh-CN" dirty="0"/>
              <a:t>a</a:t>
            </a:r>
            <a:r>
              <a:rPr lang="zh-CN" altLang="en-US" dirty="0"/>
              <a:t> preset value, and the power of some channels is not fully used.</a:t>
            </a:r>
          </a:p>
        </p:txBody>
      </p:sp>
    </p:spTree>
    <p:extLst>
      <p:ext uri="{BB962C8B-B14F-4D97-AF65-F5344CB8AC3E}">
        <p14:creationId xmlns:p14="http://schemas.microsoft.com/office/powerpoint/2010/main" val="114473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p:txBody>
          <a:bodyPr/>
          <a:lstStyle/>
          <a:p>
            <a:pPr>
              <a:defRPr/>
            </a:pPr>
            <a:r>
              <a:rPr lang="en-US" altLang="zh-CN" dirty="0"/>
              <a:t>Jan 2023</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7912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a:t>
            </a:r>
            <a:endParaRPr kumimoji="0" lang="en-US" altLang="zh-CN" sz="1200" kern="0" dirty="0"/>
          </a:p>
        </p:txBody>
      </p:sp>
      <p:pic>
        <p:nvPicPr>
          <p:cNvPr id="1026" name="Picture 2" descr="C:\Users\y00261326\AppData\Roaming\eSpace_Desktop\UserData\y00635503\imagefiles\7AE8F735-49E6-4D00-94A7-E7B420B9D15D.png">
            <a:extLst>
              <a:ext uri="{FF2B5EF4-FFF2-40B4-BE49-F238E27FC236}">
                <a16:creationId xmlns:a16="http://schemas.microsoft.com/office/drawing/2014/main" id="{5C679D67-47C8-46D5-B542-06A097FC48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56302"/>
            <a:ext cx="7772400" cy="3713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49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a:t>In this contribution, we show more simulation results to show the benefits of multi-layer transmission.</a:t>
            </a:r>
          </a:p>
          <a:p>
            <a:endParaRPr lang="en-US" altLang="zh-CN" sz="1800" dirty="0"/>
          </a:p>
        </p:txBody>
      </p:sp>
      <p:sp>
        <p:nvSpPr>
          <p:cNvPr id="4" name="日期占位符 3"/>
          <p:cNvSpPr>
            <a:spLocks noGrp="1"/>
          </p:cNvSpPr>
          <p:nvPr>
            <p:ph type="dt" sz="half" idx="10"/>
          </p:nvPr>
        </p:nvSpPr>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1259083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[1] 11-22/1930r0, Layered QoS and multi-layer transmission</a:t>
            </a:r>
          </a:p>
          <a:p>
            <a:r>
              <a:rPr lang="en-US" altLang="zh-CN" sz="1800" dirty="0"/>
              <a:t>[2] 11-22/1518r0, 802.11 UHR SG Proposed PAR, Ming Gan et.al., Huawei</a:t>
            </a:r>
          </a:p>
          <a:p>
            <a:r>
              <a:rPr lang="en-US" altLang="zh-CN" sz="1800" dirty="0"/>
              <a:t>[3] 11-22/0952r0, Cloud VR use case and requirements, Ross Jian Yu et.al., Huawei</a:t>
            </a:r>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Nov 2022</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Tree>
    <p:extLst>
      <p:ext uri="{BB962C8B-B14F-4D97-AF65-F5344CB8AC3E}">
        <p14:creationId xmlns:p14="http://schemas.microsoft.com/office/powerpoint/2010/main" val="371176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D12FA-3A07-4319-AD0E-6E45A64B621C}"/>
              </a:ext>
            </a:extLst>
          </p:cNvPr>
          <p:cNvSpPr>
            <a:spLocks noGrp="1"/>
          </p:cNvSpPr>
          <p:nvPr>
            <p:ph type="title"/>
          </p:nvPr>
        </p:nvSpPr>
        <p:spPr/>
        <p:txBody>
          <a:bodyPr/>
          <a:lstStyle/>
          <a:p>
            <a:r>
              <a:rPr lang="en-US" altLang="zh-CN" dirty="0"/>
              <a:t>Appendix</a:t>
            </a:r>
            <a:endParaRPr lang="zh-CN" altLang="en-US" dirty="0"/>
          </a:p>
        </p:txBody>
      </p:sp>
      <p:sp>
        <p:nvSpPr>
          <p:cNvPr id="3" name="内容占位符 2">
            <a:extLst>
              <a:ext uri="{FF2B5EF4-FFF2-40B4-BE49-F238E27FC236}">
                <a16:creationId xmlns:a16="http://schemas.microsoft.com/office/drawing/2014/main" id="{26976E45-B860-4055-8B16-9F3EED92E137}"/>
              </a:ext>
            </a:extLst>
          </p:cNvPr>
          <p:cNvSpPr>
            <a:spLocks noGrp="1"/>
          </p:cNvSpPr>
          <p:nvPr>
            <p:ph idx="1"/>
          </p:nvPr>
        </p:nvSpPr>
        <p:spPr/>
        <p:txBody>
          <a:bodyPr/>
          <a:lstStyle/>
          <a:p>
            <a:endParaRPr lang="zh-CN" altLang="en-US" dirty="0"/>
          </a:p>
        </p:txBody>
      </p:sp>
      <p:sp>
        <p:nvSpPr>
          <p:cNvPr id="4" name="日期占位符 3">
            <a:extLst>
              <a:ext uri="{FF2B5EF4-FFF2-40B4-BE49-F238E27FC236}">
                <a16:creationId xmlns:a16="http://schemas.microsoft.com/office/drawing/2014/main" id="{42B76957-C370-40EC-B2DC-226136C1E38F}"/>
              </a:ext>
            </a:extLst>
          </p:cNvPr>
          <p:cNvSpPr>
            <a:spLocks noGrp="1"/>
          </p:cNvSpPr>
          <p:nvPr>
            <p:ph type="dt" sz="half" idx="10"/>
          </p:nvPr>
        </p:nvSpPr>
        <p:spPr/>
        <p:txBody>
          <a:bodyPr/>
          <a:lstStyle/>
          <a:p>
            <a:pPr>
              <a:defRPr/>
            </a:pPr>
            <a:r>
              <a:rPr lang="en-US" altLang="zh-CN"/>
              <a:t>Jan 2023</a:t>
            </a:r>
            <a:endParaRPr lang="en-US" altLang="zh-CN" dirty="0"/>
          </a:p>
        </p:txBody>
      </p:sp>
      <p:sp>
        <p:nvSpPr>
          <p:cNvPr id="5" name="页脚占位符 4">
            <a:extLst>
              <a:ext uri="{FF2B5EF4-FFF2-40B4-BE49-F238E27FC236}">
                <a16:creationId xmlns:a16="http://schemas.microsoft.com/office/drawing/2014/main" id="{816F1BE0-F38E-4356-8BBA-43E375C62F4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B0AF6D5C-7933-478E-BE6F-475F1AA0B3E0}"/>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933262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600334"/>
            <a:ext cx="7772400" cy="4419600"/>
          </a:xfrm>
        </p:spPr>
        <p:txBody>
          <a:bodyPr/>
          <a:lstStyle/>
          <a:p>
            <a:pPr algn="just"/>
            <a:r>
              <a:rPr lang="en-US" altLang="zh-CN" sz="1800" dirty="0"/>
              <a:t>In [2], it mentions multi-layer transmission is one kind of unequal error protection at PHY layer that can provide different robustness to different services.</a:t>
            </a:r>
          </a:p>
          <a:p>
            <a:pPr lvl="1" algn="just"/>
            <a:r>
              <a:rPr lang="en-US" altLang="zh-CN" sz="1400" dirty="0"/>
              <a:t>The base layer (I frame) is protected better with lower rate whilst the enhancement layer (P/B frame) is protected with higher rate.</a:t>
            </a:r>
          </a:p>
          <a:p>
            <a:pPr lvl="1" algn="just"/>
            <a:r>
              <a:rPr lang="en-US" altLang="zh-CN" sz="1400" dirty="0"/>
              <a:t>Multi-layer transmission can achieve a good tradeoff between data rate and robustness. It can further reduce transmission latency.</a:t>
            </a:r>
          </a:p>
          <a:p>
            <a:pPr algn="just"/>
            <a:r>
              <a:rPr lang="en-US" altLang="zh-CN" sz="1800" dirty="0"/>
              <a:t>One way of enabling unequal error protection (UEP) is to use different MCS for different frames in different PPDUs (time domain). An alternative way is to enable multiple PSDUs with different MCS within one PPDU. </a:t>
            </a:r>
          </a:p>
        </p:txBody>
      </p:sp>
      <p:sp>
        <p:nvSpPr>
          <p:cNvPr id="4" name="日期占位符 3"/>
          <p:cNvSpPr>
            <a:spLocks noGrp="1"/>
          </p:cNvSpPr>
          <p:nvPr>
            <p:ph type="dt" sz="half" idx="10"/>
          </p:nvPr>
        </p:nvSpPr>
        <p:spPr/>
        <p:txBody>
          <a:bodyPr/>
          <a:lstStyle/>
          <a:p>
            <a:pPr>
              <a:defRPr/>
            </a:pPr>
            <a:r>
              <a:rPr lang="en-US" altLang="zh-CN"/>
              <a:t>Jan 2023</a:t>
            </a:r>
            <a:endParaRPr lang="en-US" altLang="zh-CN" dirty="0"/>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grpSp>
        <p:nvGrpSpPr>
          <p:cNvPr id="54" name="组合 53"/>
          <p:cNvGrpSpPr/>
          <p:nvPr/>
        </p:nvGrpSpPr>
        <p:grpSpPr>
          <a:xfrm>
            <a:off x="1752600" y="4724400"/>
            <a:ext cx="6553200" cy="1563753"/>
            <a:chOff x="1513519" y="5094801"/>
            <a:chExt cx="6553200" cy="1563753"/>
          </a:xfrm>
        </p:grpSpPr>
        <p:sp>
          <p:nvSpPr>
            <p:cNvPr id="34" name="矩形 33"/>
            <p:cNvSpPr/>
            <p:nvPr/>
          </p:nvSpPr>
          <p:spPr>
            <a:xfrm>
              <a:off x="151351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5" name="矩形 34"/>
            <p:cNvSpPr/>
            <p:nvPr/>
          </p:nvSpPr>
          <p:spPr>
            <a:xfrm>
              <a:off x="346473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6" name="矩形 35"/>
            <p:cNvSpPr/>
            <p:nvPr/>
          </p:nvSpPr>
          <p:spPr>
            <a:xfrm>
              <a:off x="5280940"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7" name="矩形 36"/>
            <p:cNvSpPr/>
            <p:nvPr/>
          </p:nvSpPr>
          <p:spPr>
            <a:xfrm>
              <a:off x="7000163"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8" name="文本框 37"/>
            <p:cNvSpPr txBox="1"/>
            <p:nvPr/>
          </p:nvSpPr>
          <p:spPr>
            <a:xfrm>
              <a:off x="4374019" y="6396944"/>
              <a:ext cx="631907" cy="261610"/>
            </a:xfrm>
            <a:prstGeom prst="rect">
              <a:avLst/>
            </a:prstGeom>
            <a:noFill/>
          </p:spPr>
          <p:txBody>
            <a:bodyPr wrap="square" rtlCol="0">
              <a:spAutoFit/>
            </a:bodyPr>
            <a:lstStyle/>
            <a:p>
              <a:r>
                <a:rPr lang="en-US" altLang="zh-CN" sz="1100" dirty="0">
                  <a:latin typeface="+mj-lt"/>
                </a:rPr>
                <a:t>PPDU</a:t>
              </a:r>
              <a:endParaRPr lang="zh-CN" altLang="en-US" sz="1100" dirty="0">
                <a:latin typeface="+mj-lt"/>
              </a:endParaRPr>
            </a:p>
          </p:txBody>
        </p:sp>
        <p:sp>
          <p:nvSpPr>
            <p:cNvPr id="39" name="下箭头 38"/>
            <p:cNvSpPr/>
            <p:nvPr/>
          </p:nvSpPr>
          <p:spPr>
            <a:xfrm>
              <a:off x="1915251"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0" name="下箭头 39"/>
            <p:cNvSpPr/>
            <p:nvPr/>
          </p:nvSpPr>
          <p:spPr>
            <a:xfrm>
              <a:off x="3920152"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1" name="下箭头 40"/>
            <p:cNvSpPr/>
            <p:nvPr/>
          </p:nvSpPr>
          <p:spPr>
            <a:xfrm>
              <a:off x="5717696"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2" name="下箭头 41"/>
            <p:cNvSpPr/>
            <p:nvPr/>
          </p:nvSpPr>
          <p:spPr>
            <a:xfrm>
              <a:off x="7419628"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4" name="矩形 43"/>
            <p:cNvSpPr/>
            <p:nvPr/>
          </p:nvSpPr>
          <p:spPr>
            <a:xfrm>
              <a:off x="2628351" y="6194295"/>
              <a:ext cx="4123245" cy="276999"/>
            </a:xfrm>
            <a:prstGeom prst="rect">
              <a:avLst/>
            </a:prstGeom>
          </p:spPr>
          <p:txBody>
            <a:bodyPr wrap="none">
              <a:spAutoFit/>
            </a:bodyPr>
            <a:lstStyle/>
            <a:p>
              <a:r>
                <a:rPr lang="en-US" altLang="zh-CN" sz="1200" dirty="0">
                  <a:solidFill>
                    <a:srgbClr val="000000"/>
                  </a:solidFill>
                  <a:latin typeface="+mj-lt"/>
                </a:rPr>
                <a:t>Multi-layer transmission (QAM, coding rate, NSS, </a:t>
              </a:r>
              <a:r>
                <a:rPr lang="en-US" altLang="zh-CN" sz="1200" dirty="0" err="1">
                  <a:solidFill>
                    <a:srgbClr val="000000"/>
                  </a:solidFill>
                  <a:latin typeface="+mj-lt"/>
                </a:rPr>
                <a:t>ReTx</a:t>
              </a:r>
              <a:r>
                <a:rPr lang="en-US" altLang="zh-CN" sz="1200" dirty="0">
                  <a:solidFill>
                    <a:srgbClr val="000000"/>
                  </a:solidFill>
                  <a:latin typeface="+mj-lt"/>
                </a:rPr>
                <a:t> times)</a:t>
              </a:r>
              <a:endParaRPr lang="zh-CN" altLang="en-US" sz="1200" dirty="0">
                <a:latin typeface="+mj-lt"/>
              </a:endParaRPr>
            </a:p>
          </p:txBody>
        </p:sp>
        <p:sp>
          <p:nvSpPr>
            <p:cNvPr id="45" name="文本框 44"/>
            <p:cNvSpPr txBox="1"/>
            <p:nvPr/>
          </p:nvSpPr>
          <p:spPr>
            <a:xfrm>
              <a:off x="1533560" y="5118941"/>
              <a:ext cx="901967" cy="261610"/>
            </a:xfrm>
            <a:prstGeom prst="rect">
              <a:avLst/>
            </a:prstGeom>
            <a:noFill/>
          </p:spPr>
          <p:txBody>
            <a:bodyPr wrap="square" rtlCol="0">
              <a:spAutoFit/>
            </a:bodyPr>
            <a:lstStyle/>
            <a:p>
              <a:r>
                <a:rPr lang="en-US" altLang="zh-CN" sz="1100" dirty="0">
                  <a:latin typeface="+mj-lt"/>
                </a:rPr>
                <a:t>Control Info</a:t>
              </a:r>
              <a:endParaRPr lang="zh-CN" altLang="en-US" sz="1100" dirty="0">
                <a:latin typeface="+mj-lt"/>
              </a:endParaRPr>
            </a:p>
          </p:txBody>
        </p:sp>
        <p:sp>
          <p:nvSpPr>
            <p:cNvPr id="46" name="文本框 45"/>
            <p:cNvSpPr txBox="1"/>
            <p:nvPr/>
          </p:nvSpPr>
          <p:spPr>
            <a:xfrm>
              <a:off x="3680130" y="5094801"/>
              <a:ext cx="652789" cy="261610"/>
            </a:xfrm>
            <a:prstGeom prst="rect">
              <a:avLst/>
            </a:prstGeom>
            <a:noFill/>
          </p:spPr>
          <p:txBody>
            <a:bodyPr wrap="square" rtlCol="0">
              <a:spAutoFit/>
            </a:bodyPr>
            <a:lstStyle/>
            <a:p>
              <a:r>
                <a:rPr lang="en-US" altLang="zh-CN" sz="1100" dirty="0">
                  <a:latin typeface="+mj-lt"/>
                </a:rPr>
                <a:t>I frame</a:t>
              </a:r>
              <a:endParaRPr lang="zh-CN" altLang="en-US" sz="1100" dirty="0">
                <a:latin typeface="+mj-lt"/>
              </a:endParaRPr>
            </a:p>
          </p:txBody>
        </p:sp>
        <p:sp>
          <p:nvSpPr>
            <p:cNvPr id="49" name="文本框 48"/>
            <p:cNvSpPr txBox="1"/>
            <p:nvPr/>
          </p:nvSpPr>
          <p:spPr>
            <a:xfrm>
              <a:off x="7040763" y="5094801"/>
              <a:ext cx="1025956" cy="261610"/>
            </a:xfrm>
            <a:prstGeom prst="rect">
              <a:avLst/>
            </a:prstGeom>
            <a:noFill/>
          </p:spPr>
          <p:txBody>
            <a:bodyPr wrap="square" rtlCol="0">
              <a:spAutoFit/>
            </a:bodyPr>
            <a:lstStyle/>
            <a:p>
              <a:r>
                <a:rPr lang="en-US" altLang="zh-CN" sz="1100" dirty="0">
                  <a:latin typeface="+mj-lt"/>
                </a:rPr>
                <a:t>Other frame</a:t>
              </a:r>
              <a:endParaRPr lang="zh-CN" altLang="en-US" sz="1100" dirty="0">
                <a:latin typeface="+mj-lt"/>
              </a:endParaRPr>
            </a:p>
          </p:txBody>
        </p:sp>
        <p:sp>
          <p:nvSpPr>
            <p:cNvPr id="51" name="文本框 50"/>
            <p:cNvSpPr txBox="1"/>
            <p:nvPr/>
          </p:nvSpPr>
          <p:spPr>
            <a:xfrm>
              <a:off x="5461510" y="5121731"/>
              <a:ext cx="877926" cy="261610"/>
            </a:xfrm>
            <a:prstGeom prst="rect">
              <a:avLst/>
            </a:prstGeom>
            <a:noFill/>
          </p:spPr>
          <p:txBody>
            <a:bodyPr wrap="square" rtlCol="0">
              <a:spAutoFit/>
            </a:bodyPr>
            <a:lstStyle/>
            <a:p>
              <a:r>
                <a:rPr lang="en-US" altLang="zh-CN" sz="1100" dirty="0">
                  <a:latin typeface="+mj-lt"/>
                </a:rPr>
                <a:t>P/B frame</a:t>
              </a:r>
              <a:endParaRPr lang="zh-CN" altLang="en-US" sz="1100" dirty="0">
                <a:latin typeface="+mj-lt"/>
              </a:endParaRPr>
            </a:p>
          </p:txBody>
        </p:sp>
      </p:grpSp>
      <p:sp>
        <p:nvSpPr>
          <p:cNvPr id="55" name="矩形 54"/>
          <p:cNvSpPr/>
          <p:nvPr/>
        </p:nvSpPr>
        <p:spPr>
          <a:xfrm>
            <a:off x="196686" y="5399160"/>
            <a:ext cx="1499578" cy="461665"/>
          </a:xfrm>
          <a:prstGeom prst="rect">
            <a:avLst/>
          </a:prstGeom>
        </p:spPr>
        <p:txBody>
          <a:bodyPr wrap="none">
            <a:spAutoFit/>
          </a:bodyPr>
          <a:lstStyle/>
          <a:p>
            <a:r>
              <a:rPr lang="en-US" altLang="zh-CN" dirty="0"/>
              <a:t>In different SSs/RUs/</a:t>
            </a:r>
          </a:p>
          <a:p>
            <a:r>
              <a:rPr lang="en-US" altLang="zh-CN" dirty="0"/>
              <a:t>Constellation points </a:t>
            </a:r>
            <a:endParaRPr lang="zh-CN" altLang="en-US" dirty="0"/>
          </a:p>
        </p:txBody>
      </p:sp>
      <p:cxnSp>
        <p:nvCxnSpPr>
          <p:cNvPr id="57" name="直接箭头连接符 56"/>
          <p:cNvCxnSpPr/>
          <p:nvPr/>
        </p:nvCxnSpPr>
        <p:spPr bwMode="auto">
          <a:xfrm flipH="1">
            <a:off x="1562100" y="5629992"/>
            <a:ext cx="2530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46110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97997" y="1419997"/>
            <a:ext cx="7772400" cy="1824151"/>
          </a:xfrm>
        </p:spPr>
        <p:txBody>
          <a:bodyPr/>
          <a:lstStyle/>
          <a:p>
            <a:pPr algn="just"/>
            <a:r>
              <a:rPr lang="en-US" altLang="zh-CN" sz="1800" dirty="0"/>
              <a:t>Besides UEP for frames of different importance, multi-layer transmission can also take good advantage of the channel selective gain (e.g., divergence of eigenvalues between different spatial streams).</a:t>
            </a:r>
          </a:p>
          <a:p>
            <a:pPr algn="just"/>
            <a:r>
              <a:rPr lang="en-US" altLang="zh-CN" sz="1800" dirty="0"/>
              <a:t>In 11n, UEQM (unequal modulation) MIMO enables different QAMs for different streams with the same coding rate. Here, we further assume coding rate can also be different. Below is an example.</a:t>
            </a:r>
            <a:endParaRPr lang="zh-CN" altLang="en-US" sz="1800" dirty="0"/>
          </a:p>
        </p:txBody>
      </p:sp>
      <p:sp>
        <p:nvSpPr>
          <p:cNvPr id="4" name="日期占位符 3"/>
          <p:cNvSpPr>
            <a:spLocks noGrp="1"/>
          </p:cNvSpPr>
          <p:nvPr>
            <p:ph type="dt" sz="half" idx="10"/>
          </p:nvPr>
        </p:nvSpPr>
        <p:spPr/>
        <p:txBody>
          <a:bodyPr/>
          <a:lstStyle/>
          <a:p>
            <a:pPr>
              <a:defRPr/>
            </a:pPr>
            <a:r>
              <a:rPr lang="en-US" altLang="zh-CN" dirty="0"/>
              <a:t>Jan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cxnSp>
        <p:nvCxnSpPr>
          <p:cNvPr id="8" name="直接箭头连接符 7"/>
          <p:cNvCxnSpPr/>
          <p:nvPr/>
        </p:nvCxnSpPr>
        <p:spPr bwMode="auto">
          <a:xfrm flipV="1">
            <a:off x="1447800" y="3200443"/>
            <a:ext cx="0" cy="29718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p:cNvCxnSpPr/>
          <p:nvPr/>
        </p:nvCxnSpPr>
        <p:spPr bwMode="auto">
          <a:xfrm>
            <a:off x="1447800" y="6172243"/>
            <a:ext cx="5638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矩形 10"/>
          <p:cNvSpPr/>
          <p:nvPr/>
        </p:nvSpPr>
        <p:spPr bwMode="auto">
          <a:xfrm>
            <a:off x="1981200" y="4343443"/>
            <a:ext cx="228600"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2" name="矩形 11"/>
          <p:cNvSpPr/>
          <p:nvPr/>
        </p:nvSpPr>
        <p:spPr bwMode="auto">
          <a:xfrm>
            <a:off x="2209801" y="4343443"/>
            <a:ext cx="228600"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SS0</a:t>
            </a:r>
          </a:p>
        </p:txBody>
      </p:sp>
      <p:sp>
        <p:nvSpPr>
          <p:cNvPr id="13" name="矩形 12"/>
          <p:cNvSpPr/>
          <p:nvPr/>
        </p:nvSpPr>
        <p:spPr bwMode="auto">
          <a:xfrm>
            <a:off x="2438400"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矩形 16"/>
          <p:cNvSpPr/>
          <p:nvPr/>
        </p:nvSpPr>
        <p:spPr bwMode="auto">
          <a:xfrm>
            <a:off x="3188202" y="4800643"/>
            <a:ext cx="228600" cy="1371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p:cNvSpPr/>
          <p:nvPr/>
        </p:nvSpPr>
        <p:spPr bwMode="auto">
          <a:xfrm>
            <a:off x="3416803" y="4800643"/>
            <a:ext cx="228600" cy="1371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SS1</a:t>
            </a:r>
          </a:p>
        </p:txBody>
      </p:sp>
      <p:sp>
        <p:nvSpPr>
          <p:cNvPr id="19" name="矩形 18"/>
          <p:cNvSpPr/>
          <p:nvPr/>
        </p:nvSpPr>
        <p:spPr bwMode="auto">
          <a:xfrm>
            <a:off x="3645402"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矩形 25"/>
          <p:cNvSpPr/>
          <p:nvPr/>
        </p:nvSpPr>
        <p:spPr bwMode="auto">
          <a:xfrm>
            <a:off x="4395204" y="5105443"/>
            <a:ext cx="251409"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矩形 26"/>
          <p:cNvSpPr/>
          <p:nvPr/>
        </p:nvSpPr>
        <p:spPr bwMode="auto">
          <a:xfrm>
            <a:off x="4623805" y="5105443"/>
            <a:ext cx="251409"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SS2</a:t>
            </a:r>
          </a:p>
        </p:txBody>
      </p:sp>
      <p:sp>
        <p:nvSpPr>
          <p:cNvPr id="28" name="矩形 27"/>
          <p:cNvSpPr/>
          <p:nvPr/>
        </p:nvSpPr>
        <p:spPr bwMode="auto">
          <a:xfrm>
            <a:off x="4875213"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矩形 28"/>
          <p:cNvSpPr/>
          <p:nvPr/>
        </p:nvSpPr>
        <p:spPr bwMode="auto">
          <a:xfrm>
            <a:off x="5656934" y="5562643"/>
            <a:ext cx="228600" cy="609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矩形 29"/>
          <p:cNvSpPr/>
          <p:nvPr/>
        </p:nvSpPr>
        <p:spPr bwMode="auto">
          <a:xfrm>
            <a:off x="5885535" y="5562643"/>
            <a:ext cx="228600" cy="609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SS3</a:t>
            </a:r>
          </a:p>
        </p:txBody>
      </p:sp>
      <p:sp>
        <p:nvSpPr>
          <p:cNvPr id="31" name="矩形 30"/>
          <p:cNvSpPr/>
          <p:nvPr/>
        </p:nvSpPr>
        <p:spPr bwMode="auto">
          <a:xfrm>
            <a:off x="6114134"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p:cNvSpPr/>
          <p:nvPr/>
        </p:nvSpPr>
        <p:spPr bwMode="auto">
          <a:xfrm>
            <a:off x="7162800" y="3945664"/>
            <a:ext cx="507498"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矩形 33"/>
          <p:cNvSpPr/>
          <p:nvPr/>
        </p:nvSpPr>
        <p:spPr bwMode="auto">
          <a:xfrm>
            <a:off x="7670299" y="3945664"/>
            <a:ext cx="571498"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err="1"/>
              <a:t>Tput</a:t>
            </a:r>
            <a:r>
              <a:rPr kumimoji="0" lang="en-US" altLang="zh-CN" dirty="0"/>
              <a:t> of </a:t>
            </a:r>
            <a:r>
              <a:rPr kumimoji="0" lang="en-US" altLang="zh-CN" dirty="0" err="1"/>
              <a:t>SSx</a:t>
            </a:r>
            <a:r>
              <a:rPr kumimoji="0" lang="en-US" altLang="zh-CN" dirty="0"/>
              <a:t> for MC-MIMO</a:t>
            </a:r>
          </a:p>
        </p:txBody>
      </p:sp>
      <p:sp>
        <p:nvSpPr>
          <p:cNvPr id="35" name="矩形 34"/>
          <p:cNvSpPr/>
          <p:nvPr/>
        </p:nvSpPr>
        <p:spPr bwMode="auto">
          <a:xfrm>
            <a:off x="8241798" y="3945664"/>
            <a:ext cx="515101" cy="18288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err="1">
                <a:ln>
                  <a:noFill/>
                </a:ln>
                <a:solidFill>
                  <a:schemeClr val="tx1"/>
                </a:solidFill>
                <a:effectLst/>
                <a:latin typeface="Times New Roman" pitchFamily="18" charset="0"/>
              </a:rPr>
              <a:t>Tput</a:t>
            </a:r>
            <a:r>
              <a:rPr kumimoji="0" lang="en-US" altLang="zh-CN" sz="1200" b="0" i="0" u="none" strike="noStrike" cap="none" normalizeH="0" baseline="0" dirty="0">
                <a:ln>
                  <a:noFill/>
                </a:ln>
                <a:solidFill>
                  <a:schemeClr val="tx1"/>
                </a:solidFill>
                <a:effectLst/>
                <a:latin typeface="Times New Roman" pitchFamily="18" charset="0"/>
              </a:rPr>
              <a:t> of </a:t>
            </a:r>
            <a:r>
              <a:rPr kumimoji="0" lang="en-US" altLang="zh-CN" sz="1200" b="0" i="0" u="none" strike="noStrike" cap="none" normalizeH="0" baseline="0" dirty="0" err="1">
                <a:ln>
                  <a:noFill/>
                </a:ln>
                <a:solidFill>
                  <a:schemeClr val="tx1"/>
                </a:solidFill>
                <a:effectLst/>
                <a:latin typeface="Times New Roman" pitchFamily="18" charset="0"/>
              </a:rPr>
              <a:t>SSx</a:t>
            </a:r>
            <a:r>
              <a:rPr kumimoji="0" lang="en-US" altLang="zh-CN" sz="1200" b="0" i="0" u="none" strike="noStrike" cap="none" normalizeH="0" baseline="0" dirty="0">
                <a:ln>
                  <a:noFill/>
                </a:ln>
                <a:solidFill>
                  <a:schemeClr val="tx1"/>
                </a:solidFill>
                <a:effectLst/>
                <a:latin typeface="Times New Roman" pitchFamily="18" charset="0"/>
              </a:rPr>
              <a:t> for SU-MIMO</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文本框 35"/>
          <p:cNvSpPr txBox="1"/>
          <p:nvPr/>
        </p:nvSpPr>
        <p:spPr>
          <a:xfrm>
            <a:off x="1834899" y="3685955"/>
            <a:ext cx="1207001" cy="646331"/>
          </a:xfrm>
          <a:prstGeom prst="rect">
            <a:avLst/>
          </a:prstGeom>
          <a:noFill/>
        </p:spPr>
        <p:txBody>
          <a:bodyPr wrap="square" rtlCol="0">
            <a:spAutoFit/>
          </a:bodyPr>
          <a:lstStyle/>
          <a:p>
            <a:r>
              <a:rPr lang="en-US" altLang="zh-CN" dirty="0"/>
              <a:t>MCS11</a:t>
            </a:r>
          </a:p>
          <a:p>
            <a:r>
              <a:rPr lang="en-US" altLang="zh-CN" dirty="0"/>
              <a:t>vs </a:t>
            </a:r>
          </a:p>
          <a:p>
            <a:r>
              <a:rPr lang="en-US" altLang="zh-CN" dirty="0"/>
              <a:t>MCS6</a:t>
            </a:r>
            <a:endParaRPr lang="zh-CN" altLang="en-US" dirty="0"/>
          </a:p>
        </p:txBody>
      </p:sp>
      <p:sp>
        <p:nvSpPr>
          <p:cNvPr id="37" name="文本框 36"/>
          <p:cNvSpPr txBox="1"/>
          <p:nvPr/>
        </p:nvSpPr>
        <p:spPr>
          <a:xfrm>
            <a:off x="3060199" y="4116212"/>
            <a:ext cx="1207001" cy="646331"/>
          </a:xfrm>
          <a:prstGeom prst="rect">
            <a:avLst/>
          </a:prstGeom>
          <a:noFill/>
        </p:spPr>
        <p:txBody>
          <a:bodyPr wrap="square" rtlCol="0">
            <a:spAutoFit/>
          </a:bodyPr>
          <a:lstStyle/>
          <a:p>
            <a:r>
              <a:rPr lang="en-US" altLang="zh-CN" dirty="0"/>
              <a:t>MCS10</a:t>
            </a:r>
          </a:p>
          <a:p>
            <a:r>
              <a:rPr lang="en-US" altLang="zh-CN" dirty="0"/>
              <a:t>vs </a:t>
            </a:r>
          </a:p>
          <a:p>
            <a:r>
              <a:rPr lang="en-US" altLang="zh-CN" dirty="0"/>
              <a:t>MCS6</a:t>
            </a:r>
            <a:endParaRPr lang="zh-CN" altLang="en-US" dirty="0"/>
          </a:p>
        </p:txBody>
      </p:sp>
      <p:sp>
        <p:nvSpPr>
          <p:cNvPr id="38" name="文本框 37"/>
          <p:cNvSpPr txBox="1"/>
          <p:nvPr/>
        </p:nvSpPr>
        <p:spPr>
          <a:xfrm>
            <a:off x="4285499" y="4389090"/>
            <a:ext cx="1207001" cy="646331"/>
          </a:xfrm>
          <a:prstGeom prst="rect">
            <a:avLst/>
          </a:prstGeom>
          <a:noFill/>
        </p:spPr>
        <p:txBody>
          <a:bodyPr wrap="square" rtlCol="0">
            <a:spAutoFit/>
          </a:bodyPr>
          <a:lstStyle/>
          <a:p>
            <a:r>
              <a:rPr lang="en-US" altLang="zh-CN" dirty="0"/>
              <a:t>MCS9</a:t>
            </a:r>
          </a:p>
          <a:p>
            <a:r>
              <a:rPr lang="en-US" altLang="zh-CN" dirty="0"/>
              <a:t>vs </a:t>
            </a:r>
          </a:p>
          <a:p>
            <a:r>
              <a:rPr lang="en-US" altLang="zh-CN" dirty="0"/>
              <a:t>MCS6</a:t>
            </a:r>
            <a:endParaRPr lang="zh-CN" altLang="en-US" dirty="0"/>
          </a:p>
        </p:txBody>
      </p:sp>
      <p:sp>
        <p:nvSpPr>
          <p:cNvPr id="39" name="文本框 38"/>
          <p:cNvSpPr txBox="1"/>
          <p:nvPr/>
        </p:nvSpPr>
        <p:spPr>
          <a:xfrm>
            <a:off x="5568701" y="4860064"/>
            <a:ext cx="1207001" cy="646331"/>
          </a:xfrm>
          <a:prstGeom prst="rect">
            <a:avLst/>
          </a:prstGeom>
          <a:noFill/>
        </p:spPr>
        <p:txBody>
          <a:bodyPr wrap="square" rtlCol="0">
            <a:spAutoFit/>
          </a:bodyPr>
          <a:lstStyle/>
          <a:p>
            <a:r>
              <a:rPr lang="en-US" altLang="zh-CN" dirty="0"/>
              <a:t>MCS6</a:t>
            </a:r>
          </a:p>
          <a:p>
            <a:r>
              <a:rPr lang="en-US" altLang="zh-CN" dirty="0"/>
              <a:t>vs </a:t>
            </a:r>
          </a:p>
          <a:p>
            <a:r>
              <a:rPr lang="en-US" altLang="zh-CN" dirty="0"/>
              <a:t>MCS6</a:t>
            </a:r>
            <a:endParaRPr lang="zh-CN" altLang="en-US" dirty="0"/>
          </a:p>
        </p:txBody>
      </p:sp>
      <p:sp>
        <p:nvSpPr>
          <p:cNvPr id="40" name="文本框 39"/>
          <p:cNvSpPr txBox="1"/>
          <p:nvPr/>
        </p:nvSpPr>
        <p:spPr>
          <a:xfrm>
            <a:off x="7057608" y="3626961"/>
            <a:ext cx="1207001" cy="276999"/>
          </a:xfrm>
          <a:prstGeom prst="rect">
            <a:avLst/>
          </a:prstGeom>
          <a:noFill/>
        </p:spPr>
        <p:txBody>
          <a:bodyPr wrap="square" rtlCol="0">
            <a:spAutoFit/>
          </a:bodyPr>
          <a:lstStyle/>
          <a:p>
            <a:r>
              <a:rPr lang="en-US" altLang="zh-CN" b="1" dirty="0"/>
              <a:t>Legend</a:t>
            </a:r>
            <a:endParaRPr lang="zh-CN" altLang="en-US" b="1" dirty="0"/>
          </a:p>
        </p:txBody>
      </p:sp>
      <p:sp>
        <p:nvSpPr>
          <p:cNvPr id="7" name="矩形 6"/>
          <p:cNvSpPr/>
          <p:nvPr/>
        </p:nvSpPr>
        <p:spPr>
          <a:xfrm>
            <a:off x="2222157" y="3229918"/>
            <a:ext cx="4458816" cy="307777"/>
          </a:xfrm>
          <a:prstGeom prst="rect">
            <a:avLst/>
          </a:prstGeom>
        </p:spPr>
        <p:txBody>
          <a:bodyPr wrap="square">
            <a:spAutoFit/>
          </a:bodyPr>
          <a:lstStyle/>
          <a:p>
            <a:r>
              <a:rPr lang="en-US" altLang="zh-CN" sz="1400" b="1" dirty="0"/>
              <a:t>Figure: MC (Multiple Coding)-MIMO vs SU-MIMO</a:t>
            </a:r>
            <a:endParaRPr lang="zh-CN" altLang="en-US" sz="1400" b="1" dirty="0"/>
          </a:p>
        </p:txBody>
      </p:sp>
      <p:sp>
        <p:nvSpPr>
          <p:cNvPr id="9" name="文本框 8"/>
          <p:cNvSpPr txBox="1"/>
          <p:nvPr/>
        </p:nvSpPr>
        <p:spPr>
          <a:xfrm>
            <a:off x="920498" y="3091418"/>
            <a:ext cx="527302" cy="461665"/>
          </a:xfrm>
          <a:prstGeom prst="rect">
            <a:avLst/>
          </a:prstGeom>
          <a:noFill/>
        </p:spPr>
        <p:txBody>
          <a:bodyPr wrap="square" rtlCol="0">
            <a:spAutoFit/>
          </a:bodyPr>
          <a:lstStyle/>
          <a:p>
            <a:r>
              <a:rPr lang="en-US" altLang="zh-CN" dirty="0" err="1"/>
              <a:t>Tput</a:t>
            </a:r>
            <a:r>
              <a:rPr lang="en-US" altLang="zh-CN" dirty="0"/>
              <a:t>/MCS</a:t>
            </a:r>
            <a:endParaRPr lang="zh-CN" altLang="en-US" dirty="0"/>
          </a:p>
        </p:txBody>
      </p:sp>
      <p:sp>
        <p:nvSpPr>
          <p:cNvPr id="32" name="文本框 31"/>
          <p:cNvSpPr txBox="1"/>
          <p:nvPr/>
        </p:nvSpPr>
        <p:spPr>
          <a:xfrm>
            <a:off x="7048499" y="6033743"/>
            <a:ext cx="782838" cy="276999"/>
          </a:xfrm>
          <a:prstGeom prst="rect">
            <a:avLst/>
          </a:prstGeom>
          <a:noFill/>
        </p:spPr>
        <p:txBody>
          <a:bodyPr wrap="square" rtlCol="0">
            <a:spAutoFit/>
          </a:bodyPr>
          <a:lstStyle/>
          <a:p>
            <a:r>
              <a:rPr lang="en-US" altLang="zh-CN" dirty="0" err="1"/>
              <a:t>PostSNR</a:t>
            </a:r>
            <a:endParaRPr lang="zh-CN" altLang="en-US" dirty="0"/>
          </a:p>
        </p:txBody>
      </p:sp>
    </p:spTree>
    <p:extLst>
      <p:ext uri="{BB962C8B-B14F-4D97-AF65-F5344CB8AC3E}">
        <p14:creationId xmlns:p14="http://schemas.microsoft.com/office/powerpoint/2010/main" val="18768987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221724</TotalTime>
  <Words>986</Words>
  <Application>Microsoft Office PowerPoint</Application>
  <PresentationFormat>全屏显示(4:3)</PresentationFormat>
  <Paragraphs>156</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 Unicode MS</vt:lpstr>
      <vt:lpstr>굴림</vt:lpstr>
      <vt:lpstr>굴림</vt:lpstr>
      <vt:lpstr>MS Gothic</vt:lpstr>
      <vt:lpstr>Arial</vt:lpstr>
      <vt:lpstr>Times New Roman</vt:lpstr>
      <vt:lpstr>802-11-Submission</vt:lpstr>
      <vt:lpstr>Layered QoS and multi-layer transmission follow-up</vt:lpstr>
      <vt:lpstr>PowerPoint 演示文稿</vt:lpstr>
      <vt:lpstr>Simulation setup</vt:lpstr>
      <vt:lpstr>PowerPoint 演示文稿</vt:lpstr>
      <vt:lpstr>Summary</vt:lpstr>
      <vt:lpstr>Reference</vt:lpstr>
      <vt:lpstr>Appendix</vt:lpstr>
      <vt:lpstr>Multi-layer transmission</vt:lpstr>
      <vt:lpstr>Multi-layer transmission</vt:lpstr>
      <vt:lpstr>Multi-layer transmission</vt:lpstr>
      <vt:lpstr>Multi-layer transmission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Yujian (Ross Yu)</cp:lastModifiedBy>
  <cp:revision>3910</cp:revision>
  <cp:lastPrinted>2016-07-18T07:45:05Z</cp:lastPrinted>
  <dcterms:created xsi:type="dcterms:W3CDTF">2007-05-21T21:00:37Z</dcterms:created>
  <dcterms:modified xsi:type="dcterms:W3CDTF">2023-01-13T09:25:44Z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(3)DhNr5xHGnldv/EbGKhDFwH3A8AVP0P+l85P2TasaIgPgjnUVFGBQy5RzRK5YmMIQPnmgA7gb
z2YNYa9CLzRN3RbhXOh/ZSskV/CISptqFzakJUD7uT7TWSG4ARkEENZd3NOuhQc8xv+UfIz3
6ujnCPC3yytovbWQ8e7mZDoAqkjQszC7vp+e50tS9xralO4ELf1nIlb09hCk51apvqefM2NN
7u+Pdh0GBT2TAMsH89</vt:lpwstr>
  </property>
  <property fmtid="{D5CDD505-2E9C-101B-9397-08002B2CF9AE}" pid="3" name="_2015_ms_pID_7253431">
    <vt:lpwstr>5Rq8W4a4qAc+2hiHZhUekPlZ1AAXD23ep0c1k4rENcIucRKdDNEH5B
ADa4luiuup1aFsAJfkc2/9wM3ksphmpG/GtfcT7NN+x/inxNxO9or/v/LQl37/6rWpA1jH7q
fpIGYjargVuilFpryXGmjuWXpPwdTxQGvCYrgOetj4+zxWJZ9Uzn0ppdlydcK4NwdG2GYRa7
lDvvhNMyewBL2GFKHvF2wSgdvwIDp8KW0H/U</vt:lpwstr>
  </property>
  <property fmtid="{D5CDD505-2E9C-101B-9397-08002B2CF9AE}" pid="4" name="_2015_ms_pID_7253432">
    <vt:lpwstr>qh281KVk1rk/huwvPPh7d6U=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