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5"/>
  </p:notesMasterIdLst>
  <p:handoutMasterIdLst>
    <p:handoutMasterId r:id="rId66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94" r:id="rId43"/>
    <p:sldId id="2587" r:id="rId44"/>
    <p:sldId id="2589" r:id="rId45"/>
    <p:sldId id="2590" r:id="rId46"/>
    <p:sldId id="2588" r:id="rId47"/>
    <p:sldId id="2586" r:id="rId48"/>
    <p:sldId id="2591" r:id="rId49"/>
    <p:sldId id="2592" r:id="rId50"/>
    <p:sldId id="2593" r:id="rId51"/>
    <p:sldId id="672" r:id="rId52"/>
    <p:sldId id="2595" r:id="rId53"/>
    <p:sldId id="2596" r:id="rId54"/>
    <p:sldId id="2597" r:id="rId55"/>
    <p:sldId id="2598" r:id="rId56"/>
    <p:sldId id="2599" r:id="rId57"/>
    <p:sldId id="2600" r:id="rId58"/>
    <p:sldId id="2601" r:id="rId59"/>
    <p:sldId id="2538" r:id="rId60"/>
    <p:sldId id="2541" r:id="rId61"/>
    <p:sldId id="2542" r:id="rId62"/>
    <p:sldId id="2539" r:id="rId63"/>
    <p:sldId id="2540" r:id="rId6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  <p14:sldId id="2594"/>
          </p14:sldIdLst>
        </p14:section>
        <p14:section name="Nov. 2023 IEEE meeting" id="{84E14816-35E4-46AB-A2B1-347F148C8856}">
          <p14:sldIdLst>
            <p14:sldId id="2587"/>
            <p14:sldId id="2589"/>
            <p14:sldId id="2590"/>
            <p14:sldId id="2588"/>
            <p14:sldId id="2586"/>
            <p14:sldId id="2591"/>
            <p14:sldId id="2592"/>
            <p14:sldId id="2593"/>
            <p14:sldId id="672"/>
          </p14:sldIdLst>
        </p14:section>
        <p14:section name="Jan. 2024 IEEE meeting" id="{7BFCC1D1-A6FC-4CAE-8C1D-2CA6EB4E5CD3}">
          <p14:sldIdLst>
            <p14:sldId id="2595"/>
            <p14:sldId id="2596"/>
            <p14:sldId id="2597"/>
            <p14:sldId id="2598"/>
            <p14:sldId id="2599"/>
            <p14:sldId id="2600"/>
          </p14:sldIdLst>
        </p14:section>
        <p14:section name="Feb. motion telecon" id="{FDCCFBC5-8918-4E26-8800-786A1DDA3410}">
          <p14:sldIdLst>
            <p14:sldId id="2601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4" autoAdjust="0"/>
    <p:restoredTop sz="94660"/>
  </p:normalViewPr>
  <p:slideViewPr>
    <p:cSldViewPr>
      <p:cViewPr varScale="1">
        <p:scale>
          <a:sx n="107" d="100"/>
          <a:sy n="107" d="100"/>
        </p:scale>
        <p:origin x="366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5B8FB331-E8D1-432F-BB7E-FFDEEDDC0C35}"/>
    <pc:docChg chg="addSld delSld modSld sldOrd modMainMaster addSection modSection">
      <pc:chgData name="Segev, Jonathan" userId="7c67a1b0-8725-4553-8055-0888dbcaef94" providerId="ADAL" clId="{5B8FB331-E8D1-432F-BB7E-FFDEEDDC0C35}" dt="2024-02-01T21:17:43.301" v="75" actId="20577"/>
      <pc:docMkLst>
        <pc:docMk/>
      </pc:docMkLst>
      <pc:sldChg chg="modSp add del mod">
        <pc:chgData name="Segev, Jonathan" userId="7c67a1b0-8725-4553-8055-0888dbcaef94" providerId="ADAL" clId="{5B8FB331-E8D1-432F-BB7E-FFDEEDDC0C35}" dt="2024-02-01T21:15:30.835" v="17" actId="47"/>
        <pc:sldMkLst>
          <pc:docMk/>
          <pc:sldMk cId="533404674" sldId="2601"/>
        </pc:sldMkLst>
        <pc:spChg chg="mod">
          <ac:chgData name="Segev, Jonathan" userId="7c67a1b0-8725-4553-8055-0888dbcaef94" providerId="ADAL" clId="{5B8FB331-E8D1-432F-BB7E-FFDEEDDC0C35}" dt="2024-02-01T21:15:22.333" v="12" actId="20577"/>
          <ac:spMkLst>
            <pc:docMk/>
            <pc:sldMk cId="533404674" sldId="2601"/>
            <ac:spMk id="2" creationId="{6456EFA4-46BA-C62B-D11D-EE6CA2595079}"/>
          </ac:spMkLst>
        </pc:spChg>
        <pc:spChg chg="mod">
          <ac:chgData name="Segev, Jonathan" userId="7c67a1b0-8725-4553-8055-0888dbcaef94" providerId="ADAL" clId="{5B8FB331-E8D1-432F-BB7E-FFDEEDDC0C35}" dt="2024-02-01T21:15:26" v="16" actId="20577"/>
          <ac:spMkLst>
            <pc:docMk/>
            <pc:sldMk cId="533404674" sldId="2601"/>
            <ac:spMk id="3" creationId="{868EB53C-39B6-6430-EA6C-9120727C004A}"/>
          </ac:spMkLst>
        </pc:spChg>
      </pc:sldChg>
      <pc:sldChg chg="modSp add mod ord">
        <pc:chgData name="Segev, Jonathan" userId="7c67a1b0-8725-4553-8055-0888dbcaef94" providerId="ADAL" clId="{5B8FB331-E8D1-432F-BB7E-FFDEEDDC0C35}" dt="2024-02-01T21:17:43.301" v="75" actId="20577"/>
        <pc:sldMkLst>
          <pc:docMk/>
          <pc:sldMk cId="1817344980" sldId="2601"/>
        </pc:sldMkLst>
        <pc:spChg chg="mod">
          <ac:chgData name="Segev, Jonathan" userId="7c67a1b0-8725-4553-8055-0888dbcaef94" providerId="ADAL" clId="{5B8FB331-E8D1-432F-BB7E-FFDEEDDC0C35}" dt="2024-02-01T21:15:44.228" v="22" actId="20577"/>
          <ac:spMkLst>
            <pc:docMk/>
            <pc:sldMk cId="1817344980" sldId="2601"/>
            <ac:spMk id="2" creationId="{6456EFA4-46BA-C62B-D11D-EE6CA2595079}"/>
          </ac:spMkLst>
        </pc:spChg>
        <pc:spChg chg="mod">
          <ac:chgData name="Segev, Jonathan" userId="7c67a1b0-8725-4553-8055-0888dbcaef94" providerId="ADAL" clId="{5B8FB331-E8D1-432F-BB7E-FFDEEDDC0C35}" dt="2024-02-01T21:17:43.301" v="75" actId="20577"/>
          <ac:spMkLst>
            <pc:docMk/>
            <pc:sldMk cId="1817344980" sldId="2601"/>
            <ac:spMk id="3" creationId="{868EB53C-39B6-6430-EA6C-9120727C004A}"/>
          </ac:spMkLst>
        </pc:spChg>
      </pc:sldChg>
      <pc:sldMasterChg chg="modSp mod">
        <pc:chgData name="Segev, Jonathan" userId="7c67a1b0-8725-4553-8055-0888dbcaef94" providerId="ADAL" clId="{5B8FB331-E8D1-432F-BB7E-FFDEEDDC0C35}" dt="2024-02-01T21:14:08.992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5B8FB331-E8D1-432F-BB7E-FFDEEDDC0C35}" dt="2024-02-01T21:14:08.99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886968" y="60642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					Date:</a:t>
            </a:r>
            <a:r>
              <a:rPr lang="en-GB" sz="2000" b="0" dirty="0"/>
              <a:t> 2024-01-15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7616324"/>
              </p:ext>
            </p:extLst>
          </p:nvPr>
        </p:nvGraphicFramePr>
        <p:xfrm>
          <a:off x="940349" y="2802732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0349" y="2802732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033097" y="223009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F927C-A083-ED9F-92DB-F91B8A750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11-23-1626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5BEBC-0052-3901-7D81-60A24A1E9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Move to adopt 11-23-1626r1 to the 802.11bk draft, instruct the technical editor to incorporate it in the 802.11bk draft amendment text and grant editorial rights to the technical editor. </a:t>
            </a:r>
          </a:p>
          <a:p>
            <a:r>
              <a:rPr lang="en-US" dirty="0"/>
              <a:t>Moved: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Roy Want</a:t>
            </a:r>
          </a:p>
          <a:p>
            <a:r>
              <a:rPr lang="en-US" dirty="0"/>
              <a:t>Results</a:t>
            </a:r>
            <a:r>
              <a:rPr lang="en-US" b="0" dirty="0"/>
              <a:t> (Y/N/A): 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52BEDC-985D-4320-2EEA-8F2AE8B167F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F284B-2807-DD17-4BFE-B4E387969D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26E058-C9C6-0763-7362-DDF7FB2F8C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0722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11-23/1754 “</a:t>
            </a:r>
            <a:r>
              <a:rPr lang="en-US" b="0" dirty="0" err="1"/>
              <a:t>TGbk</a:t>
            </a:r>
            <a:r>
              <a:rPr lang="en-US" b="0" dirty="0"/>
              <a:t> September meeting minutes” R0 posted to Mentor Oct.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(202311-01):</a:t>
            </a:r>
          </a:p>
          <a:p>
            <a:pPr marL="0" indent="0"/>
            <a:r>
              <a:rPr lang="en-US" b="0" dirty="0"/>
              <a:t>Move to approve document 11-23/1754r0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September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Ali Raissinia </a:t>
            </a:r>
          </a:p>
          <a:p>
            <a:r>
              <a:rPr lang="en-US" b="0" dirty="0"/>
              <a:t>Seconded by: Roy Want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01480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(202311-02):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11-23-1827r2 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 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11990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11-23-2054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(</a:t>
            </a:r>
            <a:r>
              <a:rPr lang="en-US" sz="2400" b="0" dirty="0"/>
              <a:t>(202311-03)</a:t>
            </a:r>
            <a:endParaRPr lang="en-US" dirty="0"/>
          </a:p>
          <a:p>
            <a:r>
              <a:rPr lang="en-US" b="0" dirty="0"/>
              <a:t>Move to define the subset and full set of puncturing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subset - 11bk FTM session supports 320MHz and the two contiguous 240MHz preamble puncture patterns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Puncturing full set - 11bk FTM session supports all preamble puncture patterns (320MHz puncturing is defined in table 36-30)</a:t>
            </a:r>
          </a:p>
          <a:p>
            <a:r>
              <a:rPr lang="en-US" dirty="0"/>
              <a:t>Move: </a:t>
            </a:r>
            <a:r>
              <a:rPr lang="en-US" b="0" dirty="0"/>
              <a:t>Tianyu Wu</a:t>
            </a:r>
            <a:endParaRPr lang="en-US" dirty="0"/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8810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11-23/2051 “</a:t>
            </a:r>
            <a:r>
              <a:rPr lang="en-US" b="0" dirty="0" err="1"/>
              <a:t>TGbk</a:t>
            </a:r>
            <a:r>
              <a:rPr lang="en-US" b="0" dirty="0"/>
              <a:t> conference calls meeting mins” R0 posted to Mentor Nov. 13</a:t>
            </a:r>
            <a:r>
              <a:rPr lang="en-US" b="0" baseline="30000" dirty="0"/>
              <a:t>th</a:t>
            </a:r>
            <a:r>
              <a:rPr lang="en-US" b="0" dirty="0"/>
              <a:t> 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(202311-04):</a:t>
            </a:r>
          </a:p>
          <a:p>
            <a:pPr marL="0" indent="0"/>
            <a:r>
              <a:rPr lang="en-US" b="0" dirty="0"/>
              <a:t>Move to approve document 11-23/2051r0 as </a:t>
            </a:r>
            <a:r>
              <a:rPr lang="en-US" b="0" dirty="0" err="1"/>
              <a:t>TGbk</a:t>
            </a:r>
            <a:r>
              <a:rPr lang="en-US" b="0" dirty="0"/>
              <a:t> meeting minutes for telecons running between the 2023 September and November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69318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2</a:t>
            </a:r>
            <a:r>
              <a:rPr lang="en-US" baseline="30000" dirty="0"/>
              <a:t>nd</a:t>
            </a:r>
            <a:r>
              <a:rPr lang="en-US" dirty="0"/>
              <a:t>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(202311-05)</a:t>
            </a:r>
          </a:p>
          <a:p>
            <a:r>
              <a:rPr lang="en-US" b="0" dirty="0"/>
              <a:t>Move to elect Ali Raissinia as </a:t>
            </a:r>
            <a:r>
              <a:rPr lang="en-US" b="0" dirty="0" err="1"/>
              <a:t>TGbk</a:t>
            </a:r>
            <a:r>
              <a:rPr lang="en-US" b="0" dirty="0"/>
              <a:t> 2</a:t>
            </a:r>
            <a:r>
              <a:rPr lang="en-US" b="0" baseline="30000" dirty="0"/>
              <a:t>nd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2195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11-23-2066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(202311-06):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11-23-2066r1to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 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40981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11-23-1830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(202311-07):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11-23-1830r0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 Christian Berger</a:t>
            </a:r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10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5139E-D20A-14EA-6EEF-37B5FC8C6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11-23-2094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5E4BC-CAA8-D518-BE7B-7E595CB4B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Motion </a:t>
            </a:r>
            <a:r>
              <a:rPr lang="en-US" sz="2400" b="0" dirty="0"/>
              <a:t>(202311-08):</a:t>
            </a:r>
            <a:endParaRPr lang="en-US" sz="2400" dirty="0"/>
          </a:p>
          <a:p>
            <a:pPr marL="0" indent="0"/>
            <a:r>
              <a:rPr lang="en-US" sz="2400" b="0" dirty="0"/>
              <a:t>Move to adopt document 11-23-2094r3</a:t>
            </a:r>
            <a:r>
              <a:rPr lang="en-US" b="0" dirty="0"/>
              <a:t> </a:t>
            </a:r>
            <a:r>
              <a:rPr lang="en-US" sz="2400" b="0" dirty="0"/>
              <a:t>to the 802.11bk draft, instruct the technical editor to incorporate it in the 802.11bk draft amendment text and grant editorial rights to the technical editor.</a:t>
            </a:r>
          </a:p>
          <a:p>
            <a:endParaRPr lang="en-US" sz="2400" b="0" dirty="0"/>
          </a:p>
          <a:p>
            <a:r>
              <a:rPr lang="en-US" sz="2400" dirty="0"/>
              <a:t>Moved</a:t>
            </a:r>
            <a:r>
              <a:rPr lang="en-US" sz="2400" b="0" dirty="0"/>
              <a:t>:</a:t>
            </a:r>
            <a:r>
              <a:rPr lang="en-US" b="0" dirty="0"/>
              <a:t> Christian Berger</a:t>
            </a:r>
            <a:endParaRPr lang="en-US" sz="2400" b="0" dirty="0"/>
          </a:p>
          <a:p>
            <a:r>
              <a:rPr lang="en-US" sz="2400" dirty="0"/>
              <a:t>Second: </a:t>
            </a:r>
            <a:r>
              <a:rPr lang="en-US" sz="2400" b="0" dirty="0"/>
              <a:t>Ali Raissinia</a:t>
            </a:r>
          </a:p>
          <a:p>
            <a:r>
              <a:rPr lang="en-US" sz="2400" dirty="0"/>
              <a:t>Results </a:t>
            </a:r>
            <a:r>
              <a:rPr lang="en-US" sz="2400" b="0" dirty="0"/>
              <a:t>(Y/N/A): unanimous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3F5DBA-CA9B-E7F4-1846-F2F8DD5A18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505BB-97B0-C34F-C21A-8FBBC8730C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CB99AD-3376-839C-B698-490C4595858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97331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P802.11bk initial WG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51014"/>
            <a:ext cx="11353800" cy="464978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(202311-09):</a:t>
            </a:r>
          </a:p>
          <a:p>
            <a:r>
              <a:rPr lang="en-US" b="0" dirty="0"/>
              <a:t>Having approved 11-23-049r18, instruct the editor to prepare P802.11bk D1.0,  </a:t>
            </a:r>
          </a:p>
          <a:p>
            <a:r>
              <a:rPr lang="en-US" b="0" dirty="0"/>
              <a:t>and approve a 30 day Working Group Technical Letter Ballot asking the question “Should P802.11bk D1.0 be forwarded to SA Ballot?”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Christian Berger</a:t>
            </a:r>
          </a:p>
          <a:p>
            <a:endParaRPr lang="en-US" b="0" dirty="0"/>
          </a:p>
          <a:p>
            <a:r>
              <a:rPr lang="en-US" b="0" dirty="0"/>
              <a:t>Result (Y/N/A): 11 | 0 | </a:t>
            </a:r>
            <a:r>
              <a:rPr lang="en-US" b="0"/>
              <a:t>0 motion passes</a:t>
            </a:r>
            <a:endParaRPr lang="en-US" b="0" dirty="0"/>
          </a:p>
          <a:p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65015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11-23/2201 “</a:t>
            </a:r>
            <a:r>
              <a:rPr lang="en-US" b="0" dirty="0" err="1"/>
              <a:t>TGbk</a:t>
            </a:r>
            <a:r>
              <a:rPr lang="en-US" b="0" dirty="0"/>
              <a:t> 2023 Nov plenary meeting mins” R0 posted to Mentor Nov. 18</a:t>
            </a:r>
            <a:r>
              <a:rPr lang="en-US" b="0" baseline="30000" dirty="0"/>
              <a:t>th</a:t>
            </a:r>
            <a:r>
              <a:rPr lang="en-US" b="0" dirty="0"/>
              <a:t> , R1 posted Nov. 18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(202401-01):</a:t>
            </a:r>
          </a:p>
          <a:p>
            <a:pPr marL="0" indent="0"/>
            <a:r>
              <a:rPr lang="en-US" b="0" dirty="0"/>
              <a:t>Move to approve document 11-23/2201r1 as </a:t>
            </a:r>
            <a:r>
              <a:rPr lang="en-US" b="0" dirty="0" err="1"/>
              <a:t>TGbk</a:t>
            </a:r>
            <a:r>
              <a:rPr lang="en-US" b="0" dirty="0"/>
              <a:t> meeting minutes for the 2023 November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803296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4DB4E-71C7-A9E8-BAE5-26B9BE32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11-24-038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35CDF-402B-A400-BD70-52B78E4DC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sz="2400" b="0" dirty="0"/>
              <a:t>(202401-02)</a:t>
            </a:r>
            <a:endParaRPr lang="en-US" dirty="0"/>
          </a:p>
          <a:p>
            <a:r>
              <a:rPr lang="en-US" b="0" dirty="0"/>
              <a:t>Move to adopt submission 11-24-038r1 as resolution for LB279 CID 1044 and assign the editor editorial license.</a:t>
            </a:r>
          </a:p>
          <a:p>
            <a:r>
              <a:rPr lang="en-US" b="0" dirty="0"/>
              <a:t>   </a:t>
            </a:r>
          </a:p>
          <a:p>
            <a:r>
              <a:rPr lang="en-US" dirty="0"/>
              <a:t>Move: </a:t>
            </a:r>
            <a:r>
              <a:rPr lang="en-US" b="0" dirty="0"/>
              <a:t>Christian Berger</a:t>
            </a:r>
          </a:p>
          <a:p>
            <a:r>
              <a:rPr lang="en-US" dirty="0"/>
              <a:t>Second: </a:t>
            </a:r>
            <a:r>
              <a:rPr lang="en-US" b="0" dirty="0"/>
              <a:t>Ali Raissinia </a:t>
            </a:r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166621-A9C1-F33D-DCA4-05DBF222920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59C67-2D1E-A2A5-8F29-E52A8E7ECE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2DDFF53-9ADB-4F1C-D691-BA5611F516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98848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202401-03)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11-24-165r1 for CIDs 1296, 1300, 1304, 1312, 1316 (total of 5 CID),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Roy Want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28368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202401-04)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11-24-152r1  for CIDs 1282, 1331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Roy Want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639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202401-05)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11-24-183r1  for CIDs 1345, 1350, 1351, 1354, and 1355 (total of 5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 dirty="0"/>
              <a:t>Moved: Christian Berger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965652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11-24-2124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202401-0</a:t>
            </a:r>
            <a:r>
              <a:rPr lang="en-US" b="0" dirty="0"/>
              <a:t>7</a:t>
            </a:r>
            <a:r>
              <a:rPr lang="en-US" sz="2400" b="0" dirty="0"/>
              <a:t>) </a:t>
            </a:r>
            <a:r>
              <a:rPr lang="en-US" b="0" dirty="0"/>
              <a:t>:</a:t>
            </a:r>
          </a:p>
          <a:p>
            <a:r>
              <a:rPr lang="en-US" b="0" dirty="0"/>
              <a:t>We commit to Option 2 timeline of </a:t>
            </a:r>
            <a:r>
              <a:rPr lang="en-US" b="0" dirty="0" err="1"/>
              <a:t>TGbk</a:t>
            </a:r>
            <a:r>
              <a:rPr lang="en-US" b="0" dirty="0"/>
              <a:t> as identified in 11-24-2124r3.</a:t>
            </a:r>
          </a:p>
          <a:p>
            <a:endParaRPr lang="en-US" b="0" dirty="0"/>
          </a:p>
          <a:p>
            <a:r>
              <a:rPr lang="en-US" b="0" dirty="0"/>
              <a:t>Moved: Ali Raissinia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86670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6EFA4-46BA-C62B-D11D-EE6CA2595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11-24-182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8EB53C-39B6-6430-EA6C-9120727C00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Motion (</a:t>
            </a:r>
            <a:r>
              <a:rPr lang="en-US" sz="2400" b="0" dirty="0"/>
              <a:t>202402-01) 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adopt the resolution depicted by document 11-24-182r1 for CIDs 1341 and 1161 (total of 2 CIDs), instruct the technical editor to incorporate it in the P802.11bk draft and grant the editor editorial license. </a:t>
            </a:r>
          </a:p>
          <a:p>
            <a:endParaRPr lang="en-US" b="0" dirty="0"/>
          </a:p>
          <a:p>
            <a:r>
              <a:rPr lang="en-US" b="0"/>
              <a:t>Moved:</a:t>
            </a:r>
            <a:endParaRPr lang="en-US" b="0" dirty="0"/>
          </a:p>
          <a:p>
            <a:r>
              <a:rPr lang="en-US" b="0" dirty="0"/>
              <a:t>Second: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59421-1810-965C-0EB1-8CE185F3E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26571-2A23-8C65-AC29-27DA58278D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68AAF5-C544-D59A-21D2-14569AB344D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734498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189479</TotalTime>
  <Words>4202</Words>
  <Application>Microsoft Office PowerPoint</Application>
  <PresentationFormat>Widescreen</PresentationFormat>
  <Paragraphs>683</Paragraphs>
  <Slides>63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Submission 11-23-1626</vt:lpstr>
      <vt:lpstr>Approval of previous meeting minutes</vt:lpstr>
      <vt:lpstr>Submission 11-23-1827</vt:lpstr>
      <vt:lpstr>Submission 11-23-2054</vt:lpstr>
      <vt:lpstr>Approval of previous meeting minutes</vt:lpstr>
      <vt:lpstr>Leadership Elections/Affirmation – 2nd TG vice chair</vt:lpstr>
      <vt:lpstr>Submission 11-23-2066</vt:lpstr>
      <vt:lpstr>Submission 11-23-1830</vt:lpstr>
      <vt:lpstr>Submission 11-23-2094</vt:lpstr>
      <vt:lpstr>P802.11bk initial WG ballot</vt:lpstr>
      <vt:lpstr>Approval of previous meeting minutes</vt:lpstr>
      <vt:lpstr>Submission 11-24-038</vt:lpstr>
      <vt:lpstr>Submission 11-24-165</vt:lpstr>
      <vt:lpstr>Submission 11-24-152</vt:lpstr>
      <vt:lpstr>Submission 11-24-183</vt:lpstr>
      <vt:lpstr>Submission 11-24-2124</vt:lpstr>
      <vt:lpstr>Submission 11-24-182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494</cp:revision>
  <cp:lastPrinted>1601-01-01T00:00:00Z</cp:lastPrinted>
  <dcterms:created xsi:type="dcterms:W3CDTF">2018-08-06T10:28:59Z</dcterms:created>
  <dcterms:modified xsi:type="dcterms:W3CDTF">2024-02-01T21:17:43Z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