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4"/>
  </p:notesMasterIdLst>
  <p:handoutMasterIdLst>
    <p:handoutMasterId r:id="rId65"/>
  </p:handoutMasterIdLst>
  <p:sldIdLst>
    <p:sldId id="256" r:id="rId2"/>
    <p:sldId id="257" r:id="rId3"/>
    <p:sldId id="2543" r:id="rId4"/>
    <p:sldId id="2544" r:id="rId5"/>
    <p:sldId id="2545" r:id="rId6"/>
    <p:sldId id="2546" r:id="rId7"/>
    <p:sldId id="2547" r:id="rId8"/>
    <p:sldId id="2548" r:id="rId9"/>
    <p:sldId id="2549" r:id="rId10"/>
    <p:sldId id="2550" r:id="rId11"/>
    <p:sldId id="2551" r:id="rId12"/>
    <p:sldId id="2552" r:id="rId13"/>
    <p:sldId id="2553" r:id="rId14"/>
    <p:sldId id="2554" r:id="rId15"/>
    <p:sldId id="2555" r:id="rId16"/>
    <p:sldId id="2556" r:id="rId17"/>
    <p:sldId id="2557" r:id="rId18"/>
    <p:sldId id="2558" r:id="rId19"/>
    <p:sldId id="2559" r:id="rId20"/>
    <p:sldId id="2560" r:id="rId21"/>
    <p:sldId id="2561" r:id="rId22"/>
    <p:sldId id="2562" r:id="rId23"/>
    <p:sldId id="2563" r:id="rId24"/>
    <p:sldId id="2564" r:id="rId25"/>
    <p:sldId id="2565" r:id="rId26"/>
    <p:sldId id="2567" r:id="rId27"/>
    <p:sldId id="2566" r:id="rId28"/>
    <p:sldId id="2568" r:id="rId29"/>
    <p:sldId id="2569" r:id="rId30"/>
    <p:sldId id="2570" r:id="rId31"/>
    <p:sldId id="2576" r:id="rId32"/>
    <p:sldId id="2571" r:id="rId33"/>
    <p:sldId id="2577" r:id="rId34"/>
    <p:sldId id="2579" r:id="rId35"/>
    <p:sldId id="2578" r:id="rId36"/>
    <p:sldId id="2580" r:id="rId37"/>
    <p:sldId id="2581" r:id="rId38"/>
    <p:sldId id="2582" r:id="rId39"/>
    <p:sldId id="2583" r:id="rId40"/>
    <p:sldId id="2584" r:id="rId41"/>
    <p:sldId id="2585" r:id="rId42"/>
    <p:sldId id="2594" r:id="rId43"/>
    <p:sldId id="2587" r:id="rId44"/>
    <p:sldId id="2589" r:id="rId45"/>
    <p:sldId id="2590" r:id="rId46"/>
    <p:sldId id="2588" r:id="rId47"/>
    <p:sldId id="2586" r:id="rId48"/>
    <p:sldId id="2591" r:id="rId49"/>
    <p:sldId id="2592" r:id="rId50"/>
    <p:sldId id="2593" r:id="rId51"/>
    <p:sldId id="672" r:id="rId52"/>
    <p:sldId id="2595" r:id="rId53"/>
    <p:sldId id="2596" r:id="rId54"/>
    <p:sldId id="2597" r:id="rId55"/>
    <p:sldId id="2598" r:id="rId56"/>
    <p:sldId id="2599" r:id="rId57"/>
    <p:sldId id="2600" r:id="rId58"/>
    <p:sldId id="2538" r:id="rId59"/>
    <p:sldId id="2541" r:id="rId60"/>
    <p:sldId id="2542" r:id="rId61"/>
    <p:sldId id="2539" r:id="rId62"/>
    <p:sldId id="2540" r:id="rId6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8973D93-2AC3-4BCE-B3DD-E81D965CD1E9}">
          <p14:sldIdLst>
            <p14:sldId id="256"/>
            <p14:sldId id="257"/>
          </p14:sldIdLst>
        </p14:section>
        <p14:section name="January 2023 IEEE meeting" id="{E5F38EFF-564D-4A4E-9BA6-EC6FCEB6F96D}">
          <p14:sldIdLst>
            <p14:sldId id="2543"/>
            <p14:sldId id="2544"/>
            <p14:sldId id="2545"/>
            <p14:sldId id="2546"/>
            <p14:sldId id="2547"/>
            <p14:sldId id="2548"/>
            <p14:sldId id="2549"/>
            <p14:sldId id="2550"/>
            <p14:sldId id="2551"/>
            <p14:sldId id="2552"/>
            <p14:sldId id="2553"/>
            <p14:sldId id="2554"/>
            <p14:sldId id="2555"/>
            <p14:sldId id="2556"/>
            <p14:sldId id="2557"/>
          </p14:sldIdLst>
        </p14:section>
        <p14:section name="March 2023 IEEE meeting" id="{76797DBD-4CBD-434E-A594-BFF4819591F9}">
          <p14:sldIdLst>
            <p14:sldId id="2558"/>
            <p14:sldId id="2559"/>
            <p14:sldId id="2560"/>
          </p14:sldIdLst>
        </p14:section>
        <p14:section name="May 2023 IEEE meeting" id="{2233E1C0-D565-4E35-BC2D-58A9DE5C162D}">
          <p14:sldIdLst>
            <p14:sldId id="2561"/>
            <p14:sldId id="2562"/>
            <p14:sldId id="2563"/>
            <p14:sldId id="2564"/>
            <p14:sldId id="2565"/>
            <p14:sldId id="2567"/>
            <p14:sldId id="2566"/>
            <p14:sldId id="2568"/>
            <p14:sldId id="2569"/>
            <p14:sldId id="2570"/>
          </p14:sldIdLst>
        </p14:section>
        <p14:section name="July 2023 IEEE meeting" id="{39989FF6-E9DB-439B-9079-8D0DCF6A52EA}">
          <p14:sldIdLst>
            <p14:sldId id="2576"/>
            <p14:sldId id="2571"/>
            <p14:sldId id="2577"/>
            <p14:sldId id="2579"/>
            <p14:sldId id="2578"/>
            <p14:sldId id="2580"/>
            <p14:sldId id="2581"/>
            <p14:sldId id="2582"/>
          </p14:sldIdLst>
        </p14:section>
        <p14:section name="Aug. 2023 Motion telecon" id="{74935304-F017-461E-913D-1AB84E2C5392}">
          <p14:sldIdLst>
            <p14:sldId id="2583"/>
          </p14:sldIdLst>
        </p14:section>
        <p14:section name="Sep. 2023 IEEE meeting" id="{A07C987B-D398-4DF8-AF79-3BFAEBDB6E46}">
          <p14:sldIdLst>
            <p14:sldId id="2584"/>
            <p14:sldId id="2585"/>
            <p14:sldId id="2594"/>
          </p14:sldIdLst>
        </p14:section>
        <p14:section name="Nov. 2023 IEEE meeting" id="{84E14816-35E4-46AB-A2B1-347F148C8856}">
          <p14:sldIdLst>
            <p14:sldId id="2587"/>
            <p14:sldId id="2589"/>
            <p14:sldId id="2590"/>
            <p14:sldId id="2588"/>
            <p14:sldId id="2586"/>
            <p14:sldId id="2591"/>
            <p14:sldId id="2592"/>
            <p14:sldId id="2593"/>
            <p14:sldId id="672"/>
          </p14:sldIdLst>
        </p14:section>
        <p14:section name="Jan. 2024 IEEE meeting" id="{7BFCC1D1-A6FC-4CAE-8C1D-2CA6EB4E5CD3}">
          <p14:sldIdLst>
            <p14:sldId id="2595"/>
            <p14:sldId id="2596"/>
            <p14:sldId id="2597"/>
            <p14:sldId id="2598"/>
            <p14:sldId id="2599"/>
            <p14:sldId id="2600"/>
          </p14:sldIdLst>
        </p14:section>
        <p14:section name="Motion template" id="{8B1CE7DB-DD5A-4C58-82E0-CA43567011FC}">
          <p14:sldIdLst>
            <p14:sldId id="2538"/>
            <p14:sldId id="2541"/>
            <p14:sldId id="2542"/>
            <p14:sldId id="2539"/>
            <p14:sldId id="254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24" autoAdjust="0"/>
    <p:restoredTop sz="94660"/>
  </p:normalViewPr>
  <p:slideViewPr>
    <p:cSldViewPr>
      <p:cViewPr varScale="1">
        <p:scale>
          <a:sx n="90" d="100"/>
          <a:sy n="90" d="100"/>
        </p:scale>
        <p:origin x="82" y="115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85" d="100"/>
          <a:sy n="85" d="100"/>
        </p:scale>
        <p:origin x="2460" y="49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Jan.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Jan.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29217" y="630216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802.11-23/049r24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886968" y="60642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TGbk</a:t>
            </a:r>
            <a:r>
              <a:rPr lang="en-US" altLang="en-US" dirty="0"/>
              <a:t> Motion Compendium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						Date:</a:t>
            </a:r>
            <a:r>
              <a:rPr lang="en-GB" sz="2000" b="0" dirty="0"/>
              <a:t> 2024-01-15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7616324"/>
              </p:ext>
            </p:extLst>
          </p:nvPr>
        </p:nvGraphicFramePr>
        <p:xfrm>
          <a:off x="940349" y="2802732"/>
          <a:ext cx="10542588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822609" imgH="2534496" progId="Word.Document.8">
                  <p:embed/>
                </p:oleObj>
              </mc:Choice>
              <mc:Fallback>
                <p:oleObj name="Document" r:id="rId3" imgW="10822609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0349" y="2802732"/>
                        <a:ext cx="10542588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33097" y="223009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(202301-08)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up to eight EHT-LTF Repetition Blocks for both the EHT Ranging NDP and the EHT TB Ranging NDP, and will not support extra EHT LTFs”.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983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(202301-09)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secure LTF ranging, using AES-128 for pseudo random octet generation and use 64-QAM modulation”.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6486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00809"/>
            <a:ext cx="10361084" cy="4393606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(202301-10)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 “802.11bk secure LTF ranging will use a 4-way octet parser to parse the pseudo random octets between the four 80-MHz segments, and that when a subchannel is punctured then the pseudo random octets which would have been sent to that punctured subchannel be dropped at both the transmitter and the receiver.”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And include figures as shown in slides 10-13 (doc 11-23/40r1)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Ali Raissinia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437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(202301-11) </a:t>
            </a:r>
            <a:r>
              <a:rPr lang="en-US" dirty="0"/>
              <a:t>:</a:t>
            </a:r>
          </a:p>
          <a:p>
            <a:pPr marL="0" indent="0"/>
            <a:r>
              <a:rPr lang="en-US" b="0" dirty="0"/>
              <a:t>Move to include in the SFD that EHT TB Ranging NDP and the EHT Ranging NDP both use only the 2x LTF with 1.6 µs GI.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574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NDP Announcement frame of 802.11bk will use existing Ranging NDP Announcement variant encoding of 802.11az and existing 320MHz indication of 802.11be: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no change to the 802.11az Ranging NDP Announcement MAC content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 non-HT dup PPDU: set B7 in SERVICE field to 1 to indicate 320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an EHT MU PPDU: use the Bandwidth field in the U-SIG field to indicate 320 MHz “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866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Trigger frame in 802.11bk sets the Trigger Type subfield in the Common Info field to 8 as in 802.11az and includes the Special User Info field immediately after the Common Info field as defined in 802.11be”.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67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(202301-14)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</a:t>
            </a:r>
          </a:p>
          <a:p>
            <a:r>
              <a:rPr lang="en-US" sz="2000" b="0" dirty="0"/>
              <a:t>Results (Y/N/A): 17/7/5</a:t>
            </a:r>
          </a:p>
          <a:p>
            <a:r>
              <a:rPr lang="en-US" sz="2000" b="0" dirty="0"/>
              <a:t>Motion fails.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134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(202301-15)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“802.11bk will extend the IFTMR and IFTM frames with a new </a:t>
            </a:r>
            <a:r>
              <a:rPr lang="en-US" sz="2000" b="0" dirty="0" err="1"/>
              <a:t>subelement</a:t>
            </a:r>
            <a:r>
              <a:rPr lang="en-US" sz="2000" b="0" dirty="0"/>
              <a:t> to indicate information on transmit power envelope of the BSS.”.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Steve Shellhammer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16106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EE5AE-C077-42CD-A93C-4F73F2954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 meeting minutes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93249-ABA4-478D-BA6B-C74D2096A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(20230301)</a:t>
            </a:r>
          </a:p>
          <a:p>
            <a:r>
              <a:rPr lang="en-US" b="0" dirty="0"/>
              <a:t>Move to approve document 11-23-0107r0 as </a:t>
            </a:r>
            <a:r>
              <a:rPr lang="en-US" b="0" dirty="0" err="1"/>
              <a:t>TGbk</a:t>
            </a:r>
            <a:r>
              <a:rPr lang="en-US" b="0" dirty="0"/>
              <a:t> meeting minutes for the </a:t>
            </a:r>
            <a:r>
              <a:rPr lang="en-US" b="0" dirty="0" err="1"/>
              <a:t>TGbk</a:t>
            </a:r>
            <a:r>
              <a:rPr lang="en-US" b="0" dirty="0"/>
              <a:t> January meeting.</a:t>
            </a:r>
          </a:p>
          <a:p>
            <a:endParaRPr lang="en-US" b="0" dirty="0"/>
          </a:p>
          <a:p>
            <a:r>
              <a:rPr lang="en-US" dirty="0"/>
              <a:t>Move</a:t>
            </a:r>
            <a:r>
              <a:rPr lang="en-US" b="0" dirty="0"/>
              <a:t>: Assaf Kasher </a:t>
            </a:r>
          </a:p>
          <a:p>
            <a:r>
              <a:rPr lang="en-US" dirty="0"/>
              <a:t>Second</a:t>
            </a:r>
            <a:r>
              <a:rPr lang="en-US" b="0" dirty="0"/>
              <a:t>: Ali Raissinia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4B7FA4-7136-4F60-B2F6-01A0127128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0F679-9970-4804-AEDE-C2F90631E7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417270-8FF2-4BFE-ADBA-696BEA117C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47861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67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altLang="en-US" dirty="0"/>
              <a:t>This submission is the motion compendium for </a:t>
            </a:r>
            <a:r>
              <a:rPr lang="en-US" altLang="en-US" dirty="0" err="1"/>
              <a:t>TGbk</a:t>
            </a:r>
            <a:r>
              <a:rPr lang="en-US" altLang="en-US" dirty="0"/>
              <a:t>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IFTMR/IFTM frames of 802.11bk will use only a single reserved entry in the Format And Bandwidth subfield to indicate 320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entry is for 320 MHz with a single RF LO.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 320MHz is indicated in an IFTMR or IFTM frame, it indicates the support of 320 MHz with a single RF LO, 160 MHz with a single RF LO, 80 MHz, 40 MHz and 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 marL="0" indent="0"/>
            <a:r>
              <a:rPr lang="en-US" sz="2000" b="0" dirty="0"/>
              <a:t>And assign editorial rights to the SFD editor. </a:t>
            </a:r>
          </a:p>
          <a:p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872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11-23/418 “March-2023-plenary-minutes” R0 posted to Mentor March 30</a:t>
            </a:r>
            <a:r>
              <a:rPr lang="en-US" b="0" baseline="30000" dirty="0"/>
              <a:t>th</a:t>
            </a:r>
            <a:r>
              <a:rPr lang="en-US" b="0" dirty="0"/>
              <a:t> 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(202305-01):</a:t>
            </a:r>
          </a:p>
          <a:p>
            <a:pPr marL="0" indent="0"/>
            <a:r>
              <a:rPr lang="en-US" b="0" dirty="0"/>
              <a:t>Move to approve document 11-23/418r0 as </a:t>
            </a:r>
            <a:r>
              <a:rPr lang="en-US" b="0" dirty="0" err="1"/>
              <a:t>TGbk</a:t>
            </a:r>
            <a:r>
              <a:rPr lang="en-US" b="0" dirty="0"/>
              <a:t> meeting minutes for the 2023 March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 James </a:t>
            </a:r>
            <a:r>
              <a:rPr lang="en-US" b="0" dirty="0" err="1"/>
              <a:t>Gilb</a:t>
            </a:r>
            <a:endParaRPr lang="en-US" b="0" dirty="0"/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6376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11-23/808 “April-2023-telecon-minutes” R0 posted to Mentor May 10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(202305-02):</a:t>
            </a:r>
          </a:p>
          <a:p>
            <a:pPr marL="0" indent="0"/>
            <a:r>
              <a:rPr lang="en-US" b="0" dirty="0"/>
              <a:t>Move to approve document 11-23/808r0 as </a:t>
            </a:r>
            <a:r>
              <a:rPr lang="en-US" b="0" dirty="0" err="1"/>
              <a:t>TGbk</a:t>
            </a:r>
            <a:r>
              <a:rPr lang="en-US" b="0" dirty="0"/>
              <a:t> meetings minutes for telecons running between the 2023 March and May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58302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11-23-390r4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(202305-03):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11-23-390r4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Steve Shellhammer 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</a:p>
          <a:p>
            <a:endParaRPr lang="en-US" sz="2000" dirty="0"/>
          </a:p>
          <a:p>
            <a:r>
              <a:rPr lang="en-US" sz="2000" dirty="0"/>
              <a:t>Results during the Apr. 25</a:t>
            </a:r>
            <a:r>
              <a:rPr lang="en-US" sz="2000" baseline="30000" dirty="0"/>
              <a:t>th</a:t>
            </a:r>
            <a:r>
              <a:rPr lang="en-US" sz="2000" dirty="0"/>
              <a:t> Telecon: </a:t>
            </a:r>
            <a:r>
              <a:rPr lang="en-US" sz="2000" b="0" dirty="0"/>
              <a:t>8/0/1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90120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Secretary 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(202305-04):</a:t>
            </a:r>
            <a:endParaRPr lang="en-US" dirty="0"/>
          </a:p>
          <a:p>
            <a:r>
              <a:rPr lang="en-US" b="0" dirty="0"/>
              <a:t>Move to confirm Dibakar Das for the position of TG Secretary.</a:t>
            </a:r>
          </a:p>
          <a:p>
            <a:endParaRPr lang="en-US" dirty="0"/>
          </a:p>
          <a:p>
            <a:r>
              <a:rPr lang="en-US" dirty="0"/>
              <a:t>Move: </a:t>
            </a:r>
            <a:r>
              <a:rPr lang="en-US" b="0" dirty="0"/>
              <a:t>Roy Want</a:t>
            </a:r>
          </a:p>
          <a:p>
            <a:r>
              <a:rPr lang="en-US" dirty="0"/>
              <a:t>Second:</a:t>
            </a:r>
            <a:r>
              <a:rPr lang="en-US" b="0" dirty="0"/>
              <a:t> Qinghua Li </a:t>
            </a:r>
            <a:endParaRPr lang="en-US" dirty="0"/>
          </a:p>
          <a:p>
            <a:r>
              <a:rPr lang="en-US" dirty="0"/>
              <a:t>Results (Y/N/A): </a:t>
            </a:r>
            <a:r>
              <a:rPr lang="en-US" b="0" dirty="0"/>
              <a:t>unanimous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5902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11-23-698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(202305-05):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11-23-698r2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Steve Shellhammer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24095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6ABF4-C467-D779-5291-CA1398DB3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 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0B301-62E0-7E18-F2B8-DB29BB9F5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  <a:p>
            <a:r>
              <a:rPr lang="en-US" b="0" dirty="0"/>
              <a:t>We agree that the SFD is now complete, and additional protocol considerations will follow a technical presentation as needed and proposed draft text for adoption by the group.</a:t>
            </a:r>
          </a:p>
          <a:p>
            <a:endParaRPr lang="en-US" b="0" dirty="0"/>
          </a:p>
          <a:p>
            <a:r>
              <a:rPr lang="en-US" b="0" dirty="0"/>
              <a:t>Moved: Christian Berger 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4AE4D5-72E1-1081-FA01-42BF1907FF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3D357-2D78-53B3-CAE2-132714A9C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14F60B-C1C7-BC48-6573-0C02E4DA5C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59897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(202305-06):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11-23-415r4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Steve Shellhammer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Christian Berger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96336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11-23-864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(202305-07):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11-23-864r2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3288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11-23-874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(202305-08):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11-23-874r1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7271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vice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(202301-01)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vice chair. </a:t>
            </a:r>
          </a:p>
          <a:p>
            <a:endParaRPr lang="en-US" b="0" dirty="0"/>
          </a:p>
          <a:p>
            <a:r>
              <a:rPr lang="en-US" b="0" dirty="0"/>
              <a:t>Moved by: Ali Raissinia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1648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11-23-875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(202305-09):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11-23-875r1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Qinghua Li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24397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11-23/1324 “</a:t>
            </a:r>
            <a:r>
              <a:rPr lang="en-US" b="0" dirty="0" err="1"/>
              <a:t>TGbk</a:t>
            </a:r>
            <a:r>
              <a:rPr lang="en-US" b="0" dirty="0"/>
              <a:t> July meeting minutes” R0 posted to Mentor July 31</a:t>
            </a:r>
            <a:r>
              <a:rPr lang="en-US" b="0" baseline="30000" dirty="0"/>
              <a:t>st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(202309-01):</a:t>
            </a:r>
          </a:p>
          <a:p>
            <a:pPr marL="0" indent="0"/>
            <a:r>
              <a:rPr lang="en-US" b="0" dirty="0"/>
              <a:t>Move to approve document 11-23/1324r0 as </a:t>
            </a:r>
            <a:r>
              <a:rPr lang="en-US" b="0" dirty="0" err="1"/>
              <a:t>TGbk</a:t>
            </a:r>
            <a:r>
              <a:rPr lang="en-US" b="0" dirty="0"/>
              <a:t> meeting minutes for the 2023 Sep. May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22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11-23/1089 “June 2023 telecon minutes” R0 posted to Mentor June 29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(202307-02):</a:t>
            </a:r>
          </a:p>
          <a:p>
            <a:pPr marL="0" indent="0"/>
            <a:r>
              <a:rPr lang="en-US" b="0" dirty="0"/>
              <a:t>Move to approve document 11-23/1089r0 as </a:t>
            </a:r>
            <a:r>
              <a:rPr lang="en-US" b="0" dirty="0" err="1"/>
              <a:t>TGbk</a:t>
            </a:r>
            <a:r>
              <a:rPr lang="en-US" b="0" dirty="0"/>
              <a:t> meetings minutes for telecons running between the 2023 May and July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Roy Want </a:t>
            </a:r>
          </a:p>
          <a:p>
            <a:r>
              <a:rPr lang="en-US" b="0" dirty="0"/>
              <a:t>Seconded by: Christian Berger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05194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(202307-03):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11-23-887r3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 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</a:p>
          <a:p>
            <a:endParaRPr lang="en-US" sz="2000" b="0" dirty="0"/>
          </a:p>
          <a:p>
            <a:r>
              <a:rPr lang="en-US" sz="2000" b="0" dirty="0"/>
              <a:t>Results during the June 27</a:t>
            </a:r>
            <a:r>
              <a:rPr lang="en-US" sz="2000" b="0" baseline="30000" dirty="0"/>
              <a:t>th</a:t>
            </a:r>
            <a:r>
              <a:rPr lang="en-US" sz="2000" b="0" dirty="0"/>
              <a:t> telecon 6/0/1 (Y/N/A  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3408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11-23-1052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(202307-04):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11-23-1052r1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5213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4444D-AB53-7549-E9B1-0082380D0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11-23-1067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F5642-CC1A-AE1C-9795-935C86687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</a:t>
            </a:r>
            <a:r>
              <a:rPr lang="en-US" b="0" dirty="0"/>
              <a:t> </a:t>
            </a:r>
            <a:r>
              <a:rPr lang="en-US" sz="2400" b="0" dirty="0"/>
              <a:t>(202307-05)</a:t>
            </a:r>
            <a:r>
              <a:rPr lang="en-US" b="0" dirty="0"/>
              <a:t>:</a:t>
            </a:r>
          </a:p>
          <a:p>
            <a:pPr marL="0" indent="0"/>
            <a:r>
              <a:rPr lang="en-US" b="0" dirty="0"/>
              <a:t>Move to agree that the TB measurement sequence using a 320MHz bandwidth for the measurement sounding phase shall follow the below behavior:</a:t>
            </a:r>
          </a:p>
          <a:p>
            <a:r>
              <a:rPr lang="en-US" b="0" dirty="0"/>
              <a:t>1. the R2I LMR shall be sent in an EHT MU PPDU.</a:t>
            </a:r>
          </a:p>
          <a:p>
            <a:r>
              <a:rPr lang="en-US" b="0" dirty="0"/>
              <a:t>2. the TF Ranging LMR shall solicit EHT TB PPDUs.</a:t>
            </a:r>
          </a:p>
          <a:p>
            <a:endParaRPr lang="en-US" b="0" dirty="0"/>
          </a:p>
          <a:p>
            <a:r>
              <a:rPr lang="en-US" b="0" dirty="0"/>
              <a:t>Move: Christian Berger</a:t>
            </a:r>
          </a:p>
          <a:p>
            <a:r>
              <a:rPr lang="en-US" b="0" dirty="0"/>
              <a:t>Second: Ali Raissinia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B28BE2-B415-EB90-DCD0-A043863BA5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464F9-47D8-CEAF-D7AA-D8B10E67E2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D8F830-2B7E-BC3C-C246-69080BF7E3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78666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11-23-1234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(202307-06):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11-23-1234r2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Rich Kennedy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37816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(202307-07):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11-23-1253r1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Roy Want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48428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11-23-1270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(202307-08):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11-23-1270r1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Rich Kennedy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34576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11-23-393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(202308-01):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11-23-393r6 to the P802.11bk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Christian Berger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</a:t>
            </a:r>
            <a:r>
              <a:rPr lang="en-US" sz="2000" b="0"/>
              <a:t>): unanimous </a:t>
            </a:r>
            <a:endParaRPr lang="en-US" sz="2000" b="0" dirty="0"/>
          </a:p>
          <a:p>
            <a:endParaRPr lang="en-US" sz="2000" b="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4848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(202301-02)</a:t>
            </a:r>
          </a:p>
          <a:p>
            <a:r>
              <a:rPr lang="en-US" b="0" dirty="0"/>
              <a:t>Move to elect Roy Want as </a:t>
            </a:r>
            <a:r>
              <a:rPr lang="en-US" b="0" dirty="0" err="1"/>
              <a:t>TGbk</a:t>
            </a:r>
            <a:r>
              <a:rPr lang="en-US" b="0" dirty="0"/>
              <a:t> Technical Editor. </a:t>
            </a:r>
          </a:p>
          <a:p>
            <a:endParaRPr lang="en-US" b="0" dirty="0"/>
          </a:p>
          <a:p>
            <a:r>
              <a:rPr lang="en-US" b="0" dirty="0"/>
              <a:t>Moved by: Christian Berger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55314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11-23/1324 “</a:t>
            </a:r>
            <a:r>
              <a:rPr lang="en-US" b="0" dirty="0" err="1"/>
              <a:t>TGbk</a:t>
            </a:r>
            <a:r>
              <a:rPr lang="en-US" b="0" dirty="0"/>
              <a:t> July meeting minutes” R0 posted to Mentor August 3</a:t>
            </a:r>
            <a:r>
              <a:rPr lang="en-US" b="0" baseline="30000" dirty="0"/>
              <a:t>rd</a:t>
            </a:r>
            <a:r>
              <a:rPr lang="en-US" b="0" dirty="0"/>
              <a:t>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(202309-01):</a:t>
            </a:r>
          </a:p>
          <a:p>
            <a:pPr marL="0" indent="0"/>
            <a:r>
              <a:rPr lang="en-US" b="0" dirty="0"/>
              <a:t>Move to approve document 11-23/1324r0 as </a:t>
            </a:r>
            <a:r>
              <a:rPr lang="en-US" b="0" dirty="0" err="1"/>
              <a:t>TGbk</a:t>
            </a:r>
            <a:r>
              <a:rPr lang="en-US" b="0" dirty="0"/>
              <a:t> meeting minutes for the 2023 July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Christian Berger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35315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11-23/1557 “</a:t>
            </a:r>
            <a:r>
              <a:rPr lang="en-US" b="0" dirty="0" err="1"/>
              <a:t>TGbk</a:t>
            </a:r>
            <a:r>
              <a:rPr lang="en-US" b="0" dirty="0"/>
              <a:t> August telecon meeting minutes” R0 posted to Mentor Sep. 10</a:t>
            </a:r>
            <a:r>
              <a:rPr lang="en-US" b="0" baseline="30000" dirty="0"/>
              <a:t>th</a:t>
            </a:r>
            <a:r>
              <a:rPr lang="en-US" b="0" dirty="0"/>
              <a:t>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(202309-02):</a:t>
            </a:r>
          </a:p>
          <a:p>
            <a:pPr marL="0" indent="0"/>
            <a:r>
              <a:rPr lang="en-US" b="0" dirty="0"/>
              <a:t>Move to approve document 11-23/1557r0 as </a:t>
            </a:r>
            <a:r>
              <a:rPr lang="en-US" b="0" dirty="0" err="1"/>
              <a:t>TGbk</a:t>
            </a:r>
            <a:r>
              <a:rPr lang="en-US" b="0" dirty="0"/>
              <a:t> telecons running between Aug. 1</a:t>
            </a:r>
            <a:r>
              <a:rPr lang="en-US" b="0" baseline="30000" dirty="0"/>
              <a:t>st </a:t>
            </a:r>
            <a:r>
              <a:rPr lang="en-US" b="0" dirty="0"/>
              <a:t>to Aug. 29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22741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F927C-A083-ED9F-92DB-F91B8A750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11-23-1626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5BEBC-0052-3901-7D81-60A24A1E9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Move to adopt 11-23-1626r1 to the 802.11bk draft, instruct the technical editor to incorporate it in the 802.11bk draft amendment text and grant editorial rights to the technical editor. </a:t>
            </a:r>
          </a:p>
          <a:p>
            <a:r>
              <a:rPr lang="en-US" dirty="0"/>
              <a:t>Moved: </a:t>
            </a:r>
            <a:r>
              <a:rPr lang="en-US" b="0" dirty="0"/>
              <a:t>Christian Berger</a:t>
            </a:r>
          </a:p>
          <a:p>
            <a:r>
              <a:rPr lang="en-US" dirty="0"/>
              <a:t>Second: </a:t>
            </a:r>
            <a:r>
              <a:rPr lang="en-US" b="0" dirty="0"/>
              <a:t>Roy Want</a:t>
            </a:r>
          </a:p>
          <a:p>
            <a:r>
              <a:rPr lang="en-US" dirty="0"/>
              <a:t>Results</a:t>
            </a:r>
            <a:r>
              <a:rPr lang="en-US" b="0" dirty="0"/>
              <a:t> (Y/N/A): unanimous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52BEDC-985D-4320-2EEA-8F2AE8B16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F284B-2807-DD17-4BFE-B4E387969D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26E058-C9C6-0763-7362-DDF7FB2F8C9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0072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11-23/1754 “</a:t>
            </a:r>
            <a:r>
              <a:rPr lang="en-US" b="0" dirty="0" err="1"/>
              <a:t>TGbk</a:t>
            </a:r>
            <a:r>
              <a:rPr lang="en-US" b="0" dirty="0"/>
              <a:t> September meeting minutes” R0 posted to Mentor Oct. 13</a:t>
            </a:r>
            <a:r>
              <a:rPr lang="en-US" b="0" baseline="30000" dirty="0"/>
              <a:t>th</a:t>
            </a:r>
            <a:r>
              <a:rPr lang="en-US" b="0" dirty="0"/>
              <a:t> 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(202311-01):</a:t>
            </a:r>
          </a:p>
          <a:p>
            <a:pPr marL="0" indent="0"/>
            <a:r>
              <a:rPr lang="en-US" b="0" dirty="0"/>
              <a:t>Move to approve document 11-23/1754r0 as </a:t>
            </a:r>
            <a:r>
              <a:rPr lang="en-US" b="0" dirty="0" err="1"/>
              <a:t>TGbk</a:t>
            </a:r>
            <a:r>
              <a:rPr lang="en-US" b="0" dirty="0"/>
              <a:t> meeting minutes for the 2023 September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Ali Raissinia </a:t>
            </a:r>
          </a:p>
          <a:p>
            <a:r>
              <a:rPr lang="en-US" b="0" dirty="0"/>
              <a:t>Seconded by: Roy Want 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014804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139E-D20A-14EA-6EEF-37B5FC8C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11-23-1827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5E4BC-CAA8-D518-BE7B-7E595CB4B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Motion </a:t>
            </a:r>
            <a:r>
              <a:rPr lang="en-US" sz="2400" b="0" dirty="0"/>
              <a:t>(202311-02):</a:t>
            </a:r>
            <a:endParaRPr lang="en-US" sz="2400" dirty="0"/>
          </a:p>
          <a:p>
            <a:pPr marL="0" indent="0"/>
            <a:r>
              <a:rPr lang="en-US" sz="2400" b="0" dirty="0"/>
              <a:t>Move to adopt document 11-23-1827r2 to the 802.11bk draft, instruct the technical editor to incorporate it in the 802.11bk draft amendment text and grant editorial rights to the technical editor.</a:t>
            </a:r>
          </a:p>
          <a:p>
            <a:endParaRPr lang="en-US" sz="2400" b="0" dirty="0"/>
          </a:p>
          <a:p>
            <a:r>
              <a:rPr lang="en-US" sz="2400" dirty="0"/>
              <a:t>Moved</a:t>
            </a:r>
            <a:r>
              <a:rPr lang="en-US" sz="2400" b="0" dirty="0"/>
              <a:t>: Christian Berger </a:t>
            </a:r>
          </a:p>
          <a:p>
            <a:r>
              <a:rPr lang="en-US" sz="2400" dirty="0"/>
              <a:t>Second: </a:t>
            </a:r>
            <a:r>
              <a:rPr lang="en-US" sz="2400" b="0" dirty="0"/>
              <a:t>Ali Raissinia</a:t>
            </a:r>
          </a:p>
          <a:p>
            <a:r>
              <a:rPr lang="en-US" sz="2400" dirty="0"/>
              <a:t>Results </a:t>
            </a:r>
            <a:r>
              <a:rPr lang="en-US" sz="2400" b="0" dirty="0"/>
              <a:t>(Y/N/A): unanimous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F5DBA-CA9B-E7F4-1846-F2F8DD5A18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505BB-97B0-C34F-C21A-8FBBC8730C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B99AD-3376-839C-B698-490C4595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11990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4DB4E-71C7-A9E8-BAE5-26B9BE32A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11-23-2054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35CDF-402B-A400-BD70-52B78E4DC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(</a:t>
            </a:r>
            <a:r>
              <a:rPr lang="en-US" sz="2400" b="0" dirty="0"/>
              <a:t>(202311-03)</a:t>
            </a:r>
            <a:endParaRPr lang="en-US" dirty="0"/>
          </a:p>
          <a:p>
            <a:r>
              <a:rPr lang="en-US" b="0" dirty="0"/>
              <a:t>Move to define the subset and full set of puncturing as follows: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Puncturing subset - 11bk FTM session supports 320MHz and the two contiguous 240MHz preamble puncture patterns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Puncturing full set - 11bk FTM session supports all preamble puncture patterns (320MHz puncturing is defined in table 36-30)</a:t>
            </a:r>
          </a:p>
          <a:p>
            <a:r>
              <a:rPr lang="en-US" dirty="0"/>
              <a:t>Move: </a:t>
            </a:r>
            <a:r>
              <a:rPr lang="en-US" b="0" dirty="0"/>
              <a:t>Tianyu Wu</a:t>
            </a:r>
            <a:endParaRPr lang="en-US" dirty="0"/>
          </a:p>
          <a:p>
            <a:r>
              <a:rPr lang="en-US" dirty="0"/>
              <a:t>Second: </a:t>
            </a:r>
            <a:r>
              <a:rPr lang="en-US" b="0" dirty="0"/>
              <a:t>Ali Raissinia </a:t>
            </a:r>
          </a:p>
          <a:p>
            <a:r>
              <a:rPr lang="en-US" dirty="0"/>
              <a:t>Results (Y/N/A):  </a:t>
            </a:r>
            <a:r>
              <a:rPr lang="en-US" b="0" dirty="0"/>
              <a:t>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166621-A9C1-F33D-DCA4-05DBF22292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59C67-2D1E-A2A5-8F29-E52A8E7ECE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2DDFF53-9ADB-4F1C-D691-BA5611F516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881015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11-23/2051 “</a:t>
            </a:r>
            <a:r>
              <a:rPr lang="en-US" b="0" dirty="0" err="1"/>
              <a:t>TGbk</a:t>
            </a:r>
            <a:r>
              <a:rPr lang="en-US" b="0" dirty="0"/>
              <a:t> conference calls meeting mins” R0 posted to Mentor Nov. 13</a:t>
            </a:r>
            <a:r>
              <a:rPr lang="en-US" b="0" baseline="30000" dirty="0"/>
              <a:t>th</a:t>
            </a:r>
            <a:r>
              <a:rPr lang="en-US" b="0" dirty="0"/>
              <a:t> 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(202311-04):</a:t>
            </a:r>
          </a:p>
          <a:p>
            <a:pPr marL="0" indent="0"/>
            <a:r>
              <a:rPr lang="en-US" b="0" dirty="0"/>
              <a:t>Move to approve document 11-23/2051r0 as </a:t>
            </a:r>
            <a:r>
              <a:rPr lang="en-US" b="0" dirty="0" err="1"/>
              <a:t>TGbk</a:t>
            </a:r>
            <a:r>
              <a:rPr lang="en-US" b="0" dirty="0"/>
              <a:t> meeting minutes for telecons running between the 2023 September and November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Christian Berger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693186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2</a:t>
            </a:r>
            <a:r>
              <a:rPr lang="en-US" baseline="30000" dirty="0"/>
              <a:t>nd</a:t>
            </a:r>
            <a:r>
              <a:rPr lang="en-US" dirty="0"/>
              <a:t> TG vice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(202311-05)</a:t>
            </a:r>
          </a:p>
          <a:p>
            <a:r>
              <a:rPr lang="en-US" b="0" dirty="0"/>
              <a:t>Move to elect Ali Raissinia as </a:t>
            </a:r>
            <a:r>
              <a:rPr lang="en-US" b="0" dirty="0" err="1"/>
              <a:t>TGbk</a:t>
            </a:r>
            <a:r>
              <a:rPr lang="en-US" b="0" dirty="0"/>
              <a:t> 2</a:t>
            </a:r>
            <a:r>
              <a:rPr lang="en-US" b="0" baseline="30000" dirty="0"/>
              <a:t>nd</a:t>
            </a:r>
            <a:r>
              <a:rPr lang="en-US" b="0" dirty="0"/>
              <a:t> vice chair. </a:t>
            </a:r>
          </a:p>
          <a:p>
            <a:endParaRPr lang="en-US" b="0" dirty="0"/>
          </a:p>
          <a:p>
            <a:r>
              <a:rPr lang="en-US" b="0" dirty="0"/>
              <a:t>Moved by: Roy Want </a:t>
            </a:r>
          </a:p>
          <a:p>
            <a:r>
              <a:rPr lang="en-US" b="0" dirty="0"/>
              <a:t>Seconded by: Christian Berger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52195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139E-D20A-14EA-6EEF-37B5FC8C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11-23-2066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5E4BC-CAA8-D518-BE7B-7E595CB4B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Motion </a:t>
            </a:r>
            <a:r>
              <a:rPr lang="en-US" sz="2400" b="0" dirty="0"/>
              <a:t>(202311-06):</a:t>
            </a:r>
            <a:endParaRPr lang="en-US" sz="2400" dirty="0"/>
          </a:p>
          <a:p>
            <a:pPr marL="0" indent="0"/>
            <a:r>
              <a:rPr lang="en-US" sz="2400" b="0" dirty="0"/>
              <a:t>Move to adopt document 11-23-2066r1to the 802.11bk draft, instruct the technical editor to incorporate it in the 802.11bk draft amendment text and grant editorial rights to the technical editor.</a:t>
            </a:r>
          </a:p>
          <a:p>
            <a:endParaRPr lang="en-US" sz="2400" b="0" dirty="0"/>
          </a:p>
          <a:p>
            <a:r>
              <a:rPr lang="en-US" sz="2400" dirty="0"/>
              <a:t>Moved</a:t>
            </a:r>
            <a:r>
              <a:rPr lang="en-US" sz="2400" b="0" dirty="0"/>
              <a:t>: Christian Berger</a:t>
            </a:r>
          </a:p>
          <a:p>
            <a:r>
              <a:rPr lang="en-US" sz="2400" dirty="0"/>
              <a:t>Second: </a:t>
            </a:r>
            <a:r>
              <a:rPr lang="en-US" sz="2400" b="0" dirty="0"/>
              <a:t>Ali Raissinia </a:t>
            </a:r>
          </a:p>
          <a:p>
            <a:r>
              <a:rPr lang="en-US" sz="2400" dirty="0"/>
              <a:t>Results </a:t>
            </a:r>
            <a:r>
              <a:rPr lang="en-US" sz="2400" b="0" dirty="0"/>
              <a:t>(Y/N/A): unanimous 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F5DBA-CA9B-E7F4-1846-F2F8DD5A18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505BB-97B0-C34F-C21A-8FBBC8730C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B99AD-3376-839C-B698-490C4595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440981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139E-D20A-14EA-6EEF-37B5FC8C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11-23-1830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5E4BC-CAA8-D518-BE7B-7E595CB4B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Motion </a:t>
            </a:r>
            <a:r>
              <a:rPr lang="en-US" sz="2400" b="0" dirty="0"/>
              <a:t>(202311-07):</a:t>
            </a:r>
            <a:endParaRPr lang="en-US" sz="2400" dirty="0"/>
          </a:p>
          <a:p>
            <a:pPr marL="0" indent="0"/>
            <a:r>
              <a:rPr lang="en-US" sz="2400" b="0" dirty="0"/>
              <a:t>Move to adopt document 11-23-1830r0</a:t>
            </a:r>
            <a:r>
              <a:rPr lang="en-US" b="0" dirty="0"/>
              <a:t> </a:t>
            </a:r>
            <a:r>
              <a:rPr lang="en-US" sz="2400" b="0" dirty="0"/>
              <a:t>to the 802.11bk draft, instruct the technical editor to incorporate it in the 802.11bk draft amendment text and grant editorial rights to the technical editor.</a:t>
            </a:r>
          </a:p>
          <a:p>
            <a:endParaRPr lang="en-US" sz="2400" b="0" dirty="0"/>
          </a:p>
          <a:p>
            <a:r>
              <a:rPr lang="en-US" sz="2400" dirty="0"/>
              <a:t>Moved</a:t>
            </a:r>
            <a:r>
              <a:rPr lang="en-US" sz="2400" b="0" dirty="0"/>
              <a:t>: Christian Berger</a:t>
            </a:r>
          </a:p>
          <a:p>
            <a:r>
              <a:rPr lang="en-US" sz="2400" dirty="0"/>
              <a:t>Second: </a:t>
            </a:r>
            <a:r>
              <a:rPr lang="en-US" sz="2400" b="0" dirty="0"/>
              <a:t>Ali Raissinia</a:t>
            </a:r>
          </a:p>
          <a:p>
            <a:r>
              <a:rPr lang="en-US" sz="2400" dirty="0"/>
              <a:t>Results </a:t>
            </a:r>
            <a:r>
              <a:rPr lang="en-US" sz="2400" b="0" dirty="0"/>
              <a:t>(Y/N/A): unanimous 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F5DBA-CA9B-E7F4-1846-F2F8DD5A18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505BB-97B0-C34F-C21A-8FBBC8730C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B99AD-3376-839C-B698-490C4595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3107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Secretary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(202301-03)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Secretary. </a:t>
            </a:r>
          </a:p>
          <a:p>
            <a:endParaRPr lang="en-US" b="0" dirty="0"/>
          </a:p>
          <a:p>
            <a:r>
              <a:rPr lang="en-US" b="0" dirty="0"/>
              <a:t>Moved by: Chao Chun wang 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74029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139E-D20A-14EA-6EEF-37B5FC8C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11-23-2094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5E4BC-CAA8-D518-BE7B-7E595CB4B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Motion </a:t>
            </a:r>
            <a:r>
              <a:rPr lang="en-US" sz="2400" b="0" dirty="0"/>
              <a:t>(202311-08):</a:t>
            </a:r>
            <a:endParaRPr lang="en-US" sz="2400" dirty="0"/>
          </a:p>
          <a:p>
            <a:pPr marL="0" indent="0"/>
            <a:r>
              <a:rPr lang="en-US" sz="2400" b="0" dirty="0"/>
              <a:t>Move to adopt document 11-23-2094r3</a:t>
            </a:r>
            <a:r>
              <a:rPr lang="en-US" b="0" dirty="0"/>
              <a:t> </a:t>
            </a:r>
            <a:r>
              <a:rPr lang="en-US" sz="2400" b="0" dirty="0"/>
              <a:t>to the 802.11bk draft, instruct the technical editor to incorporate it in the 802.11bk draft amendment text and grant editorial rights to the technical editor.</a:t>
            </a:r>
          </a:p>
          <a:p>
            <a:endParaRPr lang="en-US" sz="2400" b="0" dirty="0"/>
          </a:p>
          <a:p>
            <a:r>
              <a:rPr lang="en-US" sz="2400" dirty="0"/>
              <a:t>Moved</a:t>
            </a:r>
            <a:r>
              <a:rPr lang="en-US" sz="2400" b="0" dirty="0"/>
              <a:t>:</a:t>
            </a:r>
            <a:r>
              <a:rPr lang="en-US" b="0" dirty="0"/>
              <a:t> Christian Berger</a:t>
            </a:r>
            <a:endParaRPr lang="en-US" sz="2400" b="0" dirty="0"/>
          </a:p>
          <a:p>
            <a:r>
              <a:rPr lang="en-US" sz="2400" dirty="0"/>
              <a:t>Second: </a:t>
            </a:r>
            <a:r>
              <a:rPr lang="en-US" sz="2400" b="0" dirty="0"/>
              <a:t>Ali Raissinia</a:t>
            </a:r>
          </a:p>
          <a:p>
            <a:r>
              <a:rPr lang="en-US" sz="2400" dirty="0"/>
              <a:t>Results </a:t>
            </a:r>
            <a:r>
              <a:rPr lang="en-US" sz="2400" b="0" dirty="0"/>
              <a:t>(Y/N/A): unanimous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F5DBA-CA9B-E7F4-1846-F2F8DD5A18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505BB-97B0-C34F-C21A-8FBBC8730C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B99AD-3376-839C-B698-490C4595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197331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P802.11bk initial WG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(202311-09):</a:t>
            </a:r>
          </a:p>
          <a:p>
            <a:r>
              <a:rPr lang="en-US" b="0" dirty="0"/>
              <a:t>Having approved 11-23-049r18, instruct the editor to prepare P802.11bk D1.0,  </a:t>
            </a:r>
          </a:p>
          <a:p>
            <a:r>
              <a:rPr lang="en-US" b="0" dirty="0"/>
              <a:t>and approve a 30 day Working Group Technical Letter Ballot asking the question “Should P802.11bk D1.0 be forwarded to SA Ballot?”</a:t>
            </a:r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/>
              <a:t>Moved: Roy Want</a:t>
            </a:r>
          </a:p>
          <a:p>
            <a:r>
              <a:rPr lang="en-US" b="0" dirty="0"/>
              <a:t>Second: Christian Berger</a:t>
            </a:r>
          </a:p>
          <a:p>
            <a:endParaRPr lang="en-US" b="0" dirty="0"/>
          </a:p>
          <a:p>
            <a:r>
              <a:rPr lang="en-US" b="0" dirty="0"/>
              <a:t>Result (Y/N/A): 11 | 0 | </a:t>
            </a:r>
            <a:r>
              <a:rPr lang="en-US" b="0"/>
              <a:t>0 motion passes</a:t>
            </a:r>
            <a:endParaRPr lang="en-US" b="0" dirty="0"/>
          </a:p>
          <a:p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65015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11-23/2201 “</a:t>
            </a:r>
            <a:r>
              <a:rPr lang="en-US" b="0" dirty="0" err="1"/>
              <a:t>TGbk</a:t>
            </a:r>
            <a:r>
              <a:rPr lang="en-US" b="0" dirty="0"/>
              <a:t> 2023 Nov plenary meeting mins” R0 posted to Mentor Nov. 18</a:t>
            </a:r>
            <a:r>
              <a:rPr lang="en-US" b="0" baseline="30000" dirty="0"/>
              <a:t>th</a:t>
            </a:r>
            <a:r>
              <a:rPr lang="en-US" b="0" dirty="0"/>
              <a:t> , R1 posted Nov. 18</a:t>
            </a:r>
            <a:r>
              <a:rPr lang="en-US" b="0" baseline="30000" dirty="0"/>
              <a:t>th</a:t>
            </a:r>
            <a:r>
              <a:rPr lang="en-US" b="0" dirty="0"/>
              <a:t>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(202401-01):</a:t>
            </a:r>
          </a:p>
          <a:p>
            <a:pPr marL="0" indent="0"/>
            <a:r>
              <a:rPr lang="en-US" b="0" dirty="0"/>
              <a:t>Move to approve document 11-23/2201r1 as </a:t>
            </a:r>
            <a:r>
              <a:rPr lang="en-US" b="0" dirty="0" err="1"/>
              <a:t>TGbk</a:t>
            </a:r>
            <a:r>
              <a:rPr lang="en-US" b="0" dirty="0"/>
              <a:t> meeting minutes for the 2023 November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Roy Want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803296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4DB4E-71C7-A9E8-BAE5-26B9BE32A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11-24-038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35CDF-402B-A400-BD70-52B78E4DC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sz="2400" b="0" dirty="0"/>
              <a:t>(202401-02)</a:t>
            </a:r>
            <a:endParaRPr lang="en-US" dirty="0"/>
          </a:p>
          <a:p>
            <a:r>
              <a:rPr lang="en-US" b="0" dirty="0"/>
              <a:t>Move to adopt submission 11-24-038r1 as resolution for LB279 CID 1044 and assign the editor editorial license.</a:t>
            </a:r>
          </a:p>
          <a:p>
            <a:r>
              <a:rPr lang="en-US" b="0" dirty="0"/>
              <a:t>   </a:t>
            </a:r>
          </a:p>
          <a:p>
            <a:r>
              <a:rPr lang="en-US" dirty="0"/>
              <a:t>Move: </a:t>
            </a:r>
            <a:r>
              <a:rPr lang="en-US" b="0" dirty="0"/>
              <a:t>Christian Berger</a:t>
            </a:r>
          </a:p>
          <a:p>
            <a:r>
              <a:rPr lang="en-US" dirty="0"/>
              <a:t>Second: </a:t>
            </a:r>
            <a:r>
              <a:rPr lang="en-US" b="0" dirty="0"/>
              <a:t>Ali Raissinia </a:t>
            </a:r>
          </a:p>
          <a:p>
            <a:r>
              <a:rPr lang="en-US" dirty="0"/>
              <a:t>Results (Y/N/A): </a:t>
            </a:r>
            <a:r>
              <a:rPr lang="en-US" b="0" dirty="0"/>
              <a:t>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166621-A9C1-F33D-DCA4-05DBF22292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59C67-2D1E-A2A5-8F29-E52A8E7ECE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2DDFF53-9ADB-4F1C-D691-BA5611F516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198848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6EFA4-46BA-C62B-D11D-EE6CA2595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11-24-165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EB53C-39B6-6430-EA6C-9120727C0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Motion (</a:t>
            </a:r>
            <a:r>
              <a:rPr lang="en-US" sz="2400" b="0" dirty="0"/>
              <a:t>202401-03) </a:t>
            </a:r>
            <a:r>
              <a:rPr lang="en-US" b="0" dirty="0"/>
              <a:t>:</a:t>
            </a:r>
          </a:p>
          <a:p>
            <a:pPr marL="0" indent="0"/>
            <a:r>
              <a:rPr lang="en-US" b="0" dirty="0"/>
              <a:t>Move to adopt the resolution depicted by document 11-24-165r1 for CIDs 1296, 1300, 1304, 1312, 1316 (total of 5 CID), instruct the technical editor to incorporate it in the P802.11bk draft and grant the editor editorial license. </a:t>
            </a:r>
          </a:p>
          <a:p>
            <a:endParaRPr lang="en-US" b="0" dirty="0"/>
          </a:p>
          <a:p>
            <a:r>
              <a:rPr lang="en-US" b="0" dirty="0"/>
              <a:t>Moved: Christian Berger</a:t>
            </a:r>
          </a:p>
          <a:p>
            <a:r>
              <a:rPr lang="en-US" b="0" dirty="0"/>
              <a:t>Second: Roy Want</a:t>
            </a:r>
          </a:p>
          <a:p>
            <a:r>
              <a:rPr lang="en-US" b="0" dirty="0"/>
              <a:t>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159421-1810-965C-0EB1-8CE185F3EB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26571-2A23-8C65-AC29-27DA58278D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68AAF5-C544-D59A-21D2-14569AB344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228368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6EFA4-46BA-C62B-D11D-EE6CA2595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11-24-152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EB53C-39B6-6430-EA6C-9120727C0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Motion (</a:t>
            </a:r>
            <a:r>
              <a:rPr lang="en-US" sz="2400" b="0" dirty="0"/>
              <a:t>202401-04) </a:t>
            </a:r>
            <a:r>
              <a:rPr lang="en-US" b="0" dirty="0"/>
              <a:t>:</a:t>
            </a:r>
          </a:p>
          <a:p>
            <a:pPr marL="0" indent="0"/>
            <a:r>
              <a:rPr lang="en-US" b="0" dirty="0"/>
              <a:t>Move to adopt the resolution depicted by document 11-24-152r1  for CIDs 1282, 1331 (total of 2 CIDs), instruct the technical editor to incorporate it in the P802.11bk draft and grant the editor editorial license. </a:t>
            </a:r>
          </a:p>
          <a:p>
            <a:endParaRPr lang="en-US" b="0" dirty="0"/>
          </a:p>
          <a:p>
            <a:r>
              <a:rPr lang="en-US" b="0" dirty="0"/>
              <a:t>Moved: Roy Want</a:t>
            </a:r>
          </a:p>
          <a:p>
            <a:r>
              <a:rPr lang="en-US" b="0" dirty="0"/>
              <a:t>Second: Ali Raissinia </a:t>
            </a:r>
          </a:p>
          <a:p>
            <a:r>
              <a:rPr lang="en-US" b="0" dirty="0"/>
              <a:t>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159421-1810-965C-0EB1-8CE185F3EB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26571-2A23-8C65-AC29-27DA58278D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68AAF5-C544-D59A-21D2-14569AB344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466397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6EFA4-46BA-C62B-D11D-EE6CA2595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11-24-183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EB53C-39B6-6430-EA6C-9120727C0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Motion (</a:t>
            </a:r>
            <a:r>
              <a:rPr lang="en-US" sz="2400" b="0" dirty="0"/>
              <a:t>202401-05) </a:t>
            </a:r>
            <a:r>
              <a:rPr lang="en-US" b="0" dirty="0"/>
              <a:t>:</a:t>
            </a:r>
          </a:p>
          <a:p>
            <a:pPr marL="0" indent="0"/>
            <a:r>
              <a:rPr lang="en-US" b="0" dirty="0"/>
              <a:t>Move to adopt the resolution depicted by document 11-24-183r1  for CIDs 1345, 1350, 1351, 1354, and 1355 (total of 5 CIDs), instruct the technical editor to incorporate it in the P802.11bk draft and grant the editor editorial license. </a:t>
            </a:r>
          </a:p>
          <a:p>
            <a:endParaRPr lang="en-US" b="0" dirty="0"/>
          </a:p>
          <a:p>
            <a:r>
              <a:rPr lang="en-US" b="0" dirty="0"/>
              <a:t>Moved: Christian Berger</a:t>
            </a:r>
          </a:p>
          <a:p>
            <a:r>
              <a:rPr lang="en-US" b="0" dirty="0"/>
              <a:t>Second: Ali Raissinia </a:t>
            </a:r>
          </a:p>
          <a:p>
            <a:r>
              <a:rPr lang="en-US" b="0" dirty="0"/>
              <a:t>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159421-1810-965C-0EB1-8CE185F3EB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26571-2A23-8C65-AC29-27DA58278D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68AAF5-C544-D59A-21D2-14569AB344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965652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6EFA4-46BA-C62B-D11D-EE6CA2595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11-24-2124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EB53C-39B6-6430-EA6C-9120727C0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Motion (</a:t>
            </a:r>
            <a:r>
              <a:rPr lang="en-US" sz="2400" b="0" dirty="0"/>
              <a:t>202401-0</a:t>
            </a:r>
            <a:r>
              <a:rPr lang="en-US" b="0" dirty="0"/>
              <a:t>7</a:t>
            </a:r>
            <a:r>
              <a:rPr lang="en-US" sz="2400" b="0" dirty="0"/>
              <a:t>) </a:t>
            </a:r>
            <a:r>
              <a:rPr lang="en-US" b="0" dirty="0"/>
              <a:t>:</a:t>
            </a:r>
          </a:p>
          <a:p>
            <a:r>
              <a:rPr lang="en-US" b="0" dirty="0"/>
              <a:t>We commit to Option 2 timeline of </a:t>
            </a:r>
            <a:r>
              <a:rPr lang="en-US" b="0" dirty="0" err="1"/>
              <a:t>TGbk</a:t>
            </a:r>
            <a:r>
              <a:rPr lang="en-US" b="0" dirty="0"/>
              <a:t> as identified in 11-24-2124r3.</a:t>
            </a:r>
          </a:p>
          <a:p>
            <a:endParaRPr lang="en-US" b="0" dirty="0"/>
          </a:p>
          <a:p>
            <a:r>
              <a:rPr lang="en-US" b="0" dirty="0"/>
              <a:t>Moved: Ali Raissinia 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159421-1810-965C-0EB1-8CE185F3EB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26571-2A23-8C65-AC29-27DA58278D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68AAF5-C544-D59A-21D2-14569AB344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86670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11-23/??? “Title” R? posted to Mentor &lt;Month&gt; &lt;Day&gt;.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(YYYYMM-#):</a:t>
            </a:r>
          </a:p>
          <a:p>
            <a:pPr marL="0" indent="0"/>
            <a:r>
              <a:rPr lang="en-US" b="0" dirty="0"/>
              <a:t>Move to approve document 11-23/???r? as </a:t>
            </a:r>
            <a:r>
              <a:rPr lang="en-US" b="0" dirty="0" err="1"/>
              <a:t>TGbk</a:t>
            </a:r>
            <a:r>
              <a:rPr lang="en-US" b="0" dirty="0"/>
              <a:t> meeting minutes for the &lt;Month Day&gt; telecon.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</a:t>
            </a:r>
          </a:p>
          <a:p>
            <a:r>
              <a:rPr lang="en-US" b="0" dirty="0"/>
              <a:t>Seconded by:</a:t>
            </a:r>
          </a:p>
          <a:p>
            <a:r>
              <a:rPr lang="en-US" b="0" dirty="0"/>
              <a:t>Results (Y/N/A):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5519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A604E-CDB8-4A2A-9488-53A76CBC2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C812E-973E-4C7A-937F-B9D56F6A2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Motion: </a:t>
            </a:r>
            <a:r>
              <a:rPr lang="en-US" sz="2000" b="0" dirty="0"/>
              <a:t>(####)</a:t>
            </a:r>
          </a:p>
          <a:p>
            <a:pPr marL="0" indent="0"/>
            <a:r>
              <a:rPr lang="en-US" sz="2000" b="0" dirty="0"/>
              <a:t>Move to instruct the </a:t>
            </a:r>
            <a:r>
              <a:rPr lang="en-US" sz="2000" b="0" dirty="0" err="1"/>
              <a:t>TGbk</a:t>
            </a:r>
            <a:r>
              <a:rPr lang="en-US" sz="2000" b="0" dirty="0"/>
              <a:t> editor to add functionality depicted by slides ? - ? of submission 11-23-??? to the Framework working draft document.</a:t>
            </a:r>
          </a:p>
          <a:p>
            <a:endParaRPr lang="en-US" sz="2000" b="0" dirty="0"/>
          </a:p>
          <a:p>
            <a:r>
              <a:rPr lang="en-US" sz="2000" b="0" dirty="0"/>
              <a:t>Moved:</a:t>
            </a:r>
          </a:p>
          <a:p>
            <a:r>
              <a:rPr lang="en-US" sz="2000" b="0" dirty="0"/>
              <a:t>Second:</a:t>
            </a:r>
          </a:p>
          <a:p>
            <a:r>
              <a:rPr lang="en-US" sz="2000" b="0" dirty="0"/>
              <a:t>Results (Y/N/A):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663FCC-464A-4020-A741-3853B954EA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16D38-821E-41A9-8647-D43A7953FE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30F84A-4F22-4FBC-86E7-9DEAE158B0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4829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Amendment Text Development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(202301-04)</a:t>
            </a:r>
          </a:p>
          <a:p>
            <a:pPr marL="0" indent="0"/>
            <a:r>
              <a:rPr lang="en-US" b="0" dirty="0"/>
              <a:t>Move to adopt the process depicted in 11-22-2192r3 slide 32 as </a:t>
            </a:r>
            <a:r>
              <a:rPr lang="en-US" b="0" dirty="0" err="1"/>
              <a:t>TGbk</a:t>
            </a:r>
            <a:r>
              <a:rPr lang="en-US" b="0" dirty="0"/>
              <a:t> amendment text development process.</a:t>
            </a:r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/>
              <a:t>Moved by: Chao Chun Wang</a:t>
            </a:r>
          </a:p>
          <a:p>
            <a:r>
              <a:rPr lang="en-US" b="0" dirty="0"/>
              <a:t>Seconded by: Alecsander Eitan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56805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Adoption of amendment text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</a:t>
            </a:r>
          </a:p>
          <a:p>
            <a:pPr marL="0" indent="0"/>
            <a:r>
              <a:rPr lang="en-US" sz="2000" b="0" dirty="0"/>
              <a:t>Move to adopt document 11-23-????r?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</a:t>
            </a:r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</a:t>
            </a:r>
            <a:r>
              <a:rPr lang="en-US" sz="2000" b="0" dirty="0"/>
              <a:t>(Y/N/A)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12039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11-23-0??? &lt;Name &gt;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(YYYYMM-##)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11-23-???r? for CIDs ???? and ??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P802.11bk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MM DD telecon (Y/N/A):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137731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31140-B317-445D-9FE3-2E931BF74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Recirculation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6EB8A-55A4-4B19-9900-20A33331A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751015"/>
            <a:ext cx="11377264" cy="4343400"/>
          </a:xfrm>
        </p:spPr>
        <p:txBody>
          <a:bodyPr/>
          <a:lstStyle/>
          <a:p>
            <a:r>
              <a:rPr lang="en-US" sz="2000" dirty="0"/>
              <a:t>Motion (####</a:t>
            </a:r>
            <a:r>
              <a:rPr lang="en-US" sz="2000" b="0" dirty="0"/>
              <a:t>):</a:t>
            </a:r>
          </a:p>
          <a:p>
            <a:r>
              <a:rPr lang="en-US" sz="2000" dirty="0"/>
              <a:t>•	</a:t>
            </a:r>
            <a:r>
              <a:rPr lang="en-US" sz="2000" b="0" dirty="0"/>
              <a:t>Having approved comment resolutions for all of the comments received from LB??? on </a:t>
            </a:r>
            <a:r>
              <a:rPr lang="en-US" sz="2000" b="0" dirty="0" err="1"/>
              <a:t>TGbk</a:t>
            </a:r>
            <a:r>
              <a:rPr lang="en-US" sz="2000" b="0" dirty="0"/>
              <a:t> D?.0 as contained in document 11-23-????r?, </a:t>
            </a:r>
          </a:p>
          <a:p>
            <a:r>
              <a:rPr lang="en-US" sz="2000" b="0" dirty="0"/>
              <a:t>•	Instruct the editor to prepare Draft D?.0 incorporating these resolutions and,</a:t>
            </a:r>
          </a:p>
          <a:p>
            <a:r>
              <a:rPr lang="en-US" sz="2000" b="0" dirty="0"/>
              <a:t>•	Approve a 15 day Working Group Recirculation Ballot asking the question “Should </a:t>
            </a:r>
            <a:r>
              <a:rPr lang="en-US" sz="2000" b="0" dirty="0" err="1"/>
              <a:t>TGbk</a:t>
            </a:r>
            <a:r>
              <a:rPr lang="en-US" sz="2000" b="0" dirty="0"/>
              <a:t> D?.0 be forwarded to SA Ballot?”</a:t>
            </a:r>
          </a:p>
          <a:p>
            <a:endParaRPr lang="en-US" sz="2000" dirty="0"/>
          </a:p>
          <a:p>
            <a:r>
              <a:rPr lang="en-US" sz="2000" dirty="0"/>
              <a:t>Moved:</a:t>
            </a:r>
            <a:endParaRPr lang="en-US" sz="2000" b="0" dirty="0"/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(Y/N/A): </a:t>
            </a:r>
            <a:r>
              <a:rPr lang="en-US" sz="2000" b="0" dirty="0"/>
              <a:t>(count required)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7ED336-17B3-4FF1-AE7D-37BCB6EA2A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FEBF4-45E7-42C3-9334-051283E8EB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0BE663-7AAA-4B23-B6D9-8B32006B22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952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(202301-05):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EHT MU PPDU preamble for the 802.11bk EHT Ranging NDP.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Chao Chun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862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(202301-06) 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the 2x LTF with 1.6 µs GI for both the EHT Ranging NDP and the EHT TB Ranging NDP.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2271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(202301-07)</a:t>
            </a:r>
            <a:r>
              <a:rPr lang="en-US" dirty="0"/>
              <a:t>:</a:t>
            </a:r>
          </a:p>
          <a:p>
            <a:r>
              <a:rPr lang="en-US" b="0" dirty="0"/>
              <a:t>Move that the 802.11bk TB Ranging NDP uses the EHT TB PPDU preamble.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</a:t>
            </a:r>
            <a:r>
              <a:rPr lang="en-US" b="0" dirty="0" err="1"/>
              <a:t>Jianhan</a:t>
            </a:r>
            <a:r>
              <a:rPr lang="en-US" b="0" dirty="0"/>
              <a:t> Liu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056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180637</TotalTime>
  <Words>4143</Words>
  <Application>Microsoft Office PowerPoint</Application>
  <PresentationFormat>Widescreen</PresentationFormat>
  <Paragraphs>674</Paragraphs>
  <Slides>62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6" baseType="lpstr">
      <vt:lpstr>Arial</vt:lpstr>
      <vt:lpstr>Times New Roman</vt:lpstr>
      <vt:lpstr>Office Theme</vt:lpstr>
      <vt:lpstr>Document</vt:lpstr>
      <vt:lpstr>TGbk Motion Compendium</vt:lpstr>
      <vt:lpstr>Abstract</vt:lpstr>
      <vt:lpstr>Leadership Elections/Affirmation – TG vice chair</vt:lpstr>
      <vt:lpstr>Leadership Elections/Affirmation – TG Technical Editor</vt:lpstr>
      <vt:lpstr>Leadership Elections/Affirmation – TG Secretary</vt:lpstr>
      <vt:lpstr>Amendment Text Development Process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11-23-048</vt:lpstr>
      <vt:lpstr>Submission 11-23-048</vt:lpstr>
      <vt:lpstr>Submission 11-23-130</vt:lpstr>
      <vt:lpstr>Submission 11-23-48</vt:lpstr>
      <vt:lpstr>Previous meeting minutes approval</vt:lpstr>
      <vt:lpstr>Submission 11-23-130</vt:lpstr>
      <vt:lpstr>Submission 11-23-48</vt:lpstr>
      <vt:lpstr>Approval of previous meeting minutes</vt:lpstr>
      <vt:lpstr>Approval of previous meeting minutes</vt:lpstr>
      <vt:lpstr>Submission 11-23-390r4</vt:lpstr>
      <vt:lpstr>Secretary Affirmation</vt:lpstr>
      <vt:lpstr>Submission 11-23-698</vt:lpstr>
      <vt:lpstr>Spec Framework Document</vt:lpstr>
      <vt:lpstr>Submission 11-23-415</vt:lpstr>
      <vt:lpstr>Submission 11-23-864</vt:lpstr>
      <vt:lpstr>Submission 11-23-874</vt:lpstr>
      <vt:lpstr>Submission 11-23-875</vt:lpstr>
      <vt:lpstr>Approval of previous meeting minutes</vt:lpstr>
      <vt:lpstr>Approval of previous meeting minutes</vt:lpstr>
      <vt:lpstr>Submission 11-23-887</vt:lpstr>
      <vt:lpstr>Submission 11-23-1052</vt:lpstr>
      <vt:lpstr>Submission 11-23-1067</vt:lpstr>
      <vt:lpstr>Submission 11-23-1234</vt:lpstr>
      <vt:lpstr>Submission 11-23-1253</vt:lpstr>
      <vt:lpstr>Submission 11-23-1270</vt:lpstr>
      <vt:lpstr>Submission 11-23-393</vt:lpstr>
      <vt:lpstr>Approval of previous meeting minutes</vt:lpstr>
      <vt:lpstr>Approval of previous meeting minutes</vt:lpstr>
      <vt:lpstr>Submission 11-23-1626</vt:lpstr>
      <vt:lpstr>Approval of previous meeting minutes</vt:lpstr>
      <vt:lpstr>Submission 11-23-1827</vt:lpstr>
      <vt:lpstr>Submission 11-23-2054</vt:lpstr>
      <vt:lpstr>Approval of previous meeting minutes</vt:lpstr>
      <vt:lpstr>Leadership Elections/Affirmation – 2nd TG vice chair</vt:lpstr>
      <vt:lpstr>Submission 11-23-2066</vt:lpstr>
      <vt:lpstr>Submission 11-23-1830</vt:lpstr>
      <vt:lpstr>Submission 11-23-2094</vt:lpstr>
      <vt:lpstr>P802.11bk initial WG ballot</vt:lpstr>
      <vt:lpstr>Approval of previous meeting minutes</vt:lpstr>
      <vt:lpstr>Submission 11-24-038</vt:lpstr>
      <vt:lpstr>Submission 11-24-165</vt:lpstr>
      <vt:lpstr>Submission 11-24-152</vt:lpstr>
      <vt:lpstr>Submission 11-24-183</vt:lpstr>
      <vt:lpstr>Submission 11-24-2124</vt:lpstr>
      <vt:lpstr>Approval of previous meeting minutes</vt:lpstr>
      <vt:lpstr>Framework document</vt:lpstr>
      <vt:lpstr>Adoption of amendment text </vt:lpstr>
      <vt:lpstr>Comment Resolution</vt:lpstr>
      <vt:lpstr>Recirculation Ballot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</cp:keywords>
  <cp:lastModifiedBy>Segev, Jonathan</cp:lastModifiedBy>
  <cp:revision>494</cp:revision>
  <cp:lastPrinted>1601-01-01T00:00:00Z</cp:lastPrinted>
  <dcterms:created xsi:type="dcterms:W3CDTF">2018-08-06T10:28:59Z</dcterms:created>
  <dcterms:modified xsi:type="dcterms:W3CDTF">2024-01-18T23:03:08Z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cf71c1a4-8d00-41e3-9d47-7ecc3d185fa5</vt:lpwstr>
  </property>
  <property fmtid="{D5CDD505-2E9C-101B-9397-08002B2CF9AE}" pid="3" name="CTP_TimeStamp">
    <vt:lpwstr>2020-08-18 21:04:00Z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