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850" r:id="rId2"/>
    <p:sldId id="851" r:id="rId3"/>
    <p:sldId id="895" r:id="rId4"/>
    <p:sldId id="879" r:id="rId5"/>
    <p:sldId id="943" r:id="rId6"/>
    <p:sldId id="946" r:id="rId7"/>
    <p:sldId id="947" r:id="rId8"/>
    <p:sldId id="948" r:id="rId9"/>
    <p:sldId id="949" r:id="rId10"/>
    <p:sldId id="950" r:id="rId11"/>
    <p:sldId id="951" r:id="rId12"/>
    <p:sldId id="955" r:id="rId13"/>
    <p:sldId id="952" r:id="rId14"/>
    <p:sldId id="953" r:id="rId15"/>
    <p:sldId id="937" r:id="rId16"/>
    <p:sldId id="954" r:id="rId17"/>
    <p:sldId id="956" r:id="rId18"/>
    <p:sldId id="957" r:id="rId19"/>
    <p:sldId id="958" r:id="rId20"/>
    <p:sldId id="959" r:id="rId21"/>
    <p:sldId id="960" r:id="rId22"/>
    <p:sldId id="961" r:id="rId23"/>
    <p:sldId id="962" r:id="rId24"/>
    <p:sldId id="963" r:id="rId25"/>
    <p:sldId id="964" r:id="rId26"/>
    <p:sldId id="965" r:id="rId27"/>
    <p:sldId id="967" r:id="rId28"/>
    <p:sldId id="968" r:id="rId29"/>
    <p:sldId id="969" r:id="rId30"/>
    <p:sldId id="970" r:id="rId31"/>
    <p:sldId id="971" r:id="rId32"/>
    <p:sldId id="973" r:id="rId33"/>
    <p:sldId id="974" r:id="rId34"/>
    <p:sldId id="975" r:id="rId35"/>
    <p:sldId id="976" r:id="rId36"/>
    <p:sldId id="977" r:id="rId37"/>
    <p:sldId id="978" r:id="rId38"/>
    <p:sldId id="979" r:id="rId39"/>
    <p:sldId id="980" r:id="rId4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95"/>
            <p14:sldId id="879"/>
            <p14:sldId id="943"/>
            <p14:sldId id="946"/>
            <p14:sldId id="947"/>
            <p14:sldId id="948"/>
            <p14:sldId id="949"/>
            <p14:sldId id="950"/>
            <p14:sldId id="951"/>
            <p14:sldId id="955"/>
            <p14:sldId id="952"/>
            <p14:sldId id="953"/>
            <p14:sldId id="937"/>
            <p14:sldId id="954"/>
          </p14:sldIdLst>
        </p14:section>
        <p14:section name="Untitled Section" id="{568CC857-647C-4F76-B4E8-40B44957BACF}">
          <p14:sldIdLst>
            <p14:sldId id="956"/>
            <p14:sldId id="957"/>
            <p14:sldId id="958"/>
            <p14:sldId id="959"/>
          </p14:sldIdLst>
        </p14:section>
        <p14:section name="Untitled Section" id="{785FCC10-6561-4604-AB95-6417B3A9F74F}">
          <p14:sldIdLst>
            <p14:sldId id="960"/>
            <p14:sldId id="961"/>
            <p14:sldId id="962"/>
            <p14:sldId id="963"/>
          </p14:sldIdLst>
        </p14:section>
        <p14:section name="July" id="{053445FD-54DA-4BDA-B695-950DACD3EA4A}">
          <p14:sldIdLst>
            <p14:sldId id="964"/>
            <p14:sldId id="965"/>
            <p14:sldId id="967"/>
            <p14:sldId id="968"/>
            <p14:sldId id="969"/>
          </p14:sldIdLst>
        </p14:section>
        <p14:section name="November" id="{C2739C13-7136-49C1-B061-15C8C68BA358}">
          <p14:sldIdLst>
            <p14:sldId id="970"/>
            <p14:sldId id="971"/>
            <p14:sldId id="973"/>
            <p14:sldId id="974"/>
          </p14:sldIdLst>
        </p14:section>
        <p14:section name="December" id="{B3B52DF3-6BF0-443C-97B2-9708C43E2034}">
          <p14:sldIdLst>
            <p14:sldId id="975"/>
            <p14:sldId id="976"/>
            <p14:sldId id="977"/>
            <p14:sldId id="978"/>
            <p14:sldId id="979"/>
            <p14:sldId id="9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C91A94-D5C8-43AD-8463-F86804D74D3F}" v="10" dt="2023-12-12T15:51:02.554"/>
    <p1510:client id="{3FBB66A8-A5BC-4E9B-9279-F8EEBC28D30C}" v="6" dt="2023-12-13T14:53:57.3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10" autoAdjust="0"/>
    <p:restoredTop sz="94964" autoAdjust="0"/>
  </p:normalViewPr>
  <p:slideViewPr>
    <p:cSldViewPr>
      <p:cViewPr varScale="1">
        <p:scale>
          <a:sx n="139" d="100"/>
          <a:sy n="139" d="100"/>
        </p:scale>
        <p:origin x="76" y="32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208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633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62452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4014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36386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10383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1886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4567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6580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6960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608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5923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57239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19702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5893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59298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07651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13705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4635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53548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853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79800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20758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554559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324349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63206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485551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567441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187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925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0550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0873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727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381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5777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802.11-23/</a:t>
            </a:r>
            <a:r>
              <a:rPr lang="en-US" altLang="zh-CN" sz="1800" b="1" dirty="0"/>
              <a:t>0024</a:t>
            </a:r>
            <a:r>
              <a:rPr lang="en-US" altLang="en-US" sz="1800" b="1" dirty="0"/>
              <a:t>r14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51547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December 2023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6-000m-revme-wg-lb270-editor1-ad-hoc-comments.xls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10-000m-revme-editor2-ad-hoc-comments-on-lb270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7-000m-revme-gen-ad-hoc-comments-on-lb270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6-000m-revme-lb270-sec-adhoc-comments.xlsx" TargetMode="External"/><Relationship Id="rId5" Type="http://schemas.openxmlformats.org/officeDocument/2006/relationships/hyperlink" Target="https://mentor.ieee.org/802.11/dcn/21/11-21-0727-22-000m-revme-phy-comments.xls" TargetMode="External"/><Relationship Id="rId4" Type="http://schemas.openxmlformats.org/officeDocument/2006/relationships/hyperlink" Target="https://mentor.ieee.org/802.11/dcn/21/11-21-0793-36-000m-revme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6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39-06-000m-s1g-1024qam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44-06-000m-hpke-protected-password-identifiers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2/11-22-1976-04-000m-revme-wg-lb270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36-000m-revme-mac-comments.xls" TargetMode="External"/><Relationship Id="rId5" Type="http://schemas.openxmlformats.org/officeDocument/2006/relationships/hyperlink" Target="https://mentor.ieee.org/802.11/dcn/22/11-22-2016-07-000m-revme-gen-ad-hoc-comments-on-lb270.xlsx" TargetMode="External"/><Relationship Id="rId4" Type="http://schemas.openxmlformats.org/officeDocument/2006/relationships/hyperlink" Target="https://mentor.ieee.org/802.11/dcn/22/11-22-1971-09-000m-revme-editor2-ad-hoc-comments-on-lb270.xls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2/11-22-1976-06-000m-revme-wg-lb270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36-000m-revme-mac-comments.xls" TargetMode="External"/><Relationship Id="rId5" Type="http://schemas.openxmlformats.org/officeDocument/2006/relationships/hyperlink" Target="https://mentor.ieee.org/802.11/dcn/22/11-22-2016-07-000m-revme-gen-ad-hoc-comments-on-lb270.xlsx" TargetMode="External"/><Relationship Id="rId4" Type="http://schemas.openxmlformats.org/officeDocument/2006/relationships/hyperlink" Target="https://mentor.ieee.org/802.11/dcn/22/11-22-1971-09-000m-revme-editor2-ad-hoc-comments-on-lb270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4-01-000m-revme-wg-lb273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78-03-000m-revme-editor2-ad-hoc-comments-on-lb273.xls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40-02-000m-revme-gen-ad-hoc-comments-on-lb273.xlsx" TargetMode="External"/><Relationship Id="rId7" Type="http://schemas.openxmlformats.org/officeDocument/2006/relationships/hyperlink" Target="https://mentor.ieee.org/802.11/dcn/23/11-23-0780-02-000m-revme-lb273-sec-adhoc-comments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24-000m-revme-phy-comments.xls" TargetMode="External"/><Relationship Id="rId5" Type="http://schemas.openxmlformats.org/officeDocument/2006/relationships/hyperlink" Target="https://mentor.ieee.org/802.11/dcn/23/11-23-0858-04-000m-various-lb273-comments.docx" TargetMode="External"/><Relationship Id="rId4" Type="http://schemas.openxmlformats.org/officeDocument/2006/relationships/hyperlink" Target="https://mentor.ieee.org/802.11/dcn/21/11-21-0793-39-000m-revme-mac-comments.xl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4-04-000m-revme-wg-lb273-editor1-ad-hoc-comments.xls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78-04-000m-revme-editor2-ad-hoc-comments-on-lb273.xlsx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40-03-000m-revme-gen-ad-hoc-comments-on-lb273.xls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3/11-23-0780-03-000m-revme-lb273-sec-adhoc-comments.xlsx" TargetMode="External"/><Relationship Id="rId4" Type="http://schemas.openxmlformats.org/officeDocument/2006/relationships/hyperlink" Target="https://mentor.ieee.org/802.11/dcn/21/11-21-0793-40-000m-revme-mac-comments.xls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4-07-000m-revme-wg-lb273-editor1-ad-hoc-comments.xls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78-06-000m-revme-editor2-ad-hoc-comments-on-lb273.xls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40-07-000m-revme-gen-ad-hoc-comments-on-lb273.xls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3/11-23-0780-04-000m-revme-lb273-sec-adhoc-comments.xlsx" TargetMode="External"/><Relationship Id="rId5" Type="http://schemas.openxmlformats.org/officeDocument/2006/relationships/hyperlink" Target="https://mentor.ieee.org/802.11/dcn/21/11-21-0727-25-000m-revme-phy-comments.xls" TargetMode="External"/><Relationship Id="rId4" Type="http://schemas.openxmlformats.org/officeDocument/2006/relationships/hyperlink" Target="https://mentor.ieee.org/802.11/dcn/21/11-21-0793-42-000m-revme-mac-comments.xls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80-04-000m-revme-lb273-sec-adhoc-comments.xlsx" TargetMode="External"/><Relationship Id="rId3" Type="http://schemas.openxmlformats.org/officeDocument/2006/relationships/hyperlink" Target="https://mentor.ieee.org/802.11/dcn/23/11-23-0834-07-000m-revme-wg-lb273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42-000m-revme-mac-comments.xls" TargetMode="External"/><Relationship Id="rId5" Type="http://schemas.openxmlformats.org/officeDocument/2006/relationships/hyperlink" Target="https://mentor.ieee.org/802.11/dcn/23/11-23-0840-07-000m-revme-gen-ad-hoc-comments-on-lb273.xlsx" TargetMode="External"/><Relationship Id="rId4" Type="http://schemas.openxmlformats.org/officeDocument/2006/relationships/hyperlink" Target="https://mentor.ieee.org/802.11/dcn/23/11-23-0778-06-000m-revme-editor2-ad-hoc-comments-on-lb273.xlsx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27-25-000m-revme-phy-comments.xls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17-13-0000-revme-mdr-report.doc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3-000m-revme-wg-lb270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2/11-22-1971-05-000m-revme-editor2-ad-hoc-comments-on-lb270.xlsx" TargetMode="External"/><Relationship Id="rId4" Type="http://schemas.openxmlformats.org/officeDocument/2006/relationships/hyperlink" Target="https://mentor.ieee.org/802.11/dcn/22/11-22-2072-03-000m-proposed-resolution-for-revme-lb270-editor1-ad-hoc-comments.docx)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43-02-000m-revme-sb1-ed1-ad-hoc-comments.xlsx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1746-02-000m-revme-sa-ballot-1-ed2-ad-hoc-comments.xlsx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68-01-000m-revme-gen-ad-hoc-comments-on-sb.xlsx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3/11-23-1755-00-000m-revme-sa-0-sec-adhoc-comments.xlsx" TargetMode="External"/><Relationship Id="rId5" Type="http://schemas.openxmlformats.org/officeDocument/2006/relationships/hyperlink" Target="https://mentor.ieee.org/802.11/dcn/21/11-21-0727-27-000m-revme-phy-comments.xls" TargetMode="External"/><Relationship Id="rId4" Type="http://schemas.openxmlformats.org/officeDocument/2006/relationships/hyperlink" Target="https://mentor.ieee.org/802.11/dcn/23/11-23-2032-02-000m-revme-mac-sa-comments.xls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43-02-000m-revme-sb1-ed1-ad-hoc-comments.xlsx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43-02-000m-revme-sb1-ed1-ad-hoc-comments.xlsx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43-03-000m-revme-sb1-ed1-ad-hoc-comments.xlsx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1746-04-000m-revme-sa-ballot-1-ed2-ad-hoc-comments.xls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68-01-000m-revme-gen-ad-hoc-comments-on-sb.xlsx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3/11-23-1755-02-000m-revme-sa-0-sec-adhoc-comments.xlsx" TargetMode="External"/><Relationship Id="rId5" Type="http://schemas.openxmlformats.org/officeDocument/2006/relationships/hyperlink" Target="https://mentor.ieee.org/802.11/dcn/21/11-21-0727-28-000m-revme-phy-comments.xls" TargetMode="External"/><Relationship Id="rId4" Type="http://schemas.openxmlformats.org/officeDocument/2006/relationships/hyperlink" Target="https://mentor.ieee.org/802.11/dcn/23/11-23-2032-03-000m-revme-mac-sa-comments.xls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68-03-000m-revme-sb1-ed1-ad-hoc-comments.xlsx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55-02-000m-revme-sa-0-sec-adhoc-comments.xls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55-02-000m-revme-sa-0-sec-adhoc-comments.xlsx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27-28-000m-revme-phy-comments.xls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3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08-000m-revme-mac-comments.xl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20-03-000m-revme-lb270-sec-adhoc-comment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4-000m-revme-wg-lb270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05-000m-revme-editor2-ad-hoc-comments-on-lb270.xls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6-000m-revme-gen-ad-hoc-comments-on-lb270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4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35-000m-revme-mac-comments.xl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2023-12-15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544840" progId="Word.Document.8">
                  <p:embed/>
                </p:oleObj>
              </mc:Choice>
              <mc:Fallback>
                <p:oleObj name="Document" r:id="rId3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99 – EDITOR1, EDITOR2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“MOTION-EDITOR1-2E”  (2 CIDs) in </a:t>
            </a:r>
            <a:r>
              <a:rPr lang="en-US" altLang="en-US" sz="18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ED2-270-07” (3 CIDs) in  </a:t>
            </a:r>
            <a:r>
              <a:rPr lang="en-US" altLang="en-US" sz="18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41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100 – GEN, MAC, PHY, SEC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E" (9 CIDs) in </a:t>
            </a:r>
            <a:r>
              <a:rPr lang="en-US" altLang="en-US" sz="1800" dirty="0">
                <a:hlinkClick r:id="rId3"/>
              </a:rPr>
              <a:t>https://mentor.ieee.org/802.11/dcn/22/11-22-2016-07-000m-revme-gen-ad-hoc-comments-on-lb270.xlsx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MAC-BC” tabs (25 CIDs), “Motion MAC-BD” (52 CIDs) with the exception of CID 3053 in </a:t>
            </a:r>
            <a:r>
              <a:rPr lang="en-US" altLang="en-US" sz="1800" dirty="0">
                <a:hlinkClick r:id="rId4"/>
              </a:rPr>
              <a:t>https://mentor.ieee.org/802.11/dcn/21/11-21-0793-36-000m-revme-mac-comments.xls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Q” tab (16 CIDs) in </a:t>
            </a:r>
            <a:r>
              <a:rPr lang="en-US" altLang="en-US" sz="1800" dirty="0">
                <a:hlinkClick r:id="rId5"/>
              </a:rPr>
              <a:t>https://mentor.ieee.org/802.11/dcn/21/11-21-0727-22-000m-revme-phy-comments.xls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J” tab (25 CIDs) in  </a:t>
            </a:r>
            <a:r>
              <a:rPr lang="en-US" altLang="en-US" sz="1800" dirty="0">
                <a:hlinkClick r:id="rId6"/>
              </a:rPr>
              <a:t>https://mentor.ieee.org/802.11/dcn/22/11-22-2020-05-000m-revme-lb270-sec-adhoc-comments.xlsx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5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101  – CID 3757 (MAC)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for CID 3757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dirty="0"/>
              <a:t>“Motion MAC 3757” tab in </a:t>
            </a:r>
            <a:r>
              <a:rPr lang="en-US" altLang="en-US" sz="2800" dirty="0">
                <a:hlinkClick r:id="rId3"/>
              </a:rPr>
              <a:t>https://mentor.ieee.org/802.11/dcn/21/11-21-0793-36-000m-revme-mac-comments.xls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Approved with one no vote. Passes.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31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102  – S1G 1024 QAM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in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https://mentor.ieee.org/802.11/dcn/23/11-23-0039-06-000m-s1g-1024qam.docx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Dave </a:t>
            </a:r>
            <a:r>
              <a:rPr lang="en-US" altLang="en-US" sz="2800" dirty="0" err="1"/>
              <a:t>Halasz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Jim </a:t>
            </a:r>
            <a:r>
              <a:rPr lang="en-US" altLang="en-US" sz="2800" dirty="0" err="1"/>
              <a:t>Petranovich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8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103  – Protected Password Identifiers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in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https://mentor.ieee.org/802.11/dcn/23/11-23-0044-06-000m-hpke-protected-password-identifiers.docx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 – yes; 19 – no; 0 - abstain. Motion fails.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43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104 – Insufficient Details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ED1: “Submission Required" (25 CIDs) in </a:t>
            </a:r>
            <a:r>
              <a:rPr lang="en-US" altLang="en-US" sz="16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ED2: “Submission Required" (16 CIDs) in </a:t>
            </a:r>
            <a:r>
              <a:rPr lang="en-US" altLang="en-US" sz="16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GEN: “GEN-Submission Required” tab ( 18 CIDs) in </a:t>
            </a:r>
            <a:r>
              <a:rPr lang="en-US" altLang="en-US" sz="1600" dirty="0">
                <a:hlinkClick r:id="rId5"/>
              </a:rPr>
              <a:t>https://mentor.ieee.org/802.11/dcn/22/11-22-2016-07-000m-revme-gen-ad-hoc-comments-on-lb270.xlsx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MAC: “Submission Required” tab ( 140 CIDs) in </a:t>
            </a:r>
            <a:r>
              <a:rPr lang="en-US" altLang="en-US" sz="1600" dirty="0">
                <a:hlinkClick r:id="rId6"/>
              </a:rPr>
              <a:t>https://mentor.ieee.org/802.11/dcn/21/11-21-0793-36-000m-revme-mac-comments.xls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PHY: “Submission Required” tab ( 13 CIDs) in </a:t>
            </a:r>
            <a:r>
              <a:rPr lang="en-US" altLang="en-US" sz="1600" dirty="0">
                <a:hlinkClick r:id="rId7"/>
              </a:rPr>
              <a:t>https://mentor.ieee.org/802.11/dcn/21/11-21-0727-22-000m-revme-phy-comments.xls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SEC: “Submission Required” tab ( 63 CIDs) in </a:t>
            </a:r>
            <a:r>
              <a:rPr lang="en-US" altLang="en-US" sz="16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6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comment fails to identify changes in sufficient detail so that the specific wording of the changes that will satisfy the commenter can be determined.”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Graham Smith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Unanimous.  Approved.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15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105 </a:t>
            </a:r>
            <a:r>
              <a:rPr lang="en-US" altLang="en-US" dirty="0"/>
              <a:t>– More work Required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ED1: “More Work Required" (5 CIDs) in </a:t>
            </a:r>
            <a:r>
              <a:rPr lang="en-US" altLang="en-US" sz="14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ED2: “More Work Required " (3 CIDs) in </a:t>
            </a:r>
            <a:r>
              <a:rPr lang="en-US" altLang="en-US" sz="14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GEN: “GEN More Work - March” tab ( 13 CIDs) in </a:t>
            </a:r>
            <a:r>
              <a:rPr lang="en-US" altLang="en-US" sz="1400" dirty="0">
                <a:hlinkClick r:id="rId5"/>
              </a:rPr>
              <a:t>https://mentor.ieee.org/802.11/dcn/22/11-22-2016-07-000m-revme-gen-ad-hoc-comments-on-lb270.xlsx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MAC: “More Work Required” tab ( 13 CIDs) and CID 3053 in </a:t>
            </a:r>
            <a:r>
              <a:rPr lang="en-US" altLang="en-US" sz="1400" dirty="0">
                <a:hlinkClick r:id="rId6"/>
              </a:rPr>
              <a:t>https://mentor.ieee.org/802.11/dcn/21/11-21-0793-36-000m-revme-mac-comments.xls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PHY: “More Work Required” tab ( 7 CIDs) in </a:t>
            </a:r>
            <a:r>
              <a:rPr lang="en-US" altLang="en-US" sz="1400" dirty="0">
                <a:hlinkClick r:id="rId7"/>
              </a:rPr>
              <a:t>https://mentor.ieee.org/802.11/dcn/21/11-21-0727-22-000m-revme-phy-comments.xls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SEC: “More Work Required” tab ( 1 CIDs) in </a:t>
            </a:r>
            <a:r>
              <a:rPr lang="en-US" altLang="en-US" sz="14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4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 reviewed the comment and agreed that a submission was required with more detailed or updated editing instructions,  or such that could reach consensus in discussion. No updated submission has been reviewed with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Dave </a:t>
            </a:r>
            <a:r>
              <a:rPr lang="en-US" altLang="en-US" sz="1600" dirty="0" err="1"/>
              <a:t>Halasz</a:t>
            </a:r>
            <a:endParaRPr lang="en-US" altLang="en-US" sz="16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Approved with 1 no vote.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51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106 – EDITOR1, EDITOR2 CIDs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“Trivial Editorial Comments”  (27 CIDs) in </a:t>
            </a:r>
            <a:r>
              <a:rPr lang="en-US" altLang="en-US" sz="1800" dirty="0">
                <a:hlinkClick r:id="rId3"/>
              </a:rPr>
              <a:t>https://mentor.ieee.org/802.11/dcn/23/11-23-0834-01-000m-revme-wg-lb273-editor1-ad-hoc-comments.xlsx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ED2-273-01” (5 CIDs) and “Motion ED2-273-02” (51 CIDs)  in  </a:t>
            </a:r>
            <a:r>
              <a:rPr lang="en-US" altLang="en-US" sz="1800" dirty="0">
                <a:hlinkClick r:id="rId4"/>
              </a:rPr>
              <a:t>https://mentor.ieee.org/802.11/dcn/23/11-23-0778-03-000m-revme-editor2-ad-hoc-comments-on-lb273.xlsx</a:t>
            </a:r>
            <a:r>
              <a:rPr lang="en-US" altLang="en-US" sz="1800" dirty="0"/>
              <a:t>, for CID 4401, add an editing instruction “[Q]</a:t>
            </a:r>
            <a:r>
              <a:rPr lang="en-US" altLang="en-US" sz="1800" dirty="0" err="1"/>
              <a:t>m,n</a:t>
            </a:r>
            <a:r>
              <a:rPr lang="en-US" altLang="en-US" sz="1800" dirty="0"/>
              <a:t> indicates the element in row m and column n of matrix *Q*, where 1 ≤ m ≤ </a:t>
            </a:r>
            <a:r>
              <a:rPr lang="en-US" altLang="en-US" sz="1800" dirty="0" err="1"/>
              <a:t>Nrow</a:t>
            </a:r>
            <a:r>
              <a:rPr lang="en-US" altLang="en-US" sz="1800" dirty="0"/>
              <a:t> and 1 ≤ n ≤ </a:t>
            </a:r>
            <a:r>
              <a:rPr lang="en-US" altLang="en-US" sz="1800" dirty="0" err="1"/>
              <a:t>Ncol</a:t>
            </a:r>
            <a:r>
              <a:rPr lang="en-US" altLang="en-US" sz="1800" dirty="0"/>
              <a:t>, with </a:t>
            </a:r>
            <a:r>
              <a:rPr lang="en-US" altLang="en-US" sz="1800" dirty="0" err="1"/>
              <a:t>Nrow</a:t>
            </a:r>
            <a:r>
              <a:rPr lang="en-US" altLang="en-US" sz="1800" dirty="0"/>
              <a:t> and </a:t>
            </a:r>
            <a:r>
              <a:rPr lang="en-US" altLang="en-US" sz="1800" dirty="0" err="1"/>
              <a:t>Ncol</a:t>
            </a:r>
            <a:r>
              <a:rPr lang="en-US" altLang="en-US" sz="1800" dirty="0"/>
              <a:t> being the number of rows and columns of ***delete the*** matrix Q, respectively.”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043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107 – GEN, MAC, PHY, SEC CIDs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"GEN Motion Orlando" (9 CIDs) in </a:t>
            </a:r>
            <a:r>
              <a:rPr lang="en-US" altLang="en-US" sz="1600" dirty="0">
                <a:hlinkClick r:id="rId3"/>
              </a:rPr>
              <a:t>https://mentor.ieee.org/802.11/dcn/23/11-23-0840-02-000m-revme-gen-ad-hoc-comments-on-lb273.xlsx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MAC-BE” tabs (13 CIDs) in </a:t>
            </a:r>
            <a:r>
              <a:rPr lang="en-US" altLang="en-US" sz="1600" dirty="0">
                <a:hlinkClick r:id="rId4"/>
              </a:rPr>
              <a:t>https://mentor.ieee.org/802.11/dcn/21/11-21-0793-39-000m-revme-mac-comments.xls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updating the document reference in the resolution of CID 4064 to </a:t>
            </a:r>
            <a:r>
              <a:rPr lang="en-US" altLang="en-US" sz="1600" dirty="0">
                <a:hlinkClick r:id="rId5"/>
              </a:rPr>
              <a:t>https://mentor.ieee.org/802.11/dcn/23/11-23-0858-04-000m-various-lb273-comments.docx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change resolution of CID 4047 to be: REVISED (MAC: 2023-05-17 15:39:25Z): Insert at the start of this sentence, "For the purposes of EDMG operation,"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“PHY Motion R” tab (3 CIDs) in </a:t>
            </a:r>
            <a:r>
              <a:rPr lang="en-US" altLang="en-US" sz="1600" dirty="0">
                <a:hlinkClick r:id="rId6"/>
              </a:rPr>
              <a:t>https://mentor.ieee.org/802.11/dcn/21/11-21-0727-24-000m-revme-phy-comments.xls</a:t>
            </a:r>
            <a:r>
              <a:rPr lang="en-US" altLang="en-US" sz="1600" dirty="0"/>
              <a:t>, resolving CID 4019 as “REVISED. Change the beginning of 3rd paragraph of E.2.7.6 to "The Regulatory Info subfield in the Control field of the 6 GHz Operation Information field of the HE Operation element (#4019)expresses the current operational mode of the AP and is interpreted …“”,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“Security Motion A” tab (2 CID) in  </a:t>
            </a:r>
            <a:r>
              <a:rPr lang="en-US" altLang="en-US" sz="1600" dirty="0">
                <a:hlinkClick r:id="rId7"/>
              </a:rPr>
              <a:t>https://mentor.ieee.org/802.11/dcn/23/11-23-0780-02-000m-revme-lb273-sec-adhoc-comments.xlsx</a:t>
            </a:r>
            <a:r>
              <a:rPr lang="en-US" altLang="en-US" sz="16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53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108  – CID 4410 (MAC)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4410 on the “MAC motion CID 4410” tab of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 </a:t>
            </a:r>
            <a:r>
              <a:rPr lang="en-US" altLang="en-US" sz="2800" dirty="0">
                <a:hlinkClick r:id="rId3"/>
              </a:rPr>
              <a:t>https://mentor.ieee.org/802.11/dcn/21/11-21-0793-39-000m-revme-mac-comments.xls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  <a:r>
              <a:rPr lang="en-US" altLang="en-US" sz="2800" dirty="0" err="1"/>
              <a:t>Youhan</a:t>
            </a:r>
            <a:r>
              <a:rPr lang="en-US" altLang="en-US" sz="28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Approved with one No vote. Passes.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3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</a:t>
            </a:r>
            <a:r>
              <a:rPr lang="en-US" altLang="en-US"/>
              <a:t>in 2023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109  </a:t>
            </a:r>
            <a:r>
              <a:rPr lang="en-US" altLang="en-US" dirty="0"/>
              <a:t>– CID 4372 and 4003 (MAC)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4372 and 4003 on the “MAC motion CIDs 4372 and 4003” tab of </a:t>
            </a:r>
            <a:r>
              <a:rPr lang="en-US" altLang="en-US" sz="2800" dirty="0">
                <a:hlinkClick r:id="rId3"/>
              </a:rPr>
              <a:t>https://mentor.ieee.org/802.11/dcn/21/11-21-0793-39-000m-revme-mac-comments.xls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Abi Patil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Approved.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050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110 – EDITOR1, EDITOR2 CIDs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“Motion-EDITOR1-3A”  (17 CIDs) tabs in </a:t>
            </a:r>
            <a:r>
              <a:rPr lang="en-US" altLang="en-US" sz="1800" dirty="0">
                <a:hlinkClick r:id="rId3"/>
              </a:rPr>
              <a:t>https://mentor.ieee.org/802.11/dcn/23/11-23-0834-04-000m-revme-wg-lb273-editor1-ad-hoc-comments.xlsx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ED2-273-03” (1 CIDs) tab in  </a:t>
            </a:r>
            <a:r>
              <a:rPr lang="en-US" altLang="en-US" sz="1800" dirty="0">
                <a:hlinkClick r:id="rId4"/>
              </a:rPr>
              <a:t>https://mentor.ieee.org/802.11/dcn/23/11-23-0778-04-000m-revme-editor2-ad-hoc-comments-on-lb273.xlsx</a:t>
            </a:r>
            <a:endParaRPr lang="en-US" altLang="en-US" sz="18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497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111 – GEN, MAC, PHY, SEC CIDs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“GEN Motion A” (3 CIDs) and "GEN Motion B" (7 CIDs) in </a:t>
            </a:r>
            <a:r>
              <a:rPr lang="en-US" altLang="en-US" sz="1600" dirty="0">
                <a:hlinkClick r:id="rId3"/>
              </a:rPr>
              <a:t>https://mentor.ieee.org/802.11/dcn/23/11-23-0840-04-000m-revme-gen-ad-hoc-comments-on-lb273.xlsx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MAC-BF” tabs (22 CIDs) with the exception of CID 4014, 4312, and 4198 in </a:t>
            </a:r>
            <a:r>
              <a:rPr lang="en-US" altLang="en-US" sz="1600" dirty="0">
                <a:hlinkClick r:id="rId4"/>
              </a:rPr>
              <a:t>https://mentor.ieee.org/802.11/dcn/21/11-21-0793-40-000m-revme-mac-comments.xls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“Security Motion B” tab (7 CID) in  </a:t>
            </a:r>
            <a:r>
              <a:rPr lang="en-US" altLang="en-US" sz="1600" dirty="0">
                <a:hlinkClick r:id="rId5"/>
              </a:rPr>
              <a:t>https://mentor.ieee.org/802.11/dcn/23/11-23-0780-03-000m-revme-lb273-sec-adhoc-comments.xlsx</a:t>
            </a:r>
            <a:r>
              <a:rPr lang="en-US" altLang="en-US" sz="16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35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112  – CID 4069 (MAC)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4069 on the “Motion MAC-4069” tab of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 </a:t>
            </a:r>
            <a:r>
              <a:rPr lang="en-US" altLang="en-US" sz="2800" dirty="0">
                <a:hlinkClick r:id="rId3"/>
              </a:rPr>
              <a:t>https://mentor.ieee.org/802.11/dcn/21/11-21-0793-40-000m-revme-mac-comments.xls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4 –Yes; 1 – No, 6 – Abstain. Passes.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336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113  </a:t>
            </a:r>
            <a:r>
              <a:rPr lang="en-US" altLang="en-US" dirty="0"/>
              <a:t>– CID </a:t>
            </a:r>
            <a:r>
              <a:rPr lang="en-US" altLang="en-US" sz="3200" dirty="0"/>
              <a:t>4312, and 4198</a:t>
            </a:r>
            <a:r>
              <a:rPr lang="en-US" altLang="en-US" dirty="0"/>
              <a:t> (MAC)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for CID 4312 and 4198 on the “Motion MAC-BF” tab of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 </a:t>
            </a:r>
            <a:r>
              <a:rPr lang="en-US" altLang="en-US" sz="2800" dirty="0">
                <a:hlinkClick r:id="rId3"/>
              </a:rPr>
              <a:t>https://mentor.ieee.org/802.11/dcn/21/11-21-0793-40-000m-revme-mac-comments.xls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531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114 – EDITOR1, EDITOR2 CIDs</a:t>
            </a:r>
            <a:br>
              <a:rPr lang="en-US" altLang="en-US" dirty="0"/>
            </a:br>
            <a:r>
              <a:rPr lang="en-US" altLang="en-US" dirty="0"/>
              <a:t>(2023-07-13)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“Motion-EDITOR1-3B”  (9 CIDs), “Motion-EDITOR1-3C”  (6 CIDs), and “Motion-EDITOR1-3D”  (7 CIDs) tabs in </a:t>
            </a:r>
            <a:r>
              <a:rPr lang="en-US" altLang="en-US" sz="1800" dirty="0">
                <a:hlinkClick r:id="rId3"/>
              </a:rPr>
              <a:t>https://mentor.ieee.org/802.11/dcn/23/11-23-0834-07-000m-revme-wg-lb273-editor1-ad-hoc-comments.xlsx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ED2-273-04” (10 CIDs) tab and “Motion ED2-273-05” (5 CIDs) in  </a:t>
            </a:r>
            <a:r>
              <a:rPr lang="en-US" altLang="en-US" sz="1800" dirty="0">
                <a:hlinkClick r:id="rId4"/>
              </a:rPr>
              <a:t>https://mentor.ieee.org/802.11/dcn/23/11-23-0778-06-000m-revme-editor2-ad-hoc-comments-on-lb273.xlsx</a:t>
            </a:r>
            <a:endParaRPr lang="en-US" altLang="en-US" sz="18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250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115 – GEN, MAC, PHY, SEC CIDs</a:t>
            </a:r>
            <a:br>
              <a:rPr lang="en-US" altLang="en-US" dirty="0"/>
            </a:br>
            <a:r>
              <a:rPr lang="en-US" altLang="en-US" dirty="0"/>
              <a:t>(2023-07-13)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“GEN Motion C” (3 CIDs) and "GEN Motion D" (13 CIDs) in </a:t>
            </a:r>
            <a:r>
              <a:rPr lang="en-US" altLang="en-US" sz="1600" dirty="0">
                <a:hlinkClick r:id="rId3"/>
              </a:rPr>
              <a:t>https://mentor.ieee.org/802.11/dcn/23/11-23-0840-06-000m-revme-gen-ad-hoc-comments-on-lb273.xlsx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MAC-BG” tabs (14 CIDs),  and “Motion MAC-BH” (33 CIDs), in </a:t>
            </a:r>
            <a:r>
              <a:rPr lang="en-US" altLang="en-US" sz="1600" dirty="0">
                <a:hlinkClick r:id="rId4"/>
              </a:rPr>
              <a:t>https://mentor.ieee.org/802.11/dcn/21/11-21-0793-42-000m-revme-mac-comments.xls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“PHY Motion S” tab (40 CIDs) in </a:t>
            </a:r>
            <a:r>
              <a:rPr lang="en-US" altLang="en-US" sz="1600" dirty="0">
                <a:hlinkClick r:id="rId5"/>
              </a:rPr>
              <a:t>https://mentor.ieee.org/802.11/dcn/21/11-21-0727-25-000m-revme-phy-comments.xls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“Security Motion C” tab (31 CID) in  </a:t>
            </a:r>
            <a:r>
              <a:rPr lang="en-US" altLang="en-US" sz="1600" dirty="0">
                <a:hlinkClick r:id="rId6"/>
              </a:rPr>
              <a:t>https://mentor.ieee.org/802.11/dcn/23/11-23-0780-04-000m-revme-lb273-sec-adhoc-comments.xlsx</a:t>
            </a:r>
            <a:r>
              <a:rPr lang="en-US" altLang="en-US" sz="16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328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116 – Insufficient Details CIDs</a:t>
            </a:r>
            <a:br>
              <a:rPr lang="en-US" altLang="en-US" dirty="0"/>
            </a:br>
            <a:r>
              <a:rPr lang="en-US" altLang="en-US"/>
              <a:t>(2023-07-13)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ED1: “Submission Required" (3 CIDs) in </a:t>
            </a:r>
            <a:r>
              <a:rPr lang="en-US" altLang="en-US" sz="1600" dirty="0">
                <a:hlinkClick r:id="rId3"/>
              </a:rPr>
              <a:t>https://mentor.ieee.org/802.11/dcn/23/11-23-0834-07-000m-revme-wg-lb273-editor1-ad-hoc-comments.xlsx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ED2: “Submission Required" (1 CIDs) in </a:t>
            </a:r>
            <a:r>
              <a:rPr lang="en-US" altLang="en-US" sz="1600" dirty="0">
                <a:hlinkClick r:id="rId4"/>
              </a:rPr>
              <a:t>https://mentor.ieee.org/802.11/dcn/23/11-23-0778-06-000m-revme-editor2-ad-hoc-comments-on-lb273.xlsx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GEN: “GEN-Submission Required” tab ( 2 CIDs) in </a:t>
            </a:r>
            <a:r>
              <a:rPr lang="en-US" altLang="en-US" sz="1600" dirty="0">
                <a:hlinkClick r:id="rId5"/>
              </a:rPr>
              <a:t>https://mentor.ieee.org/802.11/dcn/23/11-23-0840-06-000m-revme-gen-ad-hoc-comments-on-lb273.xlsx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MAC: “Motion MAC-</a:t>
            </a:r>
            <a:r>
              <a:rPr lang="en-US" altLang="en-US" sz="1600" dirty="0" err="1"/>
              <a:t>Insuff</a:t>
            </a:r>
            <a:r>
              <a:rPr lang="en-US" altLang="en-US" sz="1600" dirty="0"/>
              <a:t> Detail” tab ( 36 CIDs) in </a:t>
            </a:r>
            <a:r>
              <a:rPr lang="en-US" altLang="en-US" sz="1600" dirty="0">
                <a:hlinkClick r:id="rId6"/>
              </a:rPr>
              <a:t>https://mentor.ieee.org/802.11/dcn/21/11-21-0793-42-000m-revme-mac-comments.xls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PHY: “Submission Required” tab ( 18 CIDs) in </a:t>
            </a:r>
            <a:r>
              <a:rPr lang="en-US" altLang="en-US" sz="1600" dirty="0">
                <a:hlinkClick r:id="rId7"/>
              </a:rPr>
              <a:t>https://mentor.ieee.org/802.11/dcn/21/11-21-0727-25-000m-revme-phy-comments.xls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SEC: “Submission Required” tab ( 20 CIDs) in </a:t>
            </a:r>
            <a:r>
              <a:rPr lang="en-US" altLang="en-US" sz="1600" dirty="0">
                <a:hlinkClick r:id="rId8"/>
              </a:rPr>
              <a:t>https://mentor.ieee.org/802.11/dcn/23/11-23-0780-04-000m-revme-lb273-sec-adhoc-comments.xlsx</a:t>
            </a:r>
            <a:r>
              <a:rPr lang="en-US" altLang="en-US" sz="1600" dirty="0"/>
              <a:t> ,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comment fails to identify changes in sufficient detail so that the specific wording of the changes that will satisfy the commenter can be determined.”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Unanimous.  Approved.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928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117 – More work Required CIDs</a:t>
            </a:r>
            <a:br>
              <a:rPr lang="en-US" altLang="en-US" dirty="0"/>
            </a:br>
            <a:r>
              <a:rPr lang="en-US" altLang="en-US" dirty="0"/>
              <a:t>(2023-07-13)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PHY: “More Work Required” tab ( 1 CIDs) in </a:t>
            </a:r>
            <a:r>
              <a:rPr lang="en-US" altLang="en-US" sz="1400" dirty="0">
                <a:hlinkClick r:id="rId3"/>
              </a:rPr>
              <a:t>https://mentor.ieee.org/802.11/dcn/21/11-21-0727-25-000m-revme-phy-comments.xls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 reviewed the comment and agreed that a submission was required with more detailed or updated editing instructions,  or such that could reach consensus in discussion. No updated submission has been reviewed with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Unanimous. Approved.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845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B924EE8-7D72-BD07-77E8-A7030296A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Motion 118 – MDR Motion</a:t>
            </a:r>
            <a:br>
              <a:rPr lang="en-CA" dirty="0"/>
            </a:br>
            <a:r>
              <a:rPr lang="en-CA" dirty="0"/>
              <a:t>(2023-07-13)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7577DC-2B88-5816-CC6F-B63E52BF7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Approve the changes in the MDR report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https://mentor.ieee.org/802.11/dcn/23/11-23-0717-13-0000-revme-mdr-report.docx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And apply to the </a:t>
            </a:r>
            <a:r>
              <a:rPr lang="en-US" dirty="0" err="1">
                <a:latin typeface="Times New Roman" panose="02020603050405020304" pitchFamily="18" charset="0"/>
              </a:rPr>
              <a:t>TGme</a:t>
            </a:r>
            <a:r>
              <a:rPr lang="en-US" dirty="0">
                <a:latin typeface="Times New Roman" panose="02020603050405020304" pitchFamily="18" charset="0"/>
              </a:rPr>
              <a:t> draft</a:t>
            </a:r>
          </a:p>
          <a:p>
            <a:pPr marL="0" lvl="0" indent="0">
              <a:buNone/>
              <a:tabLst>
                <a:tab pos="457200" algn="l"/>
              </a:tabLst>
            </a:pPr>
            <a:endParaRPr lang="en-US" dirty="0">
              <a:latin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Moved: Joe Levy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Second: Emily Qi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Result: Unanimous. </a:t>
            </a:r>
            <a:r>
              <a:rPr lang="en-US">
                <a:latin typeface="Times New Roman" panose="02020603050405020304" pitchFamily="18" charset="0"/>
              </a:rPr>
              <a:t>Approved.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8658F6-71D7-71EE-1EC4-4E6A321279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FC0614-F92D-1840-1341-42D9898C79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069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92 – EDITOR1, EDITOR2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“Motion-EDITOR1-2B”  (29 CIDs) except CIDs 3167, 3168, 3419 and “Motion-EDITOR1-2C” (3 CIDs) in </a:t>
            </a:r>
            <a:r>
              <a:rPr lang="en-US" altLang="en-US" sz="1800" dirty="0">
                <a:hlinkClick r:id="rId3"/>
              </a:rPr>
              <a:t>https://mentor.ieee.org/802.11/dcn/22/11-22-1976-03-000m-revme-wg-lb270-editor1-ad-hoc-comments.xlsx</a:t>
            </a:r>
            <a:r>
              <a:rPr lang="en-US" altLang="en-US" sz="1800" dirty="0"/>
              <a:t> with CID 3775 updated to include the CID number in the resolution,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And with CID 3430, insert at the beginning of the resolution, the following “Incorporate the “Proposed Resolution” for CID 3428 in doc 11-22/2072r3 (</a:t>
            </a:r>
            <a:r>
              <a:rPr lang="en-US" altLang="en-US" sz="1800" dirty="0">
                <a:hlinkClick r:id="rId4"/>
              </a:rPr>
              <a:t>https://mentor.ieee.org/802.11/dcn/22/11-22-2072-03-000m-proposed-resolution-for-revme-lb270-editor1-ad-hoc-comments.docx)</a:t>
            </a:r>
            <a:r>
              <a:rPr lang="en-US" altLang="en-US" sz="1800" dirty="0"/>
              <a:t>. Note to Editor”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ED2-270-05” (13 CIDs) in  </a:t>
            </a:r>
            <a:r>
              <a:rPr lang="en-US" altLang="en-US" sz="1800" dirty="0">
                <a:hlinkClick r:id="rId5"/>
              </a:rPr>
              <a:t>https://mentor.ieee.org/802.11/dcn/22/11-22-1971-05-000m-revme-editor2-ad-hoc-comments-on-lb270.xlsx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119 – EDITOR1, EDITOR2 CIDs</a:t>
            </a:r>
            <a:br>
              <a:rPr lang="en-US" altLang="en-US" dirty="0"/>
            </a:br>
            <a:r>
              <a:rPr lang="en-US" altLang="en-US" dirty="0"/>
              <a:t>(2023-11-16)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“Motion-ED1-SA1A”  (18 CIDs), and “Motion-ED1-SA1B”  (3 CIDs) with the exception of CID 6412, and CID 6228, on tabs in </a:t>
            </a:r>
            <a:r>
              <a:rPr lang="en-US" altLang="en-US" sz="1800" dirty="0">
                <a:hlinkClick r:id="rId3"/>
              </a:rPr>
              <a:t>https://mentor.ieee.org/802.11/dcn/23/11-23-1743-02-000m-revme-sb1-ed1-ad-hoc-comments.xlsx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ED2-SA1-01” (22 CIDs) and “Motion ED2-SA1-02” (23 CIDs) tab with the exception of CID 6062 in  </a:t>
            </a:r>
            <a:r>
              <a:rPr lang="en-US" altLang="en-US" sz="1800" dirty="0">
                <a:hlinkClick r:id="rId4"/>
              </a:rPr>
              <a:t>https://mentor.ieee.org/802.11/dcn/23/11-23-1746-02-000m-revme-sa-ballot-1-ed2-ad-hoc-comments.xlsx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227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120 – GEN, MAC, PHY, SEC CIDs</a:t>
            </a:r>
            <a:br>
              <a:rPr lang="en-US" altLang="en-US" dirty="0"/>
            </a:br>
            <a:r>
              <a:rPr lang="en-US" altLang="en-US" dirty="0"/>
              <a:t>(2023-11-16)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“GEN Motion A” tab (5 CIDs), “GEN Motion B” (7 CIDs) and “GEN Motion C” (4 CIDs) with the exception of CID 6419  in </a:t>
            </a:r>
            <a:r>
              <a:rPr lang="en-US" altLang="en-US" sz="1600" dirty="0">
                <a:hlinkClick r:id="rId3"/>
              </a:rPr>
              <a:t>https://mentor.ieee.org/802.11/dcn/23/11-23-1768-02-000m-revme-gen-ad-hoc-comments-on-sb.xlsx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MAC-BI” tabs (6 CIDs) with the exception of CID 6338, in </a:t>
            </a:r>
            <a:r>
              <a:rPr lang="en-US" altLang="en-US" sz="1600" dirty="0">
                <a:hlinkClick r:id="rId4"/>
              </a:rPr>
              <a:t>https://mentor.ieee.org/802.11/dcn/23/11-23-2032-02-000m-revme-mac-sa-comments.xls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“PHY Motion 1” tab (16 CIDs) in </a:t>
            </a:r>
            <a:r>
              <a:rPr lang="en-US" altLang="en-US" sz="1600" dirty="0">
                <a:hlinkClick r:id="rId5"/>
              </a:rPr>
              <a:t>https://mentor.ieee.org/802.11/dcn/21/11-21-0727-27-000m-revme-phy-comments.xls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 Motion A” tab (2 CID) with the exception of CID 6483 in  </a:t>
            </a:r>
            <a:r>
              <a:rPr lang="en-US" altLang="en-US" sz="1600" dirty="0">
                <a:hlinkClick r:id="rId6"/>
              </a:rPr>
              <a:t>https://mentor.ieee.org/802.11/dcn/23/11-23-1755-01-000m-revme-sa-0-sec-adhoc-comments.xlsx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630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121 – CID 6412</a:t>
            </a:r>
            <a:br>
              <a:rPr lang="en-US" altLang="en-US" dirty="0"/>
            </a:br>
            <a:r>
              <a:rPr lang="en-US" altLang="en-US" dirty="0"/>
              <a:t>(2023-11-16)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resolution for CID 6412 on the “Motion-ED1-SA1B” tab in </a:t>
            </a:r>
            <a:r>
              <a:rPr lang="en-US" altLang="en-US" sz="2800" dirty="0">
                <a:hlinkClick r:id="rId3"/>
              </a:rPr>
              <a:t>https://mentor.ieee.org/802.11/dcn/23/11-23-1743-02-000m-revme-sb1-ed1-ad-hoc-comments.xlsx</a:t>
            </a:r>
            <a:r>
              <a:rPr lang="en-US" altLang="en-US" sz="2800" dirty="0"/>
              <a:t>, removing the sentence starting with “Note that” in the resolution.</a:t>
            </a:r>
            <a:endParaRPr lang="en-US" altLang="en-US" sz="16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Approved. 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3075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122 – CID 6228</a:t>
            </a:r>
            <a:br>
              <a:rPr lang="en-US" altLang="en-US" dirty="0"/>
            </a:br>
            <a:r>
              <a:rPr lang="en-US" altLang="en-US" dirty="0"/>
              <a:t>(2023-11-16)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resolution for CID 6228 on the “Motion-ED1-SA1B” tab in </a:t>
            </a:r>
            <a:r>
              <a:rPr lang="en-US" altLang="en-US" sz="2800" dirty="0">
                <a:hlinkClick r:id="rId3"/>
              </a:rPr>
              <a:t>https://mentor.ieee.org/802.11/dcn/23/11-23-1743-02-000m-revme-sb1-ed1-ad-hoc-comments.xlsx</a:t>
            </a:r>
            <a:r>
              <a:rPr lang="en-US" altLang="en-US" sz="2800" dirty="0"/>
              <a:t>, removing the sentence starting with “Note that” in the resolution.</a:t>
            </a:r>
            <a:endParaRPr lang="en-US" altLang="en-US" sz="16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</a:t>
            </a:r>
            <a:r>
              <a:rPr lang="en-US" altLang="en-US"/>
              <a:t>: Unanimous. </a:t>
            </a:r>
            <a:r>
              <a:rPr lang="en-US" altLang="en-US" dirty="0"/>
              <a:t>Approved. 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374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123 – EDITOR1, EDITOR2 CIDs</a:t>
            </a:r>
            <a:br>
              <a:rPr lang="en-US" altLang="en-US" dirty="0"/>
            </a:br>
            <a:r>
              <a:rPr lang="en-US" altLang="en-US" dirty="0"/>
              <a:t>(2023-12-15)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“Motion-ED1-SA1C”  (1 CID) tab in </a:t>
            </a:r>
            <a:r>
              <a:rPr lang="en-US" altLang="en-US" sz="1800" dirty="0">
                <a:hlinkClick r:id="rId3"/>
              </a:rPr>
              <a:t>https://mentor.ieee.org/802.11/dcn/23/11-23-1743-03-000m-revme-sb1-ed1-ad-hoc-comments.xlsx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ED2-SA1-03” (6 CIDs) tab in  </a:t>
            </a:r>
            <a:r>
              <a:rPr lang="en-US" altLang="en-US" sz="1800" dirty="0">
                <a:hlinkClick r:id="rId4"/>
              </a:rPr>
              <a:t>https://mentor.ieee.org/802.11/dcn/23/11-23-1746-04-000m-revme-sa-ballot-1-ed2-ad-hoc-comments.xlsx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401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124 – GEN, MAC, PHY, SEC CIDs</a:t>
            </a:r>
            <a:br>
              <a:rPr lang="en-US" altLang="en-US" dirty="0"/>
            </a:br>
            <a:r>
              <a:rPr lang="en-US" altLang="en-US" dirty="0"/>
              <a:t>(2023-12-15)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“GEN Motion D” tab (6 CIDs) in </a:t>
            </a:r>
            <a:r>
              <a:rPr lang="en-US" altLang="en-US" sz="1600" dirty="0">
                <a:hlinkClick r:id="rId3"/>
              </a:rPr>
              <a:t>https://mentor.ieee.org/802.11/dcn/23/11-23-1768-03-000m-revme-gen-ad-hoc-comments-on-sb.xlsx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MAC-BJ” tab (39 CIDs) in </a:t>
            </a:r>
            <a:r>
              <a:rPr lang="en-US" altLang="en-US" sz="1600" dirty="0">
                <a:hlinkClick r:id="rId4"/>
              </a:rPr>
              <a:t>https://mentor.ieee.org/802.11/dcn/23/11-23-2032-03-000m-revme-mac-sa-comments.xls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“PHY Motion 2” tab (2 CIDs) in </a:t>
            </a:r>
            <a:r>
              <a:rPr lang="en-US" altLang="en-US" sz="1600" dirty="0">
                <a:hlinkClick r:id="rId5"/>
              </a:rPr>
              <a:t>https://mentor.ieee.org/802.11/dcn/21/11-21-0727-28-000m-revme-phy-comments.xls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 Motion B” tab (24 CIDs) in </a:t>
            </a:r>
            <a:r>
              <a:rPr lang="en-US" altLang="en-US" sz="1600" dirty="0">
                <a:hlinkClick r:id="rId6"/>
              </a:rPr>
              <a:t>https://mentor.ieee.org/802.11/dcn/23/11-23-1755-02-000m-revme-sa-0-sec-adhoc-comments.xlsx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&lt;&gt;. &lt;&gt;.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8212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125 – CID 6140 – Hex case</a:t>
            </a:r>
            <a:br>
              <a:rPr lang="en-US" altLang="en-US" dirty="0"/>
            </a:br>
            <a:r>
              <a:rPr lang="en-US" altLang="en-US" dirty="0"/>
              <a:t>(2023-12-15)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resolution for CID 6140 on the “GEN Motion Hex Case” tab in </a:t>
            </a:r>
            <a:r>
              <a:rPr lang="en-US" altLang="en-US" sz="2800" dirty="0">
                <a:hlinkClick r:id="rId3"/>
              </a:rPr>
              <a:t>https://mentor.ieee.org/802.11/dcn/23/11-23-1768-03-000m-revme-sb1-ed1-ad-hoc-comments.xlsx</a:t>
            </a:r>
            <a:r>
              <a:rPr lang="en-US" altLang="en-US" sz="2800" dirty="0"/>
              <a:t>, and instruct the editor to incorporate the changes into the </a:t>
            </a:r>
            <a:r>
              <a:rPr lang="en-US" altLang="en-US" sz="2800" dirty="0" err="1"/>
              <a:t>REVme</a:t>
            </a:r>
            <a:r>
              <a:rPr lang="en-US" altLang="en-US" sz="2800" dirty="0"/>
              <a:t> draft.</a:t>
            </a:r>
            <a:endParaRPr lang="en-US" altLang="en-US" sz="16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&lt;&gt;. &lt;&gt;. 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0460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126 – CID 6147 – TDLS cipher suite negotiation</a:t>
            </a:r>
            <a:br>
              <a:rPr lang="en-US" altLang="en-US" dirty="0"/>
            </a:br>
            <a:r>
              <a:rPr lang="en-US" altLang="en-US" dirty="0"/>
              <a:t>(2023-12-15)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resolution for CID 6147 on the “SEC Motion – CID 6167” tab in </a:t>
            </a:r>
            <a:r>
              <a:rPr lang="en-US" altLang="en-US" sz="2800" dirty="0">
                <a:hlinkClick r:id="rId3"/>
              </a:rPr>
              <a:t>https://mentor.ieee.org/802.11/dcn/23/11-23-1755-02-000m-revme-sa-0-sec-adhoc-comments.xlsx</a:t>
            </a:r>
            <a:r>
              <a:rPr lang="en-US" altLang="en-US" sz="2800" dirty="0"/>
              <a:t>, and instruct the editor to incorporate the changes into the next </a:t>
            </a:r>
            <a:r>
              <a:rPr lang="en-US" altLang="en-US" sz="2800" dirty="0" err="1"/>
              <a:t>REVme</a:t>
            </a:r>
            <a:r>
              <a:rPr lang="en-US" altLang="en-US" sz="2800" dirty="0"/>
              <a:t> draft</a:t>
            </a:r>
            <a:endParaRPr lang="en-US" altLang="en-US" sz="16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&lt;&gt;. &lt;&gt;. 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700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127 – CID 6100 and 6101 – Clause </a:t>
            </a:r>
            <a:r>
              <a:rPr lang="en-US" altLang="en-US" dirty="0" err="1"/>
              <a:t>xref</a:t>
            </a:r>
            <a:r>
              <a:rPr lang="en-US" altLang="en-US" dirty="0"/>
              <a:t> update</a:t>
            </a:r>
            <a:br>
              <a:rPr lang="en-US" altLang="en-US" dirty="0"/>
            </a:br>
            <a:r>
              <a:rPr lang="en-US" altLang="en-US" dirty="0"/>
              <a:t>(2023-12-15)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resolution for CIDs 6100 and 6101 on the “SEC Motion CID 6100 and 6101” tab in </a:t>
            </a:r>
            <a:r>
              <a:rPr lang="en-US" altLang="en-US" sz="2800" dirty="0">
                <a:hlinkClick r:id="rId3"/>
              </a:rPr>
              <a:t>https://mentor.ieee.org/802.11/dcn/23/11-23-1755-02-000m-revme-sa-0-sec-adhoc-comments.xlsx</a:t>
            </a:r>
            <a:r>
              <a:rPr lang="en-US" altLang="en-US" sz="2800" dirty="0"/>
              <a:t>, and instruct the editor to incorporate the changes into the next </a:t>
            </a:r>
            <a:r>
              <a:rPr lang="en-US" altLang="en-US" sz="2800" dirty="0" err="1"/>
              <a:t>REVme</a:t>
            </a:r>
            <a:r>
              <a:rPr lang="en-US" altLang="en-US" sz="2800" dirty="0"/>
              <a:t> draft.</a:t>
            </a:r>
            <a:endParaRPr lang="en-US" altLang="en-US" sz="16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&lt;&gt;. &lt;&gt;. 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085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128 – CID 6076 – 6GHz operation related</a:t>
            </a:r>
            <a:br>
              <a:rPr lang="en-US" altLang="en-US" dirty="0"/>
            </a:br>
            <a:r>
              <a:rPr lang="en-US" altLang="en-US" dirty="0"/>
              <a:t>(2023-12-15)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resolution for CID 6076 on the “PHY Motion 2b” tab in </a:t>
            </a:r>
            <a:r>
              <a:rPr lang="en-US" altLang="en-US" sz="2800" dirty="0">
                <a:hlinkClick r:id="rId3"/>
              </a:rPr>
              <a:t>https://mentor.ieee.org/802.11/dcn/21/11-21-0727-28-000m-revme-phy-comments.xls</a:t>
            </a:r>
            <a:r>
              <a:rPr lang="en-US" altLang="en-US" sz="2800" dirty="0"/>
              <a:t>, and instruct the editor to incorporate the changes into the next </a:t>
            </a:r>
            <a:r>
              <a:rPr lang="en-US" altLang="en-US" sz="2800" dirty="0" err="1"/>
              <a:t>REVme</a:t>
            </a:r>
            <a:r>
              <a:rPr lang="en-US" altLang="en-US" sz="2800" dirty="0"/>
              <a:t> draft.</a:t>
            </a:r>
            <a:endParaRPr lang="en-US" altLang="en-US" sz="16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&lt;&gt;. &lt;&gt;. 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27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93 – GEN, MAC, PHY, SEC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C" (11 CIDs) in </a:t>
            </a:r>
            <a:r>
              <a:rPr lang="en-US" altLang="en-US" sz="1800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MAC-BA” tabs (15 CIDs) in </a:t>
            </a:r>
            <a:r>
              <a:rPr lang="en-US" altLang="en-US" sz="1800" dirty="0">
                <a:hlinkClick r:id="rId4"/>
              </a:rPr>
              <a:t>https://mentor.ieee.org/802.11/dcn/21/11-21-0793-33-000m-revme-mac-comments.xls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O” tab (18 CIDs) in </a:t>
            </a:r>
            <a:r>
              <a:rPr lang="en-US" altLang="en-US" sz="1800" dirty="0">
                <a:hlinkClick r:id="rId5"/>
              </a:rPr>
              <a:t>https://mentor.ieee.org/802.11/dcn/21/11-21-0727-20-000m-revme-phy-comments.xls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(1 CID) in  </a:t>
            </a:r>
            <a:r>
              <a:rPr lang="en-US" altLang="en-US" sz="1800" dirty="0">
                <a:hlinkClick r:id="rId6"/>
              </a:rPr>
              <a:t>https://mentor.ieee.org/802.11/dcn/22/11-22-2020-03-000m-revme-lb270-sec-adhoc-comments.xlsx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94  – WEP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on the “Security Motion WEP” tab (8 CIDs) in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https://mentor.ieee.org/802.11/dcn/22/11-22-2020-03-000m-revme-lb270-sec-adhoc-comments.xlsx</a:t>
            </a:r>
            <a:r>
              <a:rPr lang="en-US" altLang="en-US" sz="2800" b="1" dirty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9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95  – Related to CID 3069 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To be consistent with the resolution to CID 3069, instruct the editor to change </a:t>
            </a:r>
            <a:r>
              <a:rPr lang="en-US" altLang="en-US" sz="2800" b="1" dirty="0"/>
              <a:t>"constellation symbols" to "constellations“ at  4603.62 (relative to D2.0).</a:t>
            </a:r>
            <a:br>
              <a:rPr lang="en-US" altLang="en-US" sz="2800" b="1" dirty="0"/>
            </a:br>
            <a:endParaRPr lang="en-US" altLang="en-US" sz="2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Approved.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6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96 – EDITOR1, EDITOR2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“MOTION-EDITOR1-2D”  (2 CIDs) in </a:t>
            </a:r>
            <a:r>
              <a:rPr lang="en-US" altLang="en-US" sz="1800" dirty="0">
                <a:hlinkClick r:id="rId3"/>
              </a:rPr>
              <a:t>https://mentor.ieee.org/802.11/dcn/22/11-22-1976-04-000m-revme-wg-lb270-editor1-ad-hoc-comments.xlsx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ED2-270-06” (2 CIDs) in  </a:t>
            </a:r>
            <a:r>
              <a:rPr lang="en-US" altLang="en-US" sz="1800" dirty="0">
                <a:hlinkClick r:id="rId4"/>
              </a:rPr>
              <a:t>https://mentor.ieee.org/802.11/dcn/22/11-22-1971-07-000m-revme-editor2-ad-hoc-comments-on-lb270.xlsx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0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97 – GEN, MAC, PHY, SEC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D" (13 CIDs) in </a:t>
            </a:r>
            <a:r>
              <a:rPr lang="en-US" altLang="en-US" sz="1800" dirty="0">
                <a:hlinkClick r:id="rId3"/>
              </a:rPr>
              <a:t>https://mentor.ieee.org/802.11/dcn/22/11-22-2016-06-000m-revme-gen-ad-hoc-comments-on-lb270.xlsx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MAC-BB” tabs (8 CIDs) with the exception of CID 3508 and CID 3267  in </a:t>
            </a:r>
            <a:r>
              <a:rPr lang="en-US" altLang="en-US" sz="1800" dirty="0">
                <a:hlinkClick r:id="rId4"/>
              </a:rPr>
              <a:t>https://mentor.ieee.org/802.11/dcn/21/11-21-0793-35-000m-revme-mac-comments.xls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P” tab (1 CIDs) in </a:t>
            </a:r>
            <a:r>
              <a:rPr lang="en-US" altLang="en-US" sz="1800" dirty="0">
                <a:hlinkClick r:id="rId5"/>
              </a:rPr>
              <a:t>https://mentor.ieee.org/802.11/dcn/21/11-21-0727-21-000m-revme-phy-comments.xls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I” tab (20 CIDs) in  </a:t>
            </a:r>
            <a:r>
              <a:rPr lang="en-US" altLang="en-US" sz="1800" dirty="0">
                <a:hlinkClick r:id="rId6"/>
              </a:rPr>
              <a:t>https://mentor.ieee.org/802.11/dcn/22/11-22-2020-04-000m-revme-lb270-sec-adhoc-comments.xlsx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5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98  – CIDs 3508 and 3267 (MAC)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resolution to CIDs 3508 and 3267 as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REVISED. Delete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"If beacon protection is enabled at the non-AP STA, Beacon frames that are received without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BIP protection shall be discarded. A WNM Notification Request frame may be used to report beacon protection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failure."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from the end of 12.5.3.6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Add before the final paragraph of 12.6.23, </a:t>
            </a:r>
            <a:r>
              <a:rPr lang="en-US" altLang="en-US" sz="1400" b="1" dirty="0"/>
              <a:t>at 4603.62 (relative to D2.0)</a:t>
            </a:r>
            <a:r>
              <a:rPr lang="en-US" altLang="en-US" sz="1400" dirty="0"/>
              <a:t>, as new paragraphs: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“If beacon protection is enabled at a non-AP STA, the STA shall discard Beacon frames without BIP protection received from its associated AP. The STA may use a WNM Notification Request frame to report beacon protection failure. If beacon protection is enabled at a non-AP STA, the STA should discard broadcast Probe Response frames received from its associated AP.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NOTE 1--An EDCA Parameter Set element might need to be retained if the element is not provided in Beacon frames.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>
                <a:highlight>
                  <a:srgbClr val="FFFF00"/>
                </a:highlight>
              </a:rPr>
              <a:t>NOTE 2--A broadcast Probe Response frame might be used as a presence indication.</a:t>
            </a:r>
            <a:r>
              <a:rPr lang="en-US" altLang="en-US" sz="1400" dirty="0"/>
              <a:t>”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And incorporate the text changes into the </a:t>
            </a:r>
            <a:r>
              <a:rPr lang="en-US" altLang="en-US" sz="1800" dirty="0" err="1"/>
              <a:t>TGme</a:t>
            </a:r>
            <a:r>
              <a:rPr lang="en-US" altLang="en-US" sz="1800" dirty="0"/>
              <a:t> draft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</a:t>
            </a:r>
            <a:r>
              <a:rPr lang="en-US" altLang="en-US" sz="1800" dirty="0" err="1"/>
              <a:t>Appeoved</a:t>
            </a:r>
            <a:r>
              <a:rPr lang="en-US" altLang="en-US" sz="1800" dirty="0"/>
              <a:t>.</a:t>
            </a:r>
            <a:endParaRPr lang="en-US" altLang="en-US" sz="11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860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113380</TotalTime>
  <Words>5669</Words>
  <Application>Microsoft Office PowerPoint</Application>
  <PresentationFormat>Widescreen</PresentationFormat>
  <Paragraphs>757</Paragraphs>
  <Slides>39</Slides>
  <Notes>37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Times New Roman</vt:lpstr>
      <vt:lpstr>802-11-Submission</vt:lpstr>
      <vt:lpstr>Document</vt:lpstr>
      <vt:lpstr>PowerPoint Presentation</vt:lpstr>
      <vt:lpstr>Abstract</vt:lpstr>
      <vt:lpstr>Motion 92 – EDITOR1, EDITOR2 CIDs (2023-01-19)</vt:lpstr>
      <vt:lpstr>Motion 93 – GEN, MAC, PHY, SEC CIDs (2023-01-19)</vt:lpstr>
      <vt:lpstr>Motion 94  – WEP CIDs (2023-01-19)</vt:lpstr>
      <vt:lpstr>Motion 95  – Related to CID 3069  (2023-01-19)</vt:lpstr>
      <vt:lpstr>Motion 96 – EDITOR1, EDITOR2 CIDs (2023-02-17)</vt:lpstr>
      <vt:lpstr>Motion 97 – GEN, MAC, PHY, SEC CIDs (2023-02-17)</vt:lpstr>
      <vt:lpstr>Motion 98  – CIDs 3508 and 3267 (MAC) (2023-02-17)</vt:lpstr>
      <vt:lpstr>Motion 99 – EDITOR1, EDITOR2 CIDs (2023-03-16)</vt:lpstr>
      <vt:lpstr>Motion 100 – GEN, MAC, PHY, SEC CIDs (2023-03-16)</vt:lpstr>
      <vt:lpstr>Motion 101  – CID 3757 (MAC) (2023-03-16)</vt:lpstr>
      <vt:lpstr>Motion 102  – S1G 1024 QAM (2023-03-16)</vt:lpstr>
      <vt:lpstr>Motion 103  – Protected Password Identifiers (2023-03-16)</vt:lpstr>
      <vt:lpstr>Motion 104 – Insufficient Details CIDs (2023-03-16)</vt:lpstr>
      <vt:lpstr>Motion 105 – More work Required CIDs (2023-03-16)</vt:lpstr>
      <vt:lpstr>Motion 106 – EDITOR1, EDITOR2 CIDs (2023-05-18)</vt:lpstr>
      <vt:lpstr>Motion 107 – GEN, MAC, PHY, SEC CIDs (2023-05-18)</vt:lpstr>
      <vt:lpstr>Motion 108  – CID 4410 (MAC) (2023-05-18)</vt:lpstr>
      <vt:lpstr>Motion 109  – CID 4372 and 4003 (MAC) (2023-05-18)</vt:lpstr>
      <vt:lpstr>Motion 110 – EDITOR1, EDITOR2 CIDs (2023-06-16)</vt:lpstr>
      <vt:lpstr>Motion 111 – GEN, MAC, PHY, SEC CIDs (2023-06-16)</vt:lpstr>
      <vt:lpstr>Motion 112  – CID 4069 (MAC) (2023-06-16)</vt:lpstr>
      <vt:lpstr>Motion 113  – CID 4312, and 4198 (MAC) (2023-06-16)</vt:lpstr>
      <vt:lpstr>Motion 114 – EDITOR1, EDITOR2 CIDs (2023-07-13)</vt:lpstr>
      <vt:lpstr>Motion 115 – GEN, MAC, PHY, SEC CIDs (2023-07-13)</vt:lpstr>
      <vt:lpstr>Motion 116 – Insufficient Details CIDs (2023-07-13)</vt:lpstr>
      <vt:lpstr>Motion 117 – More work Required CIDs (2023-07-13)</vt:lpstr>
      <vt:lpstr>Motion 118 – MDR Motion (2023-07-13)</vt:lpstr>
      <vt:lpstr>Motion 119 – EDITOR1, EDITOR2 CIDs (2023-11-16)</vt:lpstr>
      <vt:lpstr>Motion 120 – GEN, MAC, PHY, SEC CIDs (2023-11-16)</vt:lpstr>
      <vt:lpstr>Motion 121 – CID 6412 (2023-11-16)</vt:lpstr>
      <vt:lpstr>Motion 122 – CID 6228 (2023-11-16)</vt:lpstr>
      <vt:lpstr>Motion 123 – EDITOR1, EDITOR2 CIDs (2023-12-15)</vt:lpstr>
      <vt:lpstr>Motion 124 – GEN, MAC, PHY, SEC CIDs (2023-12-15)</vt:lpstr>
      <vt:lpstr>Motion 125 – CID 6140 – Hex case (2023-12-15)</vt:lpstr>
      <vt:lpstr>Motion 126 – CID 6147 – TDLS cipher suite negotiation (2023-12-15)</vt:lpstr>
      <vt:lpstr>Motion 127 – CID 6100 and 6101 – Clause xref update (2023-12-15)</vt:lpstr>
      <vt:lpstr>Motion 128 – CID 6076 – 6GHz operation related (2023-12-15)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December 2023</cp:keywords>
  <dc:description/>
  <cp:lastModifiedBy>Mike Montemurro</cp:lastModifiedBy>
  <cp:revision>4647</cp:revision>
  <cp:lastPrinted>2014-11-04T15:04:57Z</cp:lastPrinted>
  <dcterms:created xsi:type="dcterms:W3CDTF">2007-04-17T18:10:23Z</dcterms:created>
  <dcterms:modified xsi:type="dcterms:W3CDTF">2023-12-13T15:06:41Z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