
<file path=[Content_Types].xml><?xml version="1.0" encoding="utf-8"?>
<Types xmlns="http://schemas.openxmlformats.org/package/2006/content-types">
  <Default Extension="doc" ContentType="application/msword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57" r:id="rId3"/>
    <p:sldId id="2513" r:id="rId4"/>
    <p:sldId id="2549" r:id="rId5"/>
    <p:sldId id="2534" r:id="rId6"/>
    <p:sldId id="240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1D38888-79E6-4B8F-A7E5-96BDED502F2F}">
          <p14:sldIdLst>
            <p14:sldId id="256"/>
            <p14:sldId id="257"/>
            <p14:sldId id="2513"/>
            <p14:sldId id="2549"/>
            <p14:sldId id="2534"/>
            <p14:sldId id="240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4469CFF-CF28-437F-ACBE-30729F5714BA}" v="5" dt="2023-01-19T14:50:22.685"/>
  </p1510:revLst>
</p1510:revInfo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29" autoAdjust="0"/>
    <p:restoredTop sz="94660"/>
  </p:normalViewPr>
  <p:slideViewPr>
    <p:cSldViewPr>
      <p:cViewPr varScale="1">
        <p:scale>
          <a:sx n="95" d="100"/>
          <a:sy n="95" d="100"/>
        </p:scale>
        <p:origin x="576" y="7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egev, Jonathan" userId="7c67a1b0-8725-4553-8055-0888dbcaef94" providerId="ADAL" clId="{E4469CFF-CF28-437F-ACBE-30729F5714BA}"/>
    <pc:docChg chg="addSld delSld modSld sldOrd modMainMaster modSection">
      <pc:chgData name="Segev, Jonathan" userId="7c67a1b0-8725-4553-8055-0888dbcaef94" providerId="ADAL" clId="{E4469CFF-CF28-437F-ACBE-30729F5714BA}" dt="2023-01-19T22:01:49.839" v="118" actId="20577"/>
      <pc:docMkLst>
        <pc:docMk/>
      </pc:docMkLst>
      <pc:sldChg chg="modSp mod">
        <pc:chgData name="Segev, Jonathan" userId="7c67a1b0-8725-4553-8055-0888dbcaef94" providerId="ADAL" clId="{E4469CFF-CF28-437F-ACBE-30729F5714BA}" dt="2023-01-19T14:48:56.588" v="47"/>
        <pc:sldMkLst>
          <pc:docMk/>
          <pc:sldMk cId="0" sldId="256"/>
        </pc:sldMkLst>
        <pc:spChg chg="mod">
          <ac:chgData name="Segev, Jonathan" userId="7c67a1b0-8725-4553-8055-0888dbcaef94" providerId="ADAL" clId="{E4469CFF-CF28-437F-ACBE-30729F5714BA}" dt="2023-01-19T14:47:43.797" v="4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Segev, Jonathan" userId="7c67a1b0-8725-4553-8055-0888dbcaef94" providerId="ADAL" clId="{E4469CFF-CF28-437F-ACBE-30729F5714BA}" dt="2023-01-19T14:47:58.010" v="46" actId="20577"/>
          <ac:spMkLst>
            <pc:docMk/>
            <pc:sldMk cId="0" sldId="256"/>
            <ac:spMk id="3074" creationId="{00000000-0000-0000-0000-000000000000}"/>
          </ac:spMkLst>
        </pc:spChg>
        <pc:graphicFrameChg chg="mod">
          <ac:chgData name="Segev, Jonathan" userId="7c67a1b0-8725-4553-8055-0888dbcaef94" providerId="ADAL" clId="{E4469CFF-CF28-437F-ACBE-30729F5714BA}" dt="2023-01-19T14:48:56.588" v="47"/>
          <ac:graphicFrameMkLst>
            <pc:docMk/>
            <pc:sldMk cId="0" sldId="256"/>
            <ac:graphicFrameMk id="3075" creationId="{00000000-0000-0000-0000-000000000000}"/>
          </ac:graphicFrameMkLst>
        </pc:graphicFrameChg>
      </pc:sldChg>
      <pc:sldChg chg="modSp mod">
        <pc:chgData name="Segev, Jonathan" userId="7c67a1b0-8725-4553-8055-0888dbcaef94" providerId="ADAL" clId="{E4469CFF-CF28-437F-ACBE-30729F5714BA}" dt="2023-01-19T14:49:54.418" v="84" actId="20577"/>
        <pc:sldMkLst>
          <pc:docMk/>
          <pc:sldMk cId="0" sldId="257"/>
        </pc:sldMkLst>
        <pc:spChg chg="mod">
          <ac:chgData name="Segev, Jonathan" userId="7c67a1b0-8725-4553-8055-0888dbcaef94" providerId="ADAL" clId="{E4469CFF-CF28-437F-ACBE-30729F5714BA}" dt="2023-01-19T14:49:54.418" v="8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del">
        <pc:chgData name="Segev, Jonathan" userId="7c67a1b0-8725-4553-8055-0888dbcaef94" providerId="ADAL" clId="{E4469CFF-CF28-437F-ACBE-30729F5714BA}" dt="2023-01-19T14:50:08.053" v="85" actId="47"/>
        <pc:sldMkLst>
          <pc:docMk/>
          <pc:sldMk cId="3439910898" sldId="868"/>
        </pc:sldMkLst>
      </pc:sldChg>
      <pc:sldChg chg="add del">
        <pc:chgData name="Segev, Jonathan" userId="7c67a1b0-8725-4553-8055-0888dbcaef94" providerId="ADAL" clId="{E4469CFF-CF28-437F-ACBE-30729F5714BA}" dt="2023-01-19T14:50:22.685" v="86"/>
        <pc:sldMkLst>
          <pc:docMk/>
          <pc:sldMk cId="2220088644" sldId="2400"/>
        </pc:sldMkLst>
      </pc:sldChg>
      <pc:sldChg chg="del">
        <pc:chgData name="Segev, Jonathan" userId="7c67a1b0-8725-4553-8055-0888dbcaef94" providerId="ADAL" clId="{E4469CFF-CF28-437F-ACBE-30729F5714BA}" dt="2023-01-19T14:50:08.053" v="85" actId="47"/>
        <pc:sldMkLst>
          <pc:docMk/>
          <pc:sldMk cId="47713469" sldId="2512"/>
        </pc:sldMkLst>
      </pc:sldChg>
      <pc:sldChg chg="modSp add mod ord">
        <pc:chgData name="Segev, Jonathan" userId="7c67a1b0-8725-4553-8055-0888dbcaef94" providerId="ADAL" clId="{E4469CFF-CF28-437F-ACBE-30729F5714BA}" dt="2023-01-19T22:01:49.839" v="118" actId="20577"/>
        <pc:sldMkLst>
          <pc:docMk/>
          <pc:sldMk cId="3057450785" sldId="2513"/>
        </pc:sldMkLst>
        <pc:spChg chg="mod">
          <ac:chgData name="Segev, Jonathan" userId="7c67a1b0-8725-4553-8055-0888dbcaef94" providerId="ADAL" clId="{E4469CFF-CF28-437F-ACBE-30729F5714BA}" dt="2023-01-19T22:01:49.839" v="118" actId="20577"/>
          <ac:spMkLst>
            <pc:docMk/>
            <pc:sldMk cId="3057450785" sldId="2513"/>
            <ac:spMk id="3" creationId="{F4989200-2622-46AD-AE0D-4E2448C695E7}"/>
          </ac:spMkLst>
        </pc:spChg>
      </pc:sldChg>
      <pc:sldChg chg="add">
        <pc:chgData name="Segev, Jonathan" userId="7c67a1b0-8725-4553-8055-0888dbcaef94" providerId="ADAL" clId="{E4469CFF-CF28-437F-ACBE-30729F5714BA}" dt="2023-01-19T14:50:22.685" v="86"/>
        <pc:sldMkLst>
          <pc:docMk/>
          <pc:sldMk cId="442071033" sldId="2534"/>
        </pc:sldMkLst>
      </pc:sldChg>
      <pc:sldChg chg="add ord">
        <pc:chgData name="Segev, Jonathan" userId="7c67a1b0-8725-4553-8055-0888dbcaef94" providerId="ADAL" clId="{E4469CFF-CF28-437F-ACBE-30729F5714BA}" dt="2023-01-19T14:50:36.595" v="90"/>
        <pc:sldMkLst>
          <pc:docMk/>
          <pc:sldMk cId="2757250653" sldId="2549"/>
        </pc:sldMkLst>
      </pc:sldChg>
      <pc:sldMasterChg chg="modSp mod">
        <pc:chgData name="Segev, Jonathan" userId="7c67a1b0-8725-4553-8055-0888dbcaef94" providerId="ADAL" clId="{E4469CFF-CF28-437F-ACBE-30729F5714BA}" dt="2023-01-19T14:47:16.765" v="8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E4469CFF-CF28-437F-ACBE-30729F5714BA}" dt="2023-01-19T14:47:16.765" v="8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Segev, Jonathan" userId="7c67a1b0-8725-4553-8055-0888dbcaef94" providerId="ADAL" clId="{77512C9F-8B4E-4166-9902-5758078C1E8B}"/>
    <pc:docChg chg="modSld modMainMaster">
      <pc:chgData name="Segev, Jonathan" userId="7c67a1b0-8725-4553-8055-0888dbcaef94" providerId="ADAL" clId="{77512C9F-8B4E-4166-9902-5758078C1E8B}" dt="2022-07-14T21:51:15.104" v="64" actId="20577"/>
      <pc:docMkLst>
        <pc:docMk/>
      </pc:docMkLst>
      <pc:sldChg chg="modSp mod">
        <pc:chgData name="Segev, Jonathan" userId="7c67a1b0-8725-4553-8055-0888dbcaef94" providerId="ADAL" clId="{77512C9F-8B4E-4166-9902-5758078C1E8B}" dt="2022-07-14T21:34:25.905" v="5" actId="20577"/>
        <pc:sldMkLst>
          <pc:docMk/>
          <pc:sldMk cId="0" sldId="256"/>
        </pc:sldMkLst>
        <pc:spChg chg="mod">
          <ac:chgData name="Segev, Jonathan" userId="7c67a1b0-8725-4553-8055-0888dbcaef94" providerId="ADAL" clId="{77512C9F-8B4E-4166-9902-5758078C1E8B}" dt="2022-07-14T21:34:25.905" v="5" actId="20577"/>
          <ac:spMkLst>
            <pc:docMk/>
            <pc:sldMk cId="0" sldId="256"/>
            <ac:spMk id="3073" creationId="{00000000-0000-0000-0000-000000000000}"/>
          </ac:spMkLst>
        </pc:spChg>
      </pc:sldChg>
      <pc:sldChg chg="modSp mod">
        <pc:chgData name="Segev, Jonathan" userId="7c67a1b0-8725-4553-8055-0888dbcaef94" providerId="ADAL" clId="{77512C9F-8B4E-4166-9902-5758078C1E8B}" dt="2022-07-14T21:50:18.740" v="62" actId="27918"/>
        <pc:sldMkLst>
          <pc:docMk/>
          <pc:sldMk cId="3439910898" sldId="868"/>
        </pc:sldMkLst>
        <pc:spChg chg="mod">
          <ac:chgData name="Segev, Jonathan" userId="7c67a1b0-8725-4553-8055-0888dbcaef94" providerId="ADAL" clId="{77512C9F-8B4E-4166-9902-5758078C1E8B}" dt="2022-07-14T21:49:56.909" v="58" actId="20577"/>
          <ac:spMkLst>
            <pc:docMk/>
            <pc:sldMk cId="3439910898" sldId="868"/>
            <ac:spMk id="3" creationId="{F4989200-2622-46AD-AE0D-4E2448C695E7}"/>
          </ac:spMkLst>
        </pc:spChg>
      </pc:sldChg>
      <pc:sldMasterChg chg="modSp mod">
        <pc:chgData name="Segev, Jonathan" userId="7c67a1b0-8725-4553-8055-0888dbcaef94" providerId="ADAL" clId="{77512C9F-8B4E-4166-9902-5758078C1E8B}" dt="2022-07-14T21:51:15.104" v="64" actId="20577"/>
        <pc:sldMasterMkLst>
          <pc:docMk/>
          <pc:sldMasterMk cId="0" sldId="2147483648"/>
        </pc:sldMasterMkLst>
        <pc:spChg chg="mod">
          <ac:chgData name="Segev, Jonathan" userId="7c67a1b0-8725-4553-8055-0888dbcaef94" providerId="ADAL" clId="{77512C9F-8B4E-4166-9902-5758078C1E8B}" dt="2022-07-14T21:51:15.104" v="64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Jan.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Jonathan Segev, Intel corporation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802.11-22/2093r0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Word_97_-_2003_Document.doc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 err="1"/>
              <a:t>TGbk</a:t>
            </a:r>
            <a:r>
              <a:rPr lang="en-US" altLang="en-US" dirty="0"/>
              <a:t> 320MHz Positioning</a:t>
            </a:r>
            <a:br>
              <a:rPr lang="en-US" altLang="en-US" dirty="0"/>
            </a:br>
            <a:r>
              <a:rPr lang="en-US" altLang="en-US" dirty="0"/>
              <a:t>January Meeting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689856"/>
            <a:ext cx="8534400" cy="476250"/>
          </a:xfrm>
          <a:ln/>
        </p:spPr>
        <p:txBody>
          <a:bodyPr/>
          <a:lstStyle/>
          <a:p>
            <a:pPr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2023-01-19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428515"/>
              </p:ext>
            </p:extLst>
          </p:nvPr>
        </p:nvGraphicFramePr>
        <p:xfrm>
          <a:off x="1004888" y="2411413"/>
          <a:ext cx="10510837" cy="2482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773432" imgH="2549252" progId="Word.Document.8">
                  <p:embed/>
                </p:oleObj>
              </mc:Choice>
              <mc:Fallback>
                <p:oleObj name="Document" r:id="rId3" imgW="10773432" imgH="2549252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4888" y="2411413"/>
                        <a:ext cx="10510837" cy="2482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indent="12700" algn="just">
              <a:spcBef>
                <a:spcPct val="20000"/>
              </a:spcBef>
            </a:pPr>
            <a:r>
              <a:rPr lang="en-US" dirty="0"/>
              <a:t>This document is the </a:t>
            </a:r>
            <a:r>
              <a:rPr lang="en-US" dirty="0" err="1"/>
              <a:t>TGbk</a:t>
            </a:r>
            <a:r>
              <a:rPr lang="en-US" dirty="0"/>
              <a:t> 320MHz Positioning closing report for the IEEE 802.11 Interim meeting, January 2023.</a:t>
            </a:r>
          </a:p>
          <a:p>
            <a:pPr indent="12700" algn="just">
              <a:spcBef>
                <a:spcPct val="20000"/>
              </a:spcBef>
            </a:pPr>
            <a:endParaRPr lang="en-US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2"/>
            <a:ext cx="11809312" cy="775034"/>
          </a:xfrm>
        </p:spPr>
        <p:txBody>
          <a:bodyPr/>
          <a:lstStyle/>
          <a:p>
            <a:r>
              <a:rPr lang="en-US" dirty="0"/>
              <a:t>Jan. Meeting Progress and Targets Towards the March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535145"/>
            <a:ext cx="10009112" cy="2469919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Work completed this week: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Conducted TG Leadership elections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Adopted amendment text development process: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Light process, derived from the well understood use-case, channel model and procedure.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Review technical submissions and adopted 9 technical motions (15 total) on various MAC and PHY protocol behavior and properties.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9" name="Footer Placeholder 4">
            <a:extLst>
              <a:ext uri="{FF2B5EF4-FFF2-40B4-BE49-F238E27FC236}">
                <a16:creationId xmlns:a16="http://schemas.microsoft.com/office/drawing/2014/main" id="{C65A89BF-8A40-48A4-8634-3AB695572AB5}"/>
              </a:ext>
            </a:extLst>
          </p:cNvPr>
          <p:cNvSpPr txBox="1">
            <a:spLocks/>
          </p:cNvSpPr>
          <p:nvPr/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Jonathan Segev, Intel corporation</a:t>
            </a:r>
            <a:endParaRPr lang="en-GB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9C3037FA-DCCF-4501-86FC-77889B31AD16}"/>
              </a:ext>
            </a:extLst>
          </p:cNvPr>
          <p:cNvGrpSpPr/>
          <p:nvPr/>
        </p:nvGrpSpPr>
        <p:grpSpPr>
          <a:xfrm>
            <a:off x="2071678" y="5130490"/>
            <a:ext cx="5631921" cy="1201106"/>
            <a:chOff x="2845792" y="3241917"/>
            <a:chExt cx="5285898" cy="855830"/>
          </a:xfrm>
        </p:grpSpPr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4A7C7271-C823-4DBE-B1C8-4D7553782EBA}"/>
                </a:ext>
              </a:extLst>
            </p:cNvPr>
            <p:cNvSpPr txBox="1">
              <a:spLocks noChangeAspect="1"/>
            </p:cNvSpPr>
            <p:nvPr/>
          </p:nvSpPr>
          <p:spPr>
            <a:xfrm>
              <a:off x="2845792" y="3241917"/>
              <a:ext cx="20871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chemeClr val="tx1"/>
                  </a:solidFill>
                </a:rPr>
                <a:t>TGbk</a:t>
              </a:r>
              <a:r>
                <a:rPr lang="en-US" b="1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C3C941D8-B7BA-4857-97D9-3D39D684FBD9}"/>
                </a:ext>
              </a:extLst>
            </p:cNvPr>
            <p:cNvSpPr/>
            <p:nvPr/>
          </p:nvSpPr>
          <p:spPr bwMode="auto">
            <a:xfrm>
              <a:off x="4275000" y="3613737"/>
              <a:ext cx="1512428" cy="48401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Specification framework (SFD)</a:t>
              </a:r>
            </a:p>
          </p:txBody>
        </p: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389AA7FF-8C2B-4816-8536-50AA731BE689}"/>
                </a:ext>
              </a:extLst>
            </p:cNvPr>
            <p:cNvCxnSpPr/>
            <p:nvPr/>
          </p:nvCxnSpPr>
          <p:spPr bwMode="auto">
            <a:xfrm>
              <a:off x="5787427" y="3916223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CCE44772-81B7-45E2-B1B5-D76D9293B30B}"/>
                </a:ext>
              </a:extLst>
            </p:cNvPr>
            <p:cNvSpPr/>
            <p:nvPr/>
          </p:nvSpPr>
          <p:spPr bwMode="auto">
            <a:xfrm>
              <a:off x="6619262" y="3613737"/>
              <a:ext cx="1512428" cy="4840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Draft amendment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1C6BF5A-FC77-4B30-AFB2-E1A35F56E7A5}"/>
              </a:ext>
            </a:extLst>
          </p:cNvPr>
          <p:cNvGrpSpPr>
            <a:grpSpLocks noChangeAspect="1"/>
          </p:cNvGrpSpPr>
          <p:nvPr/>
        </p:nvGrpSpPr>
        <p:grpSpPr>
          <a:xfrm>
            <a:off x="4364539" y="3931186"/>
            <a:ext cx="7560840" cy="839328"/>
            <a:chOff x="550425" y="4856471"/>
            <a:chExt cx="9938093" cy="1103226"/>
          </a:xfrm>
        </p:grpSpPr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1C45289-DE96-44AB-ABA5-D3957ECBAB80}"/>
                </a:ext>
              </a:extLst>
            </p:cNvPr>
            <p:cNvSpPr txBox="1"/>
            <p:nvPr/>
          </p:nvSpPr>
          <p:spPr>
            <a:xfrm>
              <a:off x="550425" y="4856471"/>
              <a:ext cx="208713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b="1" dirty="0" err="1">
                  <a:solidFill>
                    <a:schemeClr val="tx1"/>
                  </a:solidFill>
                </a:rPr>
                <a:t>TGaz</a:t>
              </a:r>
              <a:r>
                <a:rPr lang="en-US" b="1" dirty="0">
                  <a:solidFill>
                    <a:schemeClr val="tx1"/>
                  </a:solidFill>
                </a:rPr>
                <a:t>:</a:t>
              </a: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903714B9-50CC-43A1-B0C4-6FD9B1F1E329}"/>
                </a:ext>
              </a:extLst>
            </p:cNvPr>
            <p:cNvSpPr/>
            <p:nvPr/>
          </p:nvSpPr>
          <p:spPr bwMode="auto">
            <a:xfrm>
              <a:off x="1943302" y="5230423"/>
              <a:ext cx="1512428" cy="482595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solidFill>
                <a:schemeClr val="accent5">
                  <a:lumMod val="20000"/>
                  <a:lumOff val="8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Usage model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21E4193D-742B-410D-9D5B-2242164DD6C0}"/>
                </a:ext>
              </a:extLst>
            </p:cNvPr>
            <p:cNvSpPr/>
            <p:nvPr/>
          </p:nvSpPr>
          <p:spPr bwMode="auto">
            <a:xfrm>
              <a:off x="4287565" y="5229009"/>
              <a:ext cx="1512428" cy="484009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Functional requirements</a:t>
              </a: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AFDCB87F-492D-44E1-82E4-4F17DEE2E23A}"/>
                </a:ext>
              </a:extLst>
            </p:cNvPr>
            <p:cNvCxnSpPr/>
            <p:nvPr/>
          </p:nvCxnSpPr>
          <p:spPr bwMode="auto">
            <a:xfrm>
              <a:off x="3455730" y="5532909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E48AF1EB-BEF7-4C50-A921-C00CE69F51E2}"/>
                </a:ext>
              </a:extLst>
            </p:cNvPr>
            <p:cNvSpPr/>
            <p:nvPr/>
          </p:nvSpPr>
          <p:spPr bwMode="auto">
            <a:xfrm>
              <a:off x="6631828" y="5230423"/>
              <a:ext cx="1512428" cy="48401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Specification framework</a:t>
              </a:r>
            </a:p>
          </p:txBody>
        </p:sp>
        <p:cxnSp>
          <p:nvCxnSpPr>
            <p:cNvPr id="21" name="Straight Arrow Connector 20">
              <a:extLst>
                <a:ext uri="{FF2B5EF4-FFF2-40B4-BE49-F238E27FC236}">
                  <a16:creationId xmlns:a16="http://schemas.microsoft.com/office/drawing/2014/main" id="{7B2FB4BC-2144-4CD5-98CB-7964C9EB4408}"/>
                </a:ext>
              </a:extLst>
            </p:cNvPr>
            <p:cNvCxnSpPr/>
            <p:nvPr/>
          </p:nvCxnSpPr>
          <p:spPr bwMode="auto">
            <a:xfrm>
              <a:off x="5799992" y="5532909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2" name="Straight Arrow Connector 21">
              <a:extLst>
                <a:ext uri="{FF2B5EF4-FFF2-40B4-BE49-F238E27FC236}">
                  <a16:creationId xmlns:a16="http://schemas.microsoft.com/office/drawing/2014/main" id="{83A26CC5-83EE-440B-9621-5AAA7692F991}"/>
                </a:ext>
              </a:extLst>
            </p:cNvPr>
            <p:cNvCxnSpPr/>
            <p:nvPr/>
          </p:nvCxnSpPr>
          <p:spPr bwMode="auto">
            <a:xfrm>
              <a:off x="8144255" y="5532909"/>
              <a:ext cx="831835" cy="0"/>
            </a:xfrm>
            <a:prstGeom prst="straightConnector1">
              <a:avLst/>
            </a:prstGeom>
            <a:ln>
              <a:headEnd type="none" w="sm" len="sm"/>
              <a:tailEnd type="arrow"/>
            </a:ln>
            <a:extLst>
              <a:ext uri="{AF507438-7753-43e0-B8FC-AC1667EBCBE1}"/>
            </a:extLst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76F90B0-F796-46CE-82CB-A1E88D4A3A07}"/>
                </a:ext>
              </a:extLst>
            </p:cNvPr>
            <p:cNvSpPr/>
            <p:nvPr/>
          </p:nvSpPr>
          <p:spPr bwMode="auto">
            <a:xfrm>
              <a:off x="8976090" y="5230423"/>
              <a:ext cx="1512428" cy="48401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solidFill>
                <a:schemeClr val="accent1">
                  <a:lumMod val="60000"/>
                  <a:lumOff val="40000"/>
                </a:schemeClr>
              </a:solidFill>
              <a:headEnd type="none" w="sm" len="sm"/>
              <a:tailEnd type="none" w="sm" len="sm"/>
            </a:ln>
            <a:extLst>
              <a:ext uri="{AF507438-7753-43e0-B8FC-AC1667EBCBE1}"/>
            </a:extLst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hangingPunct="0">
                <a:defRPr/>
              </a:pPr>
              <a:r>
                <a:rPr lang="en-US" sz="1200" b="1" dirty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Draft amendment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7646E523-F714-4F76-AE20-6205277389A5}"/>
                </a:ext>
              </a:extLst>
            </p:cNvPr>
            <p:cNvGrpSpPr/>
            <p:nvPr/>
          </p:nvGrpSpPr>
          <p:grpSpPr>
            <a:xfrm>
              <a:off x="1943301" y="5087304"/>
              <a:ext cx="1512428" cy="872393"/>
              <a:chOff x="2281259" y="5223255"/>
              <a:chExt cx="685272" cy="455796"/>
            </a:xfrm>
          </p:grpSpPr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ADEA66FF-CDE1-4637-A658-B7539BA72D6D}"/>
                  </a:ext>
                </a:extLst>
              </p:cNvPr>
              <p:cNvCxnSpPr/>
              <p:nvPr/>
            </p:nvCxnSpPr>
            <p:spPr bwMode="auto">
              <a:xfrm>
                <a:off x="2281259" y="5223255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FF39AD60-7299-4218-A7D9-6F7DA218804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281259" y="5247003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</p:grp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8D61770F-6627-4769-BB11-A1FA1C701901}"/>
                </a:ext>
              </a:extLst>
            </p:cNvPr>
            <p:cNvGrpSpPr/>
            <p:nvPr/>
          </p:nvGrpSpPr>
          <p:grpSpPr>
            <a:xfrm>
              <a:off x="4273148" y="5064576"/>
              <a:ext cx="1512428" cy="872393"/>
              <a:chOff x="2281259" y="5223255"/>
              <a:chExt cx="685272" cy="455796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7EB889AA-D9F0-4B85-AB08-2DEA507CD0CB}"/>
                  </a:ext>
                </a:extLst>
              </p:cNvPr>
              <p:cNvCxnSpPr/>
              <p:nvPr/>
            </p:nvCxnSpPr>
            <p:spPr bwMode="auto">
              <a:xfrm>
                <a:off x="2281259" y="5223255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2FEB524A-EF46-4DCD-8DF8-35FF88BEB289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2281259" y="5247003"/>
                <a:ext cx="685272" cy="432048"/>
              </a:xfrm>
              <a:prstGeom prst="line">
                <a:avLst/>
              </a:prstGeom>
              <a:solidFill>
                <a:srgbClr val="00B8FF"/>
              </a:solidFill>
              <a:ln w="22225" cap="flat" cmpd="sng" algn="ctr">
                <a:solidFill>
                  <a:srgbClr val="FF0000"/>
                </a:solidFill>
                <a:prstDash val="lgDashDot"/>
                <a:round/>
                <a:headEnd type="none" w="med" len="med"/>
                <a:tailEnd type="none" w="med" len="med"/>
              </a:ln>
              <a:effectLst/>
            </p:spPr>
          </p:cxnSp>
        </p:grpSp>
      </p:grpSp>
      <p:sp>
        <p:nvSpPr>
          <p:cNvPr id="30" name="Arrow: Down 29">
            <a:extLst>
              <a:ext uri="{FF2B5EF4-FFF2-40B4-BE49-F238E27FC236}">
                <a16:creationId xmlns:a16="http://schemas.microsoft.com/office/drawing/2014/main" id="{1A1CD639-3822-47FF-83B8-75EEBEDEEE09}"/>
              </a:ext>
            </a:extLst>
          </p:cNvPr>
          <p:cNvSpPr/>
          <p:nvPr/>
        </p:nvSpPr>
        <p:spPr bwMode="auto">
          <a:xfrm rot="2901312">
            <a:off x="7712572" y="4717760"/>
            <a:ext cx="374723" cy="806669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57450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3E8C48-D0FE-45AE-A892-200CA7D54B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344" y="685801"/>
            <a:ext cx="11809312" cy="1065213"/>
          </a:xfrm>
        </p:spPr>
        <p:txBody>
          <a:bodyPr/>
          <a:lstStyle/>
          <a:p>
            <a:r>
              <a:rPr lang="en-US" dirty="0"/>
              <a:t>Jan. Meeting Progress and Targets Towards the March Meeting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989200-2622-46AD-AE0D-4E2448C69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1344" y="1751015"/>
            <a:ext cx="10009112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Targets towards the March meeting: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Generate initial Spec Framework Document revision 0.1.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Continue with SFD development and assess readiness to initiate Amendment text development.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3C3B09D-52C0-431F-909E-C2FB98F790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BEB2BE-425D-4856-ADA5-227FF447C6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0D521EF-729A-4073-B852-79E9BA55974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57250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AF83E7-3A0B-4238-818F-C4D271BAE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TGbk</a:t>
            </a:r>
            <a:r>
              <a:rPr lang="en-US" dirty="0"/>
              <a:t> Preliminary Projected Timeline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AA37FE-39E6-40C2-9771-48628953762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992612-7DBB-47B1-B68C-ED1BCC06507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25B61A1-8673-4A65-B4BE-D1B85DA04E5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  <p:grpSp>
        <p:nvGrpSpPr>
          <p:cNvPr id="94" name="Group 93">
            <a:extLst>
              <a:ext uri="{FF2B5EF4-FFF2-40B4-BE49-F238E27FC236}">
                <a16:creationId xmlns:a16="http://schemas.microsoft.com/office/drawing/2014/main" id="{B3DB5F32-438A-4776-9924-1979778026DA}"/>
              </a:ext>
            </a:extLst>
          </p:cNvPr>
          <p:cNvGrpSpPr/>
          <p:nvPr/>
        </p:nvGrpSpPr>
        <p:grpSpPr>
          <a:xfrm>
            <a:off x="1601361" y="1830390"/>
            <a:ext cx="10285410" cy="4193610"/>
            <a:chOff x="1601361" y="1830390"/>
            <a:chExt cx="10285410" cy="4193610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1FB10516-3491-4316-A725-E4F1B9846A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361" y="1847536"/>
              <a:ext cx="10285409" cy="4176464"/>
            </a:xfrm>
            <a:prstGeom prst="rect">
              <a:avLst/>
            </a:prstGeom>
            <a:noFill/>
            <a:ln w="25400" algn="ctr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18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MS PGothic" panose="020B0600070205080204" pitchFamily="34" charset="-128"/>
                <a:cs typeface="Arial" panose="020B0604020202020204" pitchFamily="34" charset="0"/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B387DA77-B53F-462C-90EA-AA2F27328A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992908" y="1854203"/>
              <a:ext cx="1304652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Q2 2024</a:t>
              </a: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ED863154-4D05-415D-ACB3-92E0A6E47A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27414" y="1847536"/>
              <a:ext cx="1265494" cy="379767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Q1 2024</a:t>
              </a: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FFEF244E-1972-4D20-9C4E-1D743CDE82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89307" y="1847536"/>
              <a:ext cx="1272613" cy="37899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Q3 2023</a:t>
              </a: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3AC636AE-408B-49BA-A585-EE731FCBE3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73974" y="1847535"/>
              <a:ext cx="1315332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Q2 2023</a:t>
              </a: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8A759AD-A5F9-4921-B4E4-193177D621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01362" y="1847535"/>
              <a:ext cx="1272613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Q1 2023</a:t>
              </a:r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6043A20A-AA58-435A-9C85-5D2307B670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453021" y="1847535"/>
              <a:ext cx="1288633" cy="380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Q4 2023</a:t>
              </a: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BD678BB0-2F9C-4596-A626-291BF2C762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285986" y="1854203"/>
              <a:ext cx="1304652" cy="373352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Q3 2024</a:t>
              </a:r>
            </a:p>
          </p:txBody>
        </p:sp>
        <p:sp>
          <p:nvSpPr>
            <p:cNvPr id="26" name="Line 15">
              <a:extLst>
                <a:ext uri="{FF2B5EF4-FFF2-40B4-BE49-F238E27FC236}">
                  <a16:creationId xmlns:a16="http://schemas.microsoft.com/office/drawing/2014/main" id="{68106E24-D65B-4E50-B77B-941DACCA447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8084484" y="1881550"/>
              <a:ext cx="3175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27" name="Line 14">
              <a:extLst>
                <a:ext uri="{FF2B5EF4-FFF2-40B4-BE49-F238E27FC236}">
                  <a16:creationId xmlns:a16="http://schemas.microsoft.com/office/drawing/2014/main" id="{28C78A47-22C9-40BB-8E4B-99DA028C782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494029" y="1881550"/>
              <a:ext cx="7937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28" name="Line 10">
              <a:extLst>
                <a:ext uri="{FF2B5EF4-FFF2-40B4-BE49-F238E27FC236}">
                  <a16:creationId xmlns:a16="http://schemas.microsoft.com/office/drawing/2014/main" id="{0F92ABEB-0196-40D3-B81E-7278EBB15BC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820662" y="1881550"/>
              <a:ext cx="0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29" name="Line 11">
              <a:extLst>
                <a:ext uri="{FF2B5EF4-FFF2-40B4-BE49-F238E27FC236}">
                  <a16:creationId xmlns:a16="http://schemas.microsoft.com/office/drawing/2014/main" id="{E9B78053-243D-43F8-B9D5-6D6F6ABAFCB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188976" y="1881550"/>
              <a:ext cx="0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30" name="Line 15">
              <a:extLst>
                <a:ext uri="{FF2B5EF4-FFF2-40B4-BE49-F238E27FC236}">
                  <a16:creationId xmlns:a16="http://schemas.microsoft.com/office/drawing/2014/main" id="{10175594-B941-44A7-AEBA-76BE68099D90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752767" y="1881550"/>
              <a:ext cx="0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31" name="Line 15">
              <a:extLst>
                <a:ext uri="{FF2B5EF4-FFF2-40B4-BE49-F238E27FC236}">
                  <a16:creationId xmlns:a16="http://schemas.microsoft.com/office/drawing/2014/main" id="{7B29AA31-B78F-488F-A9BB-1858125D5FF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9320644" y="1847536"/>
              <a:ext cx="3175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  <p:sp>
          <p:nvSpPr>
            <p:cNvPr id="89" name="Rectangle 88">
              <a:extLst>
                <a:ext uri="{FF2B5EF4-FFF2-40B4-BE49-F238E27FC236}">
                  <a16:creationId xmlns:a16="http://schemas.microsoft.com/office/drawing/2014/main" id="{FB2D85A7-131A-462B-9502-8756B1C0EE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582119" y="1837057"/>
              <a:ext cx="1304652" cy="38947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423" tIns="45711" rIns="91423" bIns="45711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>
                <a:spcBef>
                  <a:spcPct val="25000"/>
                </a:spcBef>
                <a:buClr>
                  <a:srgbClr val="FFFFFF"/>
                </a:buClr>
                <a:buFont typeface="Times" panose="02020603050405020304" pitchFamily="18" charset="0"/>
                <a:buNone/>
              </a:pPr>
              <a:r>
                <a:rPr lang="en-US" altLang="en-US" b="1" dirty="0">
                  <a:solidFill>
                    <a:srgbClr val="FFFFFF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Q4 2024</a:t>
              </a:r>
            </a:p>
          </p:txBody>
        </p:sp>
        <p:sp>
          <p:nvSpPr>
            <p:cNvPr id="90" name="Line 15">
              <a:extLst>
                <a:ext uri="{FF2B5EF4-FFF2-40B4-BE49-F238E27FC236}">
                  <a16:creationId xmlns:a16="http://schemas.microsoft.com/office/drawing/2014/main" id="{057E6EE2-3254-4589-9990-AA753E9B3AAF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10616777" y="1830390"/>
              <a:ext cx="3175" cy="4142450"/>
            </a:xfrm>
            <a:prstGeom prst="line">
              <a:avLst/>
            </a:prstGeom>
            <a:noFill/>
            <a:ln w="1270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lIns="91434" tIns="45716" rIns="91434" bIns="45716"/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</a:endParaRPr>
            </a:p>
          </p:txBody>
        </p:sp>
      </p:grpSp>
      <p:sp>
        <p:nvSpPr>
          <p:cNvPr id="95" name="Text Box 26">
            <a:extLst>
              <a:ext uri="{FF2B5EF4-FFF2-40B4-BE49-F238E27FC236}">
                <a16:creationId xmlns:a16="http://schemas.microsoft.com/office/drawing/2014/main" id="{3EBD7134-DD4C-487B-93DC-A5904E47AD1E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1501665" y="2514556"/>
            <a:ext cx="865662" cy="236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Formation</a:t>
            </a:r>
          </a:p>
        </p:txBody>
      </p:sp>
      <p:sp>
        <p:nvSpPr>
          <p:cNvPr id="96" name="Isosceles Triangle 95">
            <a:extLst>
              <a:ext uri="{FF2B5EF4-FFF2-40B4-BE49-F238E27FC236}">
                <a16:creationId xmlns:a16="http://schemas.microsoft.com/office/drawing/2014/main" id="{A3726148-8C90-40D6-86F2-518337385D11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1690034" y="2324077"/>
            <a:ext cx="216000" cy="18000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endParaRPr lang="en-US" altLang="en-US" sz="1100">
              <a:latin typeface="+mn-lt"/>
              <a:ea typeface="+mn-ea"/>
            </a:endParaRPr>
          </a:p>
        </p:txBody>
      </p:sp>
      <p:sp>
        <p:nvSpPr>
          <p:cNvPr id="98" name="Rectangle 97">
            <a:extLst>
              <a:ext uri="{FF2B5EF4-FFF2-40B4-BE49-F238E27FC236}">
                <a16:creationId xmlns:a16="http://schemas.microsoft.com/office/drawing/2014/main" id="{77AF3098-DF72-48B6-BA63-507FB60A86AE}"/>
              </a:ext>
            </a:extLst>
          </p:cNvPr>
          <p:cNvSpPr/>
          <p:nvPr/>
        </p:nvSpPr>
        <p:spPr>
          <a:xfrm>
            <a:off x="1728390" y="2883541"/>
            <a:ext cx="1111020" cy="31612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5000"/>
                  <a:lumOff val="95000"/>
                </a:schemeClr>
              </a:gs>
              <a:gs pos="0">
                <a:schemeClr val="accent1"/>
              </a:gs>
              <a:gs pos="100000">
                <a:srgbClr val="FFFF00"/>
              </a:gs>
              <a:gs pos="39000">
                <a:schemeClr val="accent1"/>
              </a:gs>
              <a:gs pos="54000">
                <a:srgbClr val="FFFF00"/>
              </a:gs>
            </a:gsLst>
            <a:lin ang="0" scaled="1"/>
            <a:tileRect/>
          </a:gra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Framework</a:t>
            </a:r>
          </a:p>
        </p:txBody>
      </p:sp>
      <p:sp>
        <p:nvSpPr>
          <p:cNvPr id="99" name="Rectangle 98">
            <a:extLst>
              <a:ext uri="{FF2B5EF4-FFF2-40B4-BE49-F238E27FC236}">
                <a16:creationId xmlns:a16="http://schemas.microsoft.com/office/drawing/2014/main" id="{52DC9D0E-C34E-4678-B84B-3251B894A84D}"/>
              </a:ext>
            </a:extLst>
          </p:cNvPr>
          <p:cNvSpPr/>
          <p:nvPr/>
        </p:nvSpPr>
        <p:spPr>
          <a:xfrm>
            <a:off x="2497844" y="3658333"/>
            <a:ext cx="2662049" cy="316126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802.11bk D1.0 amendment text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5347C074-D267-4406-A958-F6BF5CB9A4FE}"/>
              </a:ext>
            </a:extLst>
          </p:cNvPr>
          <p:cNvSpPr/>
          <p:nvPr/>
        </p:nvSpPr>
        <p:spPr>
          <a:xfrm>
            <a:off x="5159893" y="4240619"/>
            <a:ext cx="1880903" cy="28893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WG Ballot series</a:t>
            </a:r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5521878A-21D2-4589-9254-DF1BC0BEF568}"/>
              </a:ext>
            </a:extLst>
          </p:cNvPr>
          <p:cNvSpPr/>
          <p:nvPr/>
        </p:nvSpPr>
        <p:spPr>
          <a:xfrm>
            <a:off x="7040797" y="4817317"/>
            <a:ext cx="1719500" cy="288937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MS Gothic"/>
                <a:cs typeface="+mn-cs"/>
              </a:rPr>
              <a:t>SA Ballot series</a:t>
            </a:r>
          </a:p>
        </p:txBody>
      </p:sp>
      <p:sp>
        <p:nvSpPr>
          <p:cNvPr id="104" name="Isosceles Triangle 103">
            <a:extLst>
              <a:ext uri="{FF2B5EF4-FFF2-40B4-BE49-F238E27FC236}">
                <a16:creationId xmlns:a16="http://schemas.microsoft.com/office/drawing/2014/main" id="{8ACC35D5-8B35-43CB-A9F1-9B1F5620CB3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716641" y="2351126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5" name="Text Box 26">
            <a:extLst>
              <a:ext uri="{FF2B5EF4-FFF2-40B4-BE49-F238E27FC236}">
                <a16:creationId xmlns:a16="http://schemas.microsoft.com/office/drawing/2014/main" id="{38D8E094-3E96-4172-8A71-66B9C44A4826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2497844" y="2533200"/>
            <a:ext cx="1529147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Framework completion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04/23</a:t>
            </a:r>
          </a:p>
        </p:txBody>
      </p:sp>
      <p:sp>
        <p:nvSpPr>
          <p:cNvPr id="106" name="Isosceles Triangle 105">
            <a:extLst>
              <a:ext uri="{FF2B5EF4-FFF2-40B4-BE49-F238E27FC236}">
                <a16:creationId xmlns:a16="http://schemas.microsoft.com/office/drawing/2014/main" id="{1A75E50E-D56A-401D-90FA-B2290CFA3F49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4906446" y="2351126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7" name="Text Box 26">
            <a:extLst>
              <a:ext uri="{FF2B5EF4-FFF2-40B4-BE49-F238E27FC236}">
                <a16:creationId xmlns:a16="http://schemas.microsoft.com/office/drawing/2014/main" id="{A094C387-A5E7-4E60-889A-96910C825204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4523883" y="2541605"/>
            <a:ext cx="1288633" cy="5445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WG approval for initial WG ballot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07/23</a:t>
            </a:r>
          </a:p>
        </p:txBody>
      </p:sp>
      <p:sp>
        <p:nvSpPr>
          <p:cNvPr id="108" name="Isosceles Triangle 107">
            <a:extLst>
              <a:ext uri="{FF2B5EF4-FFF2-40B4-BE49-F238E27FC236}">
                <a16:creationId xmlns:a16="http://schemas.microsoft.com/office/drawing/2014/main" id="{465E9FF8-4B95-4A2C-8C48-E4314B4455C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6910614" y="2369672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09" name="Text Box 26">
            <a:extLst>
              <a:ext uri="{FF2B5EF4-FFF2-40B4-BE49-F238E27FC236}">
                <a16:creationId xmlns:a16="http://schemas.microsoft.com/office/drawing/2014/main" id="{1579F5DE-63C0-4C16-BFFE-4660DAAB745B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6528052" y="2560151"/>
            <a:ext cx="1140066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WG approval for initial SA ballot</a:t>
            </a: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342EA3FF-0E85-4E3A-8FAE-310634A8C7D3}"/>
              </a:ext>
            </a:extLst>
          </p:cNvPr>
          <p:cNvGrpSpPr/>
          <p:nvPr/>
        </p:nvGrpSpPr>
        <p:grpSpPr>
          <a:xfrm>
            <a:off x="7680176" y="3002386"/>
            <a:ext cx="998028" cy="570630"/>
            <a:chOff x="7680176" y="2434195"/>
            <a:chExt cx="998028" cy="570630"/>
          </a:xfrm>
        </p:grpSpPr>
        <p:sp>
          <p:nvSpPr>
            <p:cNvPr id="110" name="Isosceles Triangle 109">
              <a:extLst>
                <a:ext uri="{FF2B5EF4-FFF2-40B4-BE49-F238E27FC236}">
                  <a16:creationId xmlns:a16="http://schemas.microsoft.com/office/drawing/2014/main" id="{2F206080-C2AD-45DD-AB2E-0FE23D5B2316}"/>
                </a:ext>
              </a:extLst>
            </p:cNvPr>
            <p:cNvSpPr>
              <a:spLocks noChangeArrowheads="1"/>
            </p:cNvSpPr>
            <p:nvPr/>
          </p:nvSpPr>
          <p:spPr bwMode="auto">
            <a:xfrm flipH="1">
              <a:off x="8238432" y="2434195"/>
              <a:ext cx="216000" cy="180000"/>
            </a:xfrm>
            <a:prstGeom prst="triangle">
              <a:avLst>
                <a:gd name="adj" fmla="val 50000"/>
              </a:avLst>
            </a:prstGeom>
            <a:solidFill>
              <a:srgbClr val="FFFF00"/>
            </a:solidFill>
            <a:ln w="9525" cap="flat" cmpd="sng" algn="ctr">
              <a:solidFill>
                <a:srgbClr val="000000"/>
              </a:solidFill>
              <a:prstDash val="solid"/>
            </a:ln>
            <a:effectLst/>
          </p:spPr>
          <p:txBody>
            <a:bodyPr anchor="ctr"/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 defTabSz="914400" eaLnBrk="1" fontAlgn="auto" hangingPunct="1">
                <a:spcBef>
                  <a:spcPts val="0"/>
                </a:spcBef>
                <a:spcAft>
                  <a:spcPts val="0"/>
                </a:spcAft>
                <a:buClrTx/>
                <a:buSzTx/>
              </a:pPr>
              <a:endParaRPr lang="en-US" altLang="en-US" sz="1100" kern="0">
                <a:solidFill>
                  <a:srgbClr val="000000"/>
                </a:solidFill>
                <a:latin typeface="Times New Roman"/>
                <a:ea typeface="MS Gothic"/>
              </a:endParaRPr>
            </a:p>
          </p:txBody>
        </p:sp>
        <p:sp>
          <p:nvSpPr>
            <p:cNvPr id="111" name="Text Box 26">
              <a:extLst>
                <a:ext uri="{FF2B5EF4-FFF2-40B4-BE49-F238E27FC236}">
                  <a16:creationId xmlns:a16="http://schemas.microsoft.com/office/drawing/2014/main" id="{3544CEFA-853D-42EE-BE5F-91A69969A65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flipH="1">
              <a:off x="7680176" y="2614195"/>
              <a:ext cx="998028" cy="3906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82052" tIns="41026" rIns="82052" bIns="41026">
              <a:spAutoFit/>
            </a:bodyPr>
            <a:lstStyle>
              <a:lvl1pPr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imes New Roman" panose="02020603050405020304" pitchFamily="18" charset="0"/>
                  <a:ea typeface="MS PGothic" panose="020B0600070205080204" pitchFamily="34" charset="-128"/>
                </a:defRPr>
              </a:lvl9pPr>
            </a:lstStyle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11be SA ballot</a:t>
              </a:r>
            </a:p>
            <a:p>
              <a:pPr algn="ctr"/>
              <a:r>
                <a:rPr lang="en-US" altLang="en-US" sz="1000" dirty="0">
                  <a:latin typeface="Arial" panose="020B0604020202020204" pitchFamily="34" charset="0"/>
                  <a:cs typeface="Arial" panose="020B0604020202020204" pitchFamily="34" charset="0"/>
                </a:rPr>
                <a:t>completion</a:t>
              </a:r>
            </a:p>
          </p:txBody>
        </p:sp>
      </p:grpSp>
      <p:sp>
        <p:nvSpPr>
          <p:cNvPr id="112" name="Isosceles Triangle 111">
            <a:extLst>
              <a:ext uri="{FF2B5EF4-FFF2-40B4-BE49-F238E27FC236}">
                <a16:creationId xmlns:a16="http://schemas.microsoft.com/office/drawing/2014/main" id="{1CD08CAB-19C6-4B44-9301-1A978E1D519A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8622019" y="2420888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13" name="Text Box 26">
            <a:extLst>
              <a:ext uri="{FF2B5EF4-FFF2-40B4-BE49-F238E27FC236}">
                <a16:creationId xmlns:a16="http://schemas.microsoft.com/office/drawing/2014/main" id="{3FA8BB6A-4A2B-4406-869A-143EAC92BD41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978292" y="2600888"/>
            <a:ext cx="998028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11bk SA ballot completion</a:t>
            </a:r>
          </a:p>
        </p:txBody>
      </p:sp>
      <p:sp>
        <p:nvSpPr>
          <p:cNvPr id="41" name="Isosceles Triangle 40">
            <a:extLst>
              <a:ext uri="{FF2B5EF4-FFF2-40B4-BE49-F238E27FC236}">
                <a16:creationId xmlns:a16="http://schemas.microsoft.com/office/drawing/2014/main" id="{373B16CB-F2A9-466D-9001-89B2E901C45D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9032805" y="2420888"/>
            <a:ext cx="216000" cy="180000"/>
          </a:xfrm>
          <a:prstGeom prst="triangle">
            <a:avLst>
              <a:gd name="adj" fmla="val 50000"/>
            </a:avLst>
          </a:prstGeom>
          <a:solidFill>
            <a:srgbClr val="FFFF00"/>
          </a:solidFill>
          <a:ln w="9525" cap="flat" cmpd="sng" algn="ctr">
            <a:solidFill>
              <a:srgbClr val="000000"/>
            </a:solidFill>
            <a:prstDash val="solid"/>
          </a:ln>
          <a:effectLst/>
        </p:spPr>
        <p:txBody>
          <a:bodyPr anchor="ctr"/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</a:pPr>
            <a:endParaRPr lang="en-US" altLang="en-US" sz="1100" kern="0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42" name="Text Box 26">
            <a:extLst>
              <a:ext uri="{FF2B5EF4-FFF2-40B4-BE49-F238E27FC236}">
                <a16:creationId xmlns:a16="http://schemas.microsoft.com/office/drawing/2014/main" id="{4D7DD4BF-EF6E-4337-9846-74570E25648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885809" y="2602808"/>
            <a:ext cx="667607" cy="3906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2052" tIns="41026" rIns="82052" bIns="41026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11bk EC </a:t>
            </a:r>
          </a:p>
          <a:p>
            <a:pPr algn="ctr"/>
            <a:r>
              <a:rPr lang="en-US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approval</a:t>
            </a:r>
          </a:p>
        </p:txBody>
      </p: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6CF7DF2C-4FF2-45EA-9E54-23DE7C8A2595}"/>
              </a:ext>
            </a:extLst>
          </p:cNvPr>
          <p:cNvCxnSpPr>
            <a:cxnSpLocks/>
          </p:cNvCxnSpPr>
          <p:nvPr/>
        </p:nvCxnSpPr>
        <p:spPr bwMode="auto">
          <a:xfrm flipV="1">
            <a:off x="1722665" y="3212976"/>
            <a:ext cx="457200" cy="666"/>
          </a:xfrm>
          <a:prstGeom prst="line">
            <a:avLst/>
          </a:prstGeom>
          <a:solidFill>
            <a:schemeClr val="accent1"/>
          </a:solidFill>
          <a:ln w="50800" cap="flat" cmpd="sng" algn="ctr">
            <a:solidFill>
              <a:srgbClr val="FF0000">
                <a:alpha val="60000"/>
              </a:srgbClr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42071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AAA7D-AF08-4879-953B-4B7FF0391C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26975"/>
          </a:xfrm>
        </p:spPr>
        <p:txBody>
          <a:bodyPr/>
          <a:lstStyle/>
          <a:p>
            <a:r>
              <a:rPr lang="en-US" dirty="0"/>
              <a:t>Scheduled </a:t>
            </a:r>
            <a:r>
              <a:rPr lang="en-US" dirty="0" err="1"/>
              <a:t>TGbk</a:t>
            </a:r>
            <a:r>
              <a:rPr lang="en-US" dirty="0"/>
              <a:t> telecons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D4E48F-9300-438A-8C3B-A714C94868D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5B51AB-6A1D-4BA6-8817-ECA2366E18E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Jonathan Segev, Intel corporation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D1BC66-0A21-4D49-9A97-9FE36CAC67F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Jan. 2023</a:t>
            </a:r>
            <a:endParaRPr lang="en-GB" dirty="0"/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C5B7EB9-3DEF-4981-89A9-614127FF9327}"/>
              </a:ext>
            </a:extLst>
          </p:cNvPr>
          <p:cNvSpPr txBox="1">
            <a:spLocks/>
          </p:cNvSpPr>
          <p:nvPr/>
        </p:nvSpPr>
        <p:spPr bwMode="auto">
          <a:xfrm>
            <a:off x="869621" y="1865108"/>
            <a:ext cx="10190067" cy="196601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</a:t>
            </a:r>
            <a:r>
              <a:rPr lang="en-US" altLang="en-US" b="0" kern="0" dirty="0"/>
              <a:t>Jan.  31</a:t>
            </a:r>
            <a:r>
              <a:rPr lang="en-US" altLang="en-US" b="0" kern="0" baseline="30000" dirty="0"/>
              <a:t>st</a:t>
            </a:r>
            <a:r>
              <a:rPr lang="en-US" altLang="en-US" b="0" kern="0" dirty="0"/>
              <a:t> 10:00 – 11:30 PST*</a:t>
            </a:r>
            <a:r>
              <a:rPr lang="en-US" altLang="en-US" sz="1400" b="0" kern="0" baseline="30000" dirty="0"/>
              <a:t>┼</a:t>
            </a:r>
            <a:endParaRPr lang="en-US" altLang="en-US" b="0" kern="0" baseline="300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Feb. 14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10:00 – 11:30 PST*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en-US" kern="0" dirty="0"/>
              <a:t>Tue. Feb. 28</a:t>
            </a:r>
            <a:r>
              <a:rPr lang="en-US" altLang="en-US" kern="0" baseline="30000" dirty="0"/>
              <a:t>th</a:t>
            </a:r>
            <a:r>
              <a:rPr lang="en-US" altLang="en-US" kern="0" dirty="0"/>
              <a:t> 10:00 – 11:30 PST*</a:t>
            </a:r>
            <a:r>
              <a:rPr lang="en-US" altLang="en-US" sz="2000" b="0" kern="0" baseline="30000" dirty="0"/>
              <a:t> </a:t>
            </a:r>
            <a:r>
              <a:rPr lang="en-US" altLang="en-US" sz="1600" b="0" kern="0" baseline="30000" dirty="0"/>
              <a:t>┼</a:t>
            </a:r>
            <a:endParaRPr lang="en-US" altLang="en-US" kern="0" baseline="3000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b="0" kern="0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en-US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 marL="0" indent="0"/>
            <a:endParaRPr lang="en-US" altLang="en-US" sz="2000" b="0" kern="0" dirty="0">
              <a:highlight>
                <a:srgbClr val="FFFF00"/>
              </a:highlight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  <a:p>
            <a:pPr>
              <a:buFont typeface="Arial" panose="020B0604020202020204" pitchFamily="34" charset="0"/>
              <a:buChar char="•"/>
            </a:pPr>
            <a:endParaRPr lang="en-US" altLang="en-US" sz="2000" b="0" kern="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62FCB9C-804D-48A6-AD0F-0AA4C10DB6AA}"/>
              </a:ext>
            </a:extLst>
          </p:cNvPr>
          <p:cNvSpPr txBox="1"/>
          <p:nvPr/>
        </p:nvSpPr>
        <p:spPr>
          <a:xfrm>
            <a:off x="869621" y="4789021"/>
            <a:ext cx="106943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/>
            <a:r>
              <a:rPr lang="en-US" altLang="en-US" sz="1400" b="0" dirty="0">
                <a:solidFill>
                  <a:schemeClr val="tx1"/>
                </a:solidFill>
              </a:rPr>
              <a:t>* - </a:t>
            </a:r>
            <a:r>
              <a:rPr lang="en-US" altLang="en-US" sz="1600" dirty="0">
                <a:solidFill>
                  <a:schemeClr val="tx1"/>
                </a:solidFill>
              </a:rPr>
              <a:t>newly announced</a:t>
            </a:r>
          </a:p>
          <a:p>
            <a:r>
              <a:rPr lang="en-US" sz="1600" dirty="0">
                <a:solidFill>
                  <a:schemeClr val="tx1"/>
                </a:solidFill>
              </a:rPr>
              <a:t>** - meeting as part of the IEEE week, refer to WG agenda document for details.</a:t>
            </a:r>
          </a:p>
          <a:p>
            <a:r>
              <a:rPr lang="en-US" altLang="en-US" sz="1600" b="0" kern="0" baseline="30000" dirty="0">
                <a:solidFill>
                  <a:schemeClr val="tx1"/>
                </a:solidFill>
              </a:rPr>
              <a:t>┼  </a:t>
            </a:r>
            <a:r>
              <a:rPr lang="en-US" sz="1600" dirty="0">
                <a:solidFill>
                  <a:schemeClr val="tx1"/>
                </a:solidFill>
              </a:rPr>
              <a:t>- Motion meeting, motions to be made available to chair 15 days in advance and announced to group 10 days in advance.</a:t>
            </a:r>
            <a:endParaRPr lang="en-US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088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21767</TotalTime>
  <Words>387</Words>
  <Application>Microsoft Office PowerPoint</Application>
  <PresentationFormat>Widescreen</PresentationFormat>
  <Paragraphs>87</Paragraphs>
  <Slides>6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Times</vt:lpstr>
      <vt:lpstr>Times New Roman</vt:lpstr>
      <vt:lpstr>Office Theme</vt:lpstr>
      <vt:lpstr>Microsoft Word 97 - 2003 Document</vt:lpstr>
      <vt:lpstr>TGbk 320MHz Positioning January Meeting Closing Report</vt:lpstr>
      <vt:lpstr>Abstract</vt:lpstr>
      <vt:lpstr>Jan. Meeting Progress and Targets Towards the March Meeting</vt:lpstr>
      <vt:lpstr>Jan. Meeting Progress and Targets Towards the March Meeting</vt:lpstr>
      <vt:lpstr>TGbk Preliminary Projected Timeline</vt:lpstr>
      <vt:lpstr>Scheduled TGbk telecons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Segev, Jonathan</dc:creator>
  <cp:keywords>CTPClassification=CTP_NT, CTPClassification=CTP_IC</cp:keywords>
  <cp:lastModifiedBy>Segev, Jonathan</cp:lastModifiedBy>
  <cp:revision>293</cp:revision>
  <cp:lastPrinted>1601-01-01T00:00:00Z</cp:lastPrinted>
  <dcterms:created xsi:type="dcterms:W3CDTF">2018-08-06T10:28:59Z</dcterms:created>
  <dcterms:modified xsi:type="dcterms:W3CDTF">2023-01-19T22:01:59Z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e5d38792-1f67-47cd-82cd-e79a001b9d6e</vt:lpwstr>
  </property>
  <property fmtid="{D5CDD505-2E9C-101B-9397-08002B2CF9AE}" pid="3" name="CTP_TimeStamp">
    <vt:lpwstr>2020-01-17 04:35:16Z</vt:lpwstr>
  </property>
  <property fmtid="{D5CDD505-2E9C-101B-9397-08002B2CF9AE}" pid="4" name="CTP_BU">
    <vt:lpwstr>NEXT GEN &amp; STANDARDS GROUP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CTP_IC</vt:lpwstr>
  </property>
  <property fmtid="{D5CDD505-2E9C-101B-9397-08002B2CF9AE}" pid="8" name="MSIP_Label_9aa06179-68b3-4e2b-b09b-a2424735516b_Enabled">
    <vt:lpwstr>True</vt:lpwstr>
  </property>
  <property fmtid="{D5CDD505-2E9C-101B-9397-08002B2CF9AE}" pid="9" name="MSIP_Label_9aa06179-68b3-4e2b-b09b-a2424735516b_SiteId">
    <vt:lpwstr>46c98d88-e344-4ed4-8496-4ed7712e255d</vt:lpwstr>
  </property>
  <property fmtid="{D5CDD505-2E9C-101B-9397-08002B2CF9AE}" pid="10" name="MSIP_Label_9aa06179-68b3-4e2b-b09b-a2424735516b_Owner">
    <vt:lpwstr>jonathan.segev@intel.com</vt:lpwstr>
  </property>
  <property fmtid="{D5CDD505-2E9C-101B-9397-08002B2CF9AE}" pid="11" name="MSIP_Label_9aa06179-68b3-4e2b-b09b-a2424735516b_SetDate">
    <vt:lpwstr>2020-09-18T16:51:32.3545630Z</vt:lpwstr>
  </property>
  <property fmtid="{D5CDD505-2E9C-101B-9397-08002B2CF9AE}" pid="12" name="MSIP_Label_9aa06179-68b3-4e2b-b09b-a2424735516b_Name">
    <vt:lpwstr>Intel Confidential</vt:lpwstr>
  </property>
  <property fmtid="{D5CDD505-2E9C-101B-9397-08002B2CF9AE}" pid="13" name="MSIP_Label_9aa06179-68b3-4e2b-b09b-a2424735516b_Application">
    <vt:lpwstr>Microsoft Azure Information Protection</vt:lpwstr>
  </property>
  <property fmtid="{D5CDD505-2E9C-101B-9397-08002B2CF9AE}" pid="14" name="MSIP_Label_9aa06179-68b3-4e2b-b09b-a2424735516b_ActionId">
    <vt:lpwstr>8a07a77d-fabe-4a5a-a4f4-85261a93f148</vt:lpwstr>
  </property>
  <property fmtid="{D5CDD505-2E9C-101B-9397-08002B2CF9AE}" pid="15" name="MSIP_Label_9aa06179-68b3-4e2b-b09b-a2424735516b_Extended_MSFT_Method">
    <vt:lpwstr>Automatic</vt:lpwstr>
  </property>
  <property fmtid="{D5CDD505-2E9C-101B-9397-08002B2CF9AE}" pid="16" name="Sensitivity">
    <vt:lpwstr>Intel Confidential</vt:lpwstr>
  </property>
</Properties>
</file>