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5"/>
  </p:notesMasterIdLst>
  <p:sldIdLst>
    <p:sldId id="256" r:id="rId2"/>
    <p:sldId id="257" r:id="rId3"/>
    <p:sldId id="258" r:id="rId4"/>
    <p:sldId id="259" r:id="rId5"/>
    <p:sldId id="2366" r:id="rId6"/>
    <p:sldId id="261" r:id="rId7"/>
    <p:sldId id="369" r:id="rId8"/>
    <p:sldId id="370" r:id="rId9"/>
    <p:sldId id="372" r:id="rId10"/>
    <p:sldId id="371" r:id="rId11"/>
    <p:sldId id="262" r:id="rId12"/>
    <p:sldId id="289" r:id="rId13"/>
    <p:sldId id="266" r:id="rId14"/>
    <p:sldId id="290" r:id="rId15"/>
    <p:sldId id="283" r:id="rId16"/>
    <p:sldId id="288" r:id="rId17"/>
    <p:sldId id="2415" r:id="rId18"/>
    <p:sldId id="2416" r:id="rId19"/>
    <p:sldId id="2385" r:id="rId20"/>
    <p:sldId id="2413" r:id="rId21"/>
    <p:sldId id="2373" r:id="rId22"/>
    <p:sldId id="293" r:id="rId23"/>
    <p:sldId id="267" r:id="rId24"/>
  </p:sldIdLst>
  <p:sldSz cx="9144000" cy="6858000" type="screen4x3"/>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1pPr>
    <a:lvl2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2pPr>
    <a:lvl3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3pPr>
    <a:lvl4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4pPr>
    <a:lvl5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5pPr>
    <a:lvl6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6pPr>
    <a:lvl7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7pPr>
    <a:lvl8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8pPr>
    <a:lvl9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BDBDB"/>
          </a:solidFill>
        </a:fill>
      </a:tcStyle>
    </a:wholeTbl>
    <a:band2H>
      <a:tcTxStyle/>
      <a:tcStyle>
        <a:tcBdr/>
        <a:fill>
          <a:solidFill>
            <a:srgbClr val="EEEEEE"/>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CF821DB8-F4EB-4A41-A1BA-3FCAFE7338EE}"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CCCE6"/>
          </a:solidFill>
        </a:fill>
      </a:tcStyle>
    </a:wholeTbl>
    <a:band2H>
      <a:tcTxStyle/>
      <a:tcStyle>
        <a:tcBdr/>
        <a:fill>
          <a:solidFill>
            <a:srgbClr val="E7E7F3"/>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33BA23B1-9221-436E-865A-0063620EA4FD}"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6786"/>
  </p:normalViewPr>
  <p:slideViewPr>
    <p:cSldViewPr snapToGrid="0" snapToObjects="1">
      <p:cViewPr varScale="1">
        <p:scale>
          <a:sx n="128" d="100"/>
          <a:sy n="128" d="100"/>
        </p:scale>
        <p:origin x="1680" y="17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26989D4-A794-CB4D-9E98-866524B64B1F}" type="doc">
      <dgm:prSet loTypeId="urn:microsoft.com/office/officeart/2005/8/layout/vProcess5" loCatId="process" qsTypeId="urn:microsoft.com/office/officeart/2005/8/quickstyle/simple1" qsCatId="simple" csTypeId="urn:microsoft.com/office/officeart/2005/8/colors/accent0_1" csCatId="mainScheme" phldr="1"/>
      <dgm:spPr/>
      <dgm:t>
        <a:bodyPr/>
        <a:lstStyle/>
        <a:p>
          <a:endParaRPr lang="en-US"/>
        </a:p>
      </dgm:t>
    </dgm:pt>
    <dgm:pt modelId="{353C6CAD-6C50-FB4D-8CBA-B53530EDC72D}">
      <dgm:prSet custT="1"/>
      <dgm:spPr/>
      <dgm:t>
        <a:bodyPr/>
        <a:lstStyle/>
        <a:p>
          <a:r>
            <a:rPr lang="en-US" sz="1400" b="0" i="0" baseline="0"/>
            <a:t>Continuing call for submissions</a:t>
          </a:r>
          <a:endParaRPr lang="en-US" sz="1400"/>
        </a:p>
      </dgm:t>
    </dgm:pt>
    <dgm:pt modelId="{AAA5A74E-615D-9040-A6A5-6B26011562D9}" type="parTrans" cxnId="{DC1C3E1F-C8ED-0141-B710-BC513121D8C0}">
      <dgm:prSet/>
      <dgm:spPr/>
      <dgm:t>
        <a:bodyPr/>
        <a:lstStyle/>
        <a:p>
          <a:endParaRPr lang="en-US" sz="2400"/>
        </a:p>
      </dgm:t>
    </dgm:pt>
    <dgm:pt modelId="{A0B7DBDB-ABB2-1740-8CC7-2C23D838F457}" type="sibTrans" cxnId="{DC1C3E1F-C8ED-0141-B710-BC513121D8C0}">
      <dgm:prSet/>
      <dgm:spPr/>
      <dgm:t>
        <a:bodyPr/>
        <a:lstStyle/>
        <a:p>
          <a:endParaRPr lang="en-US" sz="2400"/>
        </a:p>
      </dgm:t>
    </dgm:pt>
    <dgm:pt modelId="{E7BFD4AA-043C-264A-B80E-A24667728F54}">
      <dgm:prSet custT="1"/>
      <dgm:spPr/>
      <dgm:t>
        <a:bodyPr/>
        <a:lstStyle/>
        <a:p>
          <a:r>
            <a:rPr lang="en-US" sz="1400" b="0" i="0" baseline="0"/>
            <a:t>Submissions can include use cases and/or issue identification</a:t>
          </a:r>
          <a:endParaRPr lang="en-US" sz="1400"/>
        </a:p>
      </dgm:t>
    </dgm:pt>
    <dgm:pt modelId="{EFD2D3CA-47C8-404C-9969-DB7AB3A557D7}" type="parTrans" cxnId="{6E145990-FD89-D84D-8D0A-A352DF23A991}">
      <dgm:prSet/>
      <dgm:spPr/>
      <dgm:t>
        <a:bodyPr/>
        <a:lstStyle/>
        <a:p>
          <a:endParaRPr lang="en-US" sz="2400"/>
        </a:p>
      </dgm:t>
    </dgm:pt>
    <dgm:pt modelId="{5AB03FA5-AA5B-EB4D-B070-827495A8927B}" type="sibTrans" cxnId="{6E145990-FD89-D84D-8D0A-A352DF23A991}">
      <dgm:prSet/>
      <dgm:spPr/>
      <dgm:t>
        <a:bodyPr/>
        <a:lstStyle/>
        <a:p>
          <a:endParaRPr lang="en-US" sz="2400"/>
        </a:p>
      </dgm:t>
    </dgm:pt>
    <dgm:pt modelId="{0496C4A9-7960-EF4D-AD4E-E718D487D0F4}">
      <dgm:prSet custT="1"/>
      <dgm:spPr/>
      <dgm:t>
        <a:bodyPr/>
        <a:lstStyle/>
        <a:p>
          <a:r>
            <a:rPr lang="en-US" sz="1400" b="0" i="0" baseline="0" dirty="0"/>
            <a:t>Develop a Use Case/Requirement Document based on submissions</a:t>
          </a:r>
          <a:endParaRPr lang="en-US" sz="1400" dirty="0"/>
        </a:p>
      </dgm:t>
    </dgm:pt>
    <dgm:pt modelId="{7C04BB35-2145-F744-8E2C-F85B7EC4F37E}" type="parTrans" cxnId="{0367A0CB-81D5-E643-9E9A-B09722E609F4}">
      <dgm:prSet/>
      <dgm:spPr/>
      <dgm:t>
        <a:bodyPr/>
        <a:lstStyle/>
        <a:p>
          <a:endParaRPr lang="en-US" sz="2400"/>
        </a:p>
      </dgm:t>
    </dgm:pt>
    <dgm:pt modelId="{E34A5937-51EC-8D43-BB77-DAB59D9E385E}" type="sibTrans" cxnId="{0367A0CB-81D5-E643-9E9A-B09722E609F4}">
      <dgm:prSet/>
      <dgm:spPr/>
      <dgm:t>
        <a:bodyPr/>
        <a:lstStyle/>
        <a:p>
          <a:endParaRPr lang="en-US" sz="2400"/>
        </a:p>
      </dgm:t>
    </dgm:pt>
    <dgm:pt modelId="{318196FD-5F5B-1245-92F4-C8A8109CD68F}">
      <dgm:prSet custT="1"/>
      <dgm:spPr/>
      <dgm:t>
        <a:bodyPr/>
        <a:lstStyle/>
        <a:p>
          <a:r>
            <a:rPr lang="en-US" sz="1400" b="0" i="0" baseline="0" dirty="0"/>
            <a:t>Develop a Draft based on approved features</a:t>
          </a:r>
          <a:endParaRPr lang="en-US" sz="1400" dirty="0"/>
        </a:p>
      </dgm:t>
    </dgm:pt>
    <dgm:pt modelId="{3B585E92-C420-BD4A-A1BA-9021B0E0DB04}" type="parTrans" cxnId="{45FC3BAA-E28B-D44D-BD6D-AA5C9DDD674F}">
      <dgm:prSet/>
      <dgm:spPr/>
      <dgm:t>
        <a:bodyPr/>
        <a:lstStyle/>
        <a:p>
          <a:endParaRPr lang="en-US" sz="2400"/>
        </a:p>
      </dgm:t>
    </dgm:pt>
    <dgm:pt modelId="{4358918B-0D36-1348-9C30-282ADFEDACDB}" type="sibTrans" cxnId="{45FC3BAA-E28B-D44D-BD6D-AA5C9DDD674F}">
      <dgm:prSet/>
      <dgm:spPr/>
      <dgm:t>
        <a:bodyPr/>
        <a:lstStyle/>
        <a:p>
          <a:endParaRPr lang="en-US" sz="2400"/>
        </a:p>
      </dgm:t>
    </dgm:pt>
    <dgm:pt modelId="{0216F240-17F0-5341-BC30-8C9742E9FB3C}" type="pres">
      <dgm:prSet presAssocID="{726989D4-A794-CB4D-9E98-866524B64B1F}" presName="outerComposite" presStyleCnt="0">
        <dgm:presLayoutVars>
          <dgm:chMax val="5"/>
          <dgm:dir/>
          <dgm:resizeHandles val="exact"/>
        </dgm:presLayoutVars>
      </dgm:prSet>
      <dgm:spPr/>
    </dgm:pt>
    <dgm:pt modelId="{2FAC7406-2047-C748-B4F5-102AE31D35BF}" type="pres">
      <dgm:prSet presAssocID="{726989D4-A794-CB4D-9E98-866524B64B1F}" presName="dummyMaxCanvas" presStyleCnt="0">
        <dgm:presLayoutVars/>
      </dgm:prSet>
      <dgm:spPr/>
    </dgm:pt>
    <dgm:pt modelId="{F7C29724-39E6-8C46-AE35-56493A71B618}" type="pres">
      <dgm:prSet presAssocID="{726989D4-A794-CB4D-9E98-866524B64B1F}" presName="ThreeNodes_1" presStyleLbl="node1" presStyleIdx="0" presStyleCnt="3">
        <dgm:presLayoutVars>
          <dgm:bulletEnabled val="1"/>
        </dgm:presLayoutVars>
      </dgm:prSet>
      <dgm:spPr/>
    </dgm:pt>
    <dgm:pt modelId="{7064C985-DF20-5245-844B-7AE3D022FAD3}" type="pres">
      <dgm:prSet presAssocID="{726989D4-A794-CB4D-9E98-866524B64B1F}" presName="ThreeNodes_2" presStyleLbl="node1" presStyleIdx="1" presStyleCnt="3">
        <dgm:presLayoutVars>
          <dgm:bulletEnabled val="1"/>
        </dgm:presLayoutVars>
      </dgm:prSet>
      <dgm:spPr/>
    </dgm:pt>
    <dgm:pt modelId="{3EAB7F97-7588-C94B-9C7B-EB77FE124974}" type="pres">
      <dgm:prSet presAssocID="{726989D4-A794-CB4D-9E98-866524B64B1F}" presName="ThreeNodes_3" presStyleLbl="node1" presStyleIdx="2" presStyleCnt="3">
        <dgm:presLayoutVars>
          <dgm:bulletEnabled val="1"/>
        </dgm:presLayoutVars>
      </dgm:prSet>
      <dgm:spPr/>
    </dgm:pt>
    <dgm:pt modelId="{DB9FE80C-61B6-9E42-952D-DDA131F441A6}" type="pres">
      <dgm:prSet presAssocID="{726989D4-A794-CB4D-9E98-866524B64B1F}" presName="ThreeConn_1-2" presStyleLbl="fgAccFollowNode1" presStyleIdx="0" presStyleCnt="2">
        <dgm:presLayoutVars>
          <dgm:bulletEnabled val="1"/>
        </dgm:presLayoutVars>
      </dgm:prSet>
      <dgm:spPr/>
    </dgm:pt>
    <dgm:pt modelId="{66938D0C-9A21-1F4A-A60A-8FE90FD4AF1D}" type="pres">
      <dgm:prSet presAssocID="{726989D4-A794-CB4D-9E98-866524B64B1F}" presName="ThreeConn_2-3" presStyleLbl="fgAccFollowNode1" presStyleIdx="1" presStyleCnt="2">
        <dgm:presLayoutVars>
          <dgm:bulletEnabled val="1"/>
        </dgm:presLayoutVars>
      </dgm:prSet>
      <dgm:spPr/>
    </dgm:pt>
    <dgm:pt modelId="{5CC82DD7-5E76-5F4E-BF06-FB964595A814}" type="pres">
      <dgm:prSet presAssocID="{726989D4-A794-CB4D-9E98-866524B64B1F}" presName="ThreeNodes_1_text" presStyleLbl="node1" presStyleIdx="2" presStyleCnt="3">
        <dgm:presLayoutVars>
          <dgm:bulletEnabled val="1"/>
        </dgm:presLayoutVars>
      </dgm:prSet>
      <dgm:spPr/>
    </dgm:pt>
    <dgm:pt modelId="{47309AD8-BF8F-A142-A632-2093592EA59E}" type="pres">
      <dgm:prSet presAssocID="{726989D4-A794-CB4D-9E98-866524B64B1F}" presName="ThreeNodes_2_text" presStyleLbl="node1" presStyleIdx="2" presStyleCnt="3">
        <dgm:presLayoutVars>
          <dgm:bulletEnabled val="1"/>
        </dgm:presLayoutVars>
      </dgm:prSet>
      <dgm:spPr/>
    </dgm:pt>
    <dgm:pt modelId="{629FED43-BA04-C042-8A22-221F71C641E7}" type="pres">
      <dgm:prSet presAssocID="{726989D4-A794-CB4D-9E98-866524B64B1F}" presName="ThreeNodes_3_text" presStyleLbl="node1" presStyleIdx="2" presStyleCnt="3">
        <dgm:presLayoutVars>
          <dgm:bulletEnabled val="1"/>
        </dgm:presLayoutVars>
      </dgm:prSet>
      <dgm:spPr/>
    </dgm:pt>
  </dgm:ptLst>
  <dgm:cxnLst>
    <dgm:cxn modelId="{B397E31D-62F6-544F-A75A-EC170A20E451}" type="presOf" srcId="{318196FD-5F5B-1245-92F4-C8A8109CD68F}" destId="{3EAB7F97-7588-C94B-9C7B-EB77FE124974}" srcOrd="0" destOrd="0" presId="urn:microsoft.com/office/officeart/2005/8/layout/vProcess5"/>
    <dgm:cxn modelId="{DC1C3E1F-C8ED-0141-B710-BC513121D8C0}" srcId="{726989D4-A794-CB4D-9E98-866524B64B1F}" destId="{353C6CAD-6C50-FB4D-8CBA-B53530EDC72D}" srcOrd="0" destOrd="0" parTransId="{AAA5A74E-615D-9040-A6A5-6B26011562D9}" sibTransId="{A0B7DBDB-ABB2-1740-8CC7-2C23D838F457}"/>
    <dgm:cxn modelId="{76CDAA4C-387F-864E-825A-678E918E7005}" type="presOf" srcId="{E7BFD4AA-043C-264A-B80E-A24667728F54}" destId="{5CC82DD7-5E76-5F4E-BF06-FB964595A814}" srcOrd="1" destOrd="1" presId="urn:microsoft.com/office/officeart/2005/8/layout/vProcess5"/>
    <dgm:cxn modelId="{CDFF3653-CDFB-7942-B78C-B86FA6B24EE2}" type="presOf" srcId="{0496C4A9-7960-EF4D-AD4E-E718D487D0F4}" destId="{47309AD8-BF8F-A142-A632-2093592EA59E}" srcOrd="1" destOrd="0" presId="urn:microsoft.com/office/officeart/2005/8/layout/vProcess5"/>
    <dgm:cxn modelId="{8A9D9555-7354-5547-B9B9-94E7F77BABCA}" type="presOf" srcId="{E7BFD4AA-043C-264A-B80E-A24667728F54}" destId="{F7C29724-39E6-8C46-AE35-56493A71B618}" srcOrd="0" destOrd="1" presId="urn:microsoft.com/office/officeart/2005/8/layout/vProcess5"/>
    <dgm:cxn modelId="{D0BFD967-5EE8-DE41-B187-15F7673F4117}" type="presOf" srcId="{E34A5937-51EC-8D43-BB77-DAB59D9E385E}" destId="{66938D0C-9A21-1F4A-A60A-8FE90FD4AF1D}" srcOrd="0" destOrd="0" presId="urn:microsoft.com/office/officeart/2005/8/layout/vProcess5"/>
    <dgm:cxn modelId="{6E145990-FD89-D84D-8D0A-A352DF23A991}" srcId="{353C6CAD-6C50-FB4D-8CBA-B53530EDC72D}" destId="{E7BFD4AA-043C-264A-B80E-A24667728F54}" srcOrd="0" destOrd="0" parTransId="{EFD2D3CA-47C8-404C-9969-DB7AB3A557D7}" sibTransId="{5AB03FA5-AA5B-EB4D-B070-827495A8927B}"/>
    <dgm:cxn modelId="{88604492-402C-A546-86BE-B5C2BE8FE9D8}" type="presOf" srcId="{0496C4A9-7960-EF4D-AD4E-E718D487D0F4}" destId="{7064C985-DF20-5245-844B-7AE3D022FAD3}" srcOrd="0" destOrd="0" presId="urn:microsoft.com/office/officeart/2005/8/layout/vProcess5"/>
    <dgm:cxn modelId="{B23C6C9E-DF72-F544-BB81-9099D359604D}" type="presOf" srcId="{318196FD-5F5B-1245-92F4-C8A8109CD68F}" destId="{629FED43-BA04-C042-8A22-221F71C641E7}" srcOrd="1" destOrd="0" presId="urn:microsoft.com/office/officeart/2005/8/layout/vProcess5"/>
    <dgm:cxn modelId="{45FC3BAA-E28B-D44D-BD6D-AA5C9DDD674F}" srcId="{726989D4-A794-CB4D-9E98-866524B64B1F}" destId="{318196FD-5F5B-1245-92F4-C8A8109CD68F}" srcOrd="2" destOrd="0" parTransId="{3B585E92-C420-BD4A-A1BA-9021B0E0DB04}" sibTransId="{4358918B-0D36-1348-9C30-282ADFEDACDB}"/>
    <dgm:cxn modelId="{7E890DAC-8376-594C-8E71-EE5E78B12267}" type="presOf" srcId="{726989D4-A794-CB4D-9E98-866524B64B1F}" destId="{0216F240-17F0-5341-BC30-8C9742E9FB3C}" srcOrd="0" destOrd="0" presId="urn:microsoft.com/office/officeart/2005/8/layout/vProcess5"/>
    <dgm:cxn modelId="{B0C49FAD-3A14-CC45-80A9-53D0CF84A999}" type="presOf" srcId="{353C6CAD-6C50-FB4D-8CBA-B53530EDC72D}" destId="{5CC82DD7-5E76-5F4E-BF06-FB964595A814}" srcOrd="1" destOrd="0" presId="urn:microsoft.com/office/officeart/2005/8/layout/vProcess5"/>
    <dgm:cxn modelId="{52F07CC2-5284-024F-94ED-2DA653ECFCA4}" type="presOf" srcId="{353C6CAD-6C50-FB4D-8CBA-B53530EDC72D}" destId="{F7C29724-39E6-8C46-AE35-56493A71B618}" srcOrd="0" destOrd="0" presId="urn:microsoft.com/office/officeart/2005/8/layout/vProcess5"/>
    <dgm:cxn modelId="{F20649C8-2094-7241-A2A2-DE5FF2DE315E}" type="presOf" srcId="{A0B7DBDB-ABB2-1740-8CC7-2C23D838F457}" destId="{DB9FE80C-61B6-9E42-952D-DDA131F441A6}" srcOrd="0" destOrd="0" presId="urn:microsoft.com/office/officeart/2005/8/layout/vProcess5"/>
    <dgm:cxn modelId="{0367A0CB-81D5-E643-9E9A-B09722E609F4}" srcId="{726989D4-A794-CB4D-9E98-866524B64B1F}" destId="{0496C4A9-7960-EF4D-AD4E-E718D487D0F4}" srcOrd="1" destOrd="0" parTransId="{7C04BB35-2145-F744-8E2C-F85B7EC4F37E}" sibTransId="{E34A5937-51EC-8D43-BB77-DAB59D9E385E}"/>
    <dgm:cxn modelId="{EB9505C2-491B-A040-BBC0-5C9690925A8F}" type="presParOf" srcId="{0216F240-17F0-5341-BC30-8C9742E9FB3C}" destId="{2FAC7406-2047-C748-B4F5-102AE31D35BF}" srcOrd="0" destOrd="0" presId="urn:microsoft.com/office/officeart/2005/8/layout/vProcess5"/>
    <dgm:cxn modelId="{41E798CF-F0A4-3A4F-A642-9C70149A0E6B}" type="presParOf" srcId="{0216F240-17F0-5341-BC30-8C9742E9FB3C}" destId="{F7C29724-39E6-8C46-AE35-56493A71B618}" srcOrd="1" destOrd="0" presId="urn:microsoft.com/office/officeart/2005/8/layout/vProcess5"/>
    <dgm:cxn modelId="{DE6D8A10-2B47-1C48-927D-9B6468BF07EC}" type="presParOf" srcId="{0216F240-17F0-5341-BC30-8C9742E9FB3C}" destId="{7064C985-DF20-5245-844B-7AE3D022FAD3}" srcOrd="2" destOrd="0" presId="urn:microsoft.com/office/officeart/2005/8/layout/vProcess5"/>
    <dgm:cxn modelId="{2A653B86-BB2E-EC4F-BA4C-61135A1ABDFA}" type="presParOf" srcId="{0216F240-17F0-5341-BC30-8C9742E9FB3C}" destId="{3EAB7F97-7588-C94B-9C7B-EB77FE124974}" srcOrd="3" destOrd="0" presId="urn:microsoft.com/office/officeart/2005/8/layout/vProcess5"/>
    <dgm:cxn modelId="{B90FA750-B188-E04D-AD8B-1BF40DFFF816}" type="presParOf" srcId="{0216F240-17F0-5341-BC30-8C9742E9FB3C}" destId="{DB9FE80C-61B6-9E42-952D-DDA131F441A6}" srcOrd="4" destOrd="0" presId="urn:microsoft.com/office/officeart/2005/8/layout/vProcess5"/>
    <dgm:cxn modelId="{1B942D09-8E07-1844-8A99-BB9B176B1022}" type="presParOf" srcId="{0216F240-17F0-5341-BC30-8C9742E9FB3C}" destId="{66938D0C-9A21-1F4A-A60A-8FE90FD4AF1D}" srcOrd="5" destOrd="0" presId="urn:microsoft.com/office/officeart/2005/8/layout/vProcess5"/>
    <dgm:cxn modelId="{9DCF25DA-101D-0B4A-91F4-5657A7BBBCF1}" type="presParOf" srcId="{0216F240-17F0-5341-BC30-8C9742E9FB3C}" destId="{5CC82DD7-5E76-5F4E-BF06-FB964595A814}" srcOrd="6" destOrd="0" presId="urn:microsoft.com/office/officeart/2005/8/layout/vProcess5"/>
    <dgm:cxn modelId="{1837872C-9A0A-4E4C-81EA-2AABC2461471}" type="presParOf" srcId="{0216F240-17F0-5341-BC30-8C9742E9FB3C}" destId="{47309AD8-BF8F-A142-A632-2093592EA59E}" srcOrd="7" destOrd="0" presId="urn:microsoft.com/office/officeart/2005/8/layout/vProcess5"/>
    <dgm:cxn modelId="{1DE9180C-B516-604D-B835-D38EE60AA74C}" type="presParOf" srcId="{0216F240-17F0-5341-BC30-8C9742E9FB3C}" destId="{629FED43-BA04-C042-8A22-221F71C641E7}" srcOrd="8"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7C29724-39E6-8C46-AE35-56493A71B618}">
      <dsp:nvSpPr>
        <dsp:cNvPr id="0" name=""/>
        <dsp:cNvSpPr/>
      </dsp:nvSpPr>
      <dsp:spPr>
        <a:xfrm>
          <a:off x="0" y="0"/>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a:t>Continuing call for submissions</a:t>
          </a:r>
          <a:endParaRPr lang="en-US" sz="1400" kern="1200"/>
        </a:p>
        <a:p>
          <a:pPr marL="114300" lvl="1" indent="-114300" algn="l" defTabSz="622300">
            <a:lnSpc>
              <a:spcPct val="90000"/>
            </a:lnSpc>
            <a:spcBef>
              <a:spcPct val="0"/>
            </a:spcBef>
            <a:spcAft>
              <a:spcPct val="15000"/>
            </a:spcAft>
            <a:buChar char="•"/>
          </a:pPr>
          <a:r>
            <a:rPr lang="en-US" sz="1400" b="0" i="0" kern="1200" baseline="0"/>
            <a:t>Submissions can include use cases and/or issue identification</a:t>
          </a:r>
          <a:endParaRPr lang="en-US" sz="1400" kern="1200"/>
        </a:p>
      </dsp:txBody>
      <dsp:txXfrm>
        <a:off x="36149" y="36149"/>
        <a:ext cx="5274104" cy="1161926"/>
      </dsp:txXfrm>
    </dsp:sp>
    <dsp:sp modelId="{7064C985-DF20-5245-844B-7AE3D022FAD3}">
      <dsp:nvSpPr>
        <dsp:cNvPr id="0" name=""/>
        <dsp:cNvSpPr/>
      </dsp:nvSpPr>
      <dsp:spPr>
        <a:xfrm>
          <a:off x="582875" y="1439928"/>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Use Case/Requirement Document based on submissions</a:t>
          </a:r>
          <a:endParaRPr lang="en-US" sz="1400" kern="1200" dirty="0"/>
        </a:p>
      </dsp:txBody>
      <dsp:txXfrm>
        <a:off x="619024" y="1476077"/>
        <a:ext cx="5148508" cy="1161926"/>
      </dsp:txXfrm>
    </dsp:sp>
    <dsp:sp modelId="{3EAB7F97-7588-C94B-9C7B-EB77FE124974}">
      <dsp:nvSpPr>
        <dsp:cNvPr id="0" name=""/>
        <dsp:cNvSpPr/>
      </dsp:nvSpPr>
      <dsp:spPr>
        <a:xfrm>
          <a:off x="1165751" y="2879856"/>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Draft based on approved features</a:t>
          </a:r>
          <a:endParaRPr lang="en-US" sz="1400" kern="1200" dirty="0"/>
        </a:p>
      </dsp:txBody>
      <dsp:txXfrm>
        <a:off x="1201900" y="2916005"/>
        <a:ext cx="5148508" cy="1161926"/>
      </dsp:txXfrm>
    </dsp:sp>
    <dsp:sp modelId="{DB9FE80C-61B6-9E42-952D-DDA131F441A6}">
      <dsp:nvSpPr>
        <dsp:cNvPr id="0" name=""/>
        <dsp:cNvSpPr/>
      </dsp:nvSpPr>
      <dsp:spPr>
        <a:xfrm>
          <a:off x="5803682" y="935953"/>
          <a:ext cx="802245" cy="802245"/>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5984187" y="935953"/>
        <a:ext cx="441235" cy="603689"/>
      </dsp:txXfrm>
    </dsp:sp>
    <dsp:sp modelId="{66938D0C-9A21-1F4A-A60A-8FE90FD4AF1D}">
      <dsp:nvSpPr>
        <dsp:cNvPr id="0" name=""/>
        <dsp:cNvSpPr/>
      </dsp:nvSpPr>
      <dsp:spPr>
        <a:xfrm>
          <a:off x="6386558" y="2367653"/>
          <a:ext cx="802245" cy="802245"/>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6567063" y="2367653"/>
        <a:ext cx="441235" cy="603689"/>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0" name="Shape 50"/>
          <p:cNvSpPr>
            <a:spLocks noGrp="1" noRot="1" noChangeAspect="1"/>
          </p:cNvSpPr>
          <p:nvPr>
            <p:ph type="sldImg"/>
          </p:nvPr>
        </p:nvSpPr>
        <p:spPr>
          <a:xfrm>
            <a:off x="1143000" y="685800"/>
            <a:ext cx="4572000" cy="3429000"/>
          </a:xfrm>
          <a:prstGeom prst="rect">
            <a:avLst/>
          </a:prstGeom>
        </p:spPr>
        <p:txBody>
          <a:bodyPr/>
          <a:lstStyle/>
          <a:p>
            <a:endParaRPr/>
          </a:p>
        </p:txBody>
      </p:sp>
      <p:sp>
        <p:nvSpPr>
          <p:cNvPr id="51" name="Shape 51"/>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latinLnBrk="0">
      <a:defRPr sz="1200">
        <a:latin typeface="+mj-lt"/>
        <a:ea typeface="+mj-ea"/>
        <a:cs typeface="+mj-cs"/>
        <a:sym typeface="Helvetica Neue"/>
      </a:defRPr>
    </a:lvl1pPr>
    <a:lvl2pPr indent="228600" latinLnBrk="0">
      <a:defRPr sz="1200">
        <a:latin typeface="+mj-lt"/>
        <a:ea typeface="+mj-ea"/>
        <a:cs typeface="+mj-cs"/>
        <a:sym typeface="Helvetica Neue"/>
      </a:defRPr>
    </a:lvl2pPr>
    <a:lvl3pPr indent="457200" latinLnBrk="0">
      <a:defRPr sz="1200">
        <a:latin typeface="+mj-lt"/>
        <a:ea typeface="+mj-ea"/>
        <a:cs typeface="+mj-cs"/>
        <a:sym typeface="Helvetica Neue"/>
      </a:defRPr>
    </a:lvl3pPr>
    <a:lvl4pPr indent="685800" latinLnBrk="0">
      <a:defRPr sz="1200">
        <a:latin typeface="+mj-lt"/>
        <a:ea typeface="+mj-ea"/>
        <a:cs typeface="+mj-cs"/>
        <a:sym typeface="Helvetica Neue"/>
      </a:defRPr>
    </a:lvl4pPr>
    <a:lvl5pPr indent="914400" latinLnBrk="0">
      <a:defRPr sz="1200">
        <a:latin typeface="+mj-lt"/>
        <a:ea typeface="+mj-ea"/>
        <a:cs typeface="+mj-cs"/>
        <a:sym typeface="Helvetica Neue"/>
      </a:defRPr>
    </a:lvl5pPr>
    <a:lvl6pPr indent="1143000" latinLnBrk="0">
      <a:defRPr sz="1200">
        <a:latin typeface="+mj-lt"/>
        <a:ea typeface="+mj-ea"/>
        <a:cs typeface="+mj-cs"/>
        <a:sym typeface="Helvetica Neue"/>
      </a:defRPr>
    </a:lvl6pPr>
    <a:lvl7pPr indent="1371600" latinLnBrk="0">
      <a:defRPr sz="1200">
        <a:latin typeface="+mj-lt"/>
        <a:ea typeface="+mj-ea"/>
        <a:cs typeface="+mj-cs"/>
        <a:sym typeface="Helvetica Neue"/>
      </a:defRPr>
    </a:lvl7pPr>
    <a:lvl8pPr indent="1600200" latinLnBrk="0">
      <a:defRPr sz="1200">
        <a:latin typeface="+mj-lt"/>
        <a:ea typeface="+mj-ea"/>
        <a:cs typeface="+mj-cs"/>
        <a:sym typeface="Helvetica Neue"/>
      </a:defRPr>
    </a:lvl8pPr>
    <a:lvl9pPr indent="1828800" latinLnBrk="0">
      <a:defRPr sz="1200">
        <a:latin typeface="+mj-lt"/>
        <a:ea typeface="+mj-ea"/>
        <a:cs typeface="+mj-cs"/>
        <a:sym typeface="Helvetica Neue"/>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2838" y="703263"/>
            <a:ext cx="4632325" cy="3473450"/>
          </a:xfrm>
        </p:spPr>
      </p:sp>
      <p:sp>
        <p:nvSpPr>
          <p:cNvPr id="3" name="Notes Placeholder 2"/>
          <p:cNvSpPr>
            <a:spLocks noGrp="1"/>
          </p:cNvSpPr>
          <p:nvPr>
            <p:ph type="body" idx="1"/>
          </p:nvPr>
        </p:nvSpPr>
        <p:spPr/>
        <p:txBody>
          <a:bodyPr/>
          <a:lstStyle/>
          <a:p>
            <a:r>
              <a:rPr lang="en-US" dirty="0"/>
              <a:t>Agenda item 2.1.2.1</a:t>
            </a:r>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13</a:t>
            </a:fld>
            <a:endParaRPr lang="en-US"/>
          </a:p>
        </p:txBody>
      </p:sp>
    </p:spTree>
    <p:extLst>
      <p:ext uri="{BB962C8B-B14F-4D97-AF65-F5344CB8AC3E}">
        <p14:creationId xmlns:p14="http://schemas.microsoft.com/office/powerpoint/2010/main" val="10823716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2838" y="703263"/>
            <a:ext cx="4632325"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14</a:t>
            </a:fld>
            <a:endParaRPr lang="en-US"/>
          </a:p>
        </p:txBody>
      </p:sp>
    </p:spTree>
    <p:extLst>
      <p:ext uri="{BB962C8B-B14F-4D97-AF65-F5344CB8AC3E}">
        <p14:creationId xmlns:p14="http://schemas.microsoft.com/office/powerpoint/2010/main" val="7914024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Blank Slide">
    <p:spTree>
      <p:nvGrpSpPr>
        <p:cNvPr id="1" name=""/>
        <p:cNvGrpSpPr/>
        <p:nvPr/>
      </p:nvGrpSpPr>
      <p:grpSpPr>
        <a:xfrm>
          <a:off x="0" y="0"/>
          <a:ext cx="0" cy="0"/>
          <a:chOff x="0" y="0"/>
          <a:chExt cx="0" cy="0"/>
        </a:xfrm>
      </p:grpSpPr>
      <p:sp>
        <p:nvSpPr>
          <p:cNvPr id="17"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Slide">
    <p:spTree>
      <p:nvGrpSpPr>
        <p:cNvPr id="1" name=""/>
        <p:cNvGrpSpPr/>
        <p:nvPr/>
      </p:nvGrpSpPr>
      <p:grpSpPr>
        <a:xfrm>
          <a:off x="0" y="0"/>
          <a:ext cx="0" cy="0"/>
          <a:chOff x="0" y="0"/>
          <a:chExt cx="0" cy="0"/>
        </a:xfrm>
      </p:grpSpPr>
      <p:sp>
        <p:nvSpPr>
          <p:cNvPr id="24" name="Title Text"/>
          <p:cNvSpPr txBox="1">
            <a:spLocks noGrp="1"/>
          </p:cNvSpPr>
          <p:nvPr>
            <p:ph type="title"/>
          </p:nvPr>
        </p:nvSpPr>
        <p:spPr>
          <a:prstGeom prst="rect">
            <a:avLst/>
          </a:prstGeom>
        </p:spPr>
        <p:txBody>
          <a:bodyPr/>
          <a:lstStyle/>
          <a:p>
            <a:r>
              <a:t>Title Text</a:t>
            </a:r>
          </a:p>
        </p:txBody>
      </p:sp>
      <p:sp>
        <p:nvSpPr>
          <p:cNvPr id="25"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26"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33" name="Title Text"/>
          <p:cNvSpPr txBox="1">
            <a:spLocks noGrp="1"/>
          </p:cNvSpPr>
          <p:nvPr>
            <p:ph type="title"/>
          </p:nvPr>
        </p:nvSpPr>
        <p:spPr>
          <a:prstGeom prst="rect">
            <a:avLst/>
          </a:prstGeom>
        </p:spPr>
        <p:txBody>
          <a:bodyPr/>
          <a:lstStyle/>
          <a:p>
            <a:r>
              <a:t>Title Text</a:t>
            </a:r>
          </a:p>
        </p:txBody>
      </p:sp>
      <p:sp>
        <p:nvSpPr>
          <p:cNvPr id="34" name="Body Level One…"/>
          <p:cNvSpPr txBox="1">
            <a:spLocks noGrp="1"/>
          </p:cNvSpPr>
          <p:nvPr>
            <p:ph type="body" idx="1" hasCustomPrompt="1"/>
          </p:nvPr>
        </p:nvSpPr>
        <p:spPr>
          <a:prstGeom prst="rect">
            <a:avLst/>
          </a:prstGeom>
        </p:spPr>
        <p:txBody>
          <a:bodyPr anchor="t"/>
          <a:lstStyle>
            <a:lvl2pPr marL="274320" indent="-457200">
              <a:defRPr/>
            </a:lvl2pPr>
          </a:lstStyle>
          <a:p>
            <a:r>
              <a:rPr dirty="0"/>
              <a:t>Body Level One</a:t>
            </a:r>
          </a:p>
          <a:p>
            <a:pPr lvl="1"/>
            <a:r>
              <a:rPr dirty="0"/>
              <a:t>Body Level Two</a:t>
            </a:r>
          </a:p>
          <a:p>
            <a:pPr lvl="2"/>
            <a:r>
              <a:rPr dirty="0"/>
              <a:t>Body Level Three</a:t>
            </a:r>
          </a:p>
          <a:p>
            <a:pPr lvl="3"/>
            <a:r>
              <a:rPr dirty="0"/>
              <a:t>Body Level Four</a:t>
            </a:r>
          </a:p>
          <a:p>
            <a:pPr lvl="4"/>
            <a:r>
              <a:rPr dirty="0"/>
              <a:t>Body Level Five</a:t>
            </a:r>
          </a:p>
        </p:txBody>
      </p:sp>
      <p:sp>
        <p:nvSpPr>
          <p:cNvPr id="35"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42" name="Title Text"/>
          <p:cNvSpPr txBox="1">
            <a:spLocks noGrp="1"/>
          </p:cNvSpPr>
          <p:nvPr>
            <p:ph type="title"/>
          </p:nvPr>
        </p:nvSpPr>
        <p:spPr>
          <a:prstGeom prst="rect">
            <a:avLst/>
          </a:prstGeom>
        </p:spPr>
        <p:txBody>
          <a:bodyPr/>
          <a:lstStyle>
            <a:lvl1pPr algn="l">
              <a:defRPr sz="1800" b="0" spc="0">
                <a:latin typeface="+mn-lt"/>
                <a:ea typeface="+mn-ea"/>
                <a:cs typeface="+mn-cs"/>
                <a:sym typeface="Helvetica"/>
              </a:defRPr>
            </a:lvl1pPr>
          </a:lstStyle>
          <a:p>
            <a:r>
              <a:t>Title Text</a:t>
            </a:r>
          </a:p>
        </p:txBody>
      </p:sp>
      <p:sp>
        <p:nvSpPr>
          <p:cNvPr id="43"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44"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6553200" y="6079352"/>
            <a:ext cx="859210" cy="276999"/>
          </a:xfrm>
          <a:prstGeom prst="rect">
            <a:avLst/>
          </a:prstGeo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5"/>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Robert Stacey, Intel</a:t>
            </a:r>
            <a:endParaRPr lang="en-GB" dirty="0"/>
          </a:p>
        </p:txBody>
      </p:sp>
    </p:spTree>
    <p:extLst>
      <p:ext uri="{BB962C8B-B14F-4D97-AF65-F5344CB8AC3E}">
        <p14:creationId xmlns:p14="http://schemas.microsoft.com/office/powerpoint/2010/main" val="11854049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63321706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CustomShape 1"/>
          <p:cNvSpPr txBox="1"/>
          <p:nvPr/>
        </p:nvSpPr>
        <p:spPr>
          <a:xfrm>
            <a:off x="521639" y="331761"/>
            <a:ext cx="1338572" cy="27699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nchor="b">
            <a:spAutoFit/>
          </a:bodyPr>
          <a:lstStyle>
            <a:lvl1pPr>
              <a:defRPr b="1" spc="-1">
                <a:latin typeface="Times New Roman"/>
                <a:ea typeface="Times New Roman"/>
                <a:cs typeface="Times New Roman"/>
                <a:sym typeface="Times New Roman"/>
              </a:defRPr>
            </a:lvl1pPr>
          </a:lstStyle>
          <a:p>
            <a:r>
              <a:rPr lang="en-US" dirty="0"/>
              <a:t>January </a:t>
            </a:r>
            <a:r>
              <a:rPr dirty="0"/>
              <a:t>202</a:t>
            </a:r>
            <a:r>
              <a:rPr lang="en-US" dirty="0"/>
              <a:t>3</a:t>
            </a:r>
            <a:endParaRPr dirty="0"/>
          </a:p>
        </p:txBody>
      </p:sp>
      <p:sp>
        <p:nvSpPr>
          <p:cNvPr id="3" name="Line 2"/>
          <p:cNvSpPr/>
          <p:nvPr/>
        </p:nvSpPr>
        <p:spPr>
          <a:xfrm>
            <a:off x="685440" y="609119"/>
            <a:ext cx="7772760" cy="362"/>
          </a:xfrm>
          <a:prstGeom prst="line">
            <a:avLst/>
          </a:prstGeom>
          <a:ln w="12600">
            <a:solidFill>
              <a:srgbClr val="000000"/>
            </a:solidFill>
          </a:ln>
        </p:spPr>
        <p:txBody>
          <a:bodyPr lIns="45718" tIns="45718" rIns="45718" bIns="45718"/>
          <a:lstStyle/>
          <a:p>
            <a:endParaRPr/>
          </a:p>
        </p:txBody>
      </p:sp>
      <p:sp>
        <p:nvSpPr>
          <p:cNvPr id="4" name="CustomShape 3"/>
          <p:cNvSpPr txBox="1"/>
          <p:nvPr/>
        </p:nvSpPr>
        <p:spPr>
          <a:xfrm>
            <a:off x="698399" y="6475319"/>
            <a:ext cx="485883" cy="18402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spAutoFit/>
          </a:bodyPr>
          <a:lstStyle>
            <a:lvl1pPr>
              <a:defRPr sz="1200" spc="-1">
                <a:latin typeface="Times New Roman"/>
                <a:ea typeface="Times New Roman"/>
                <a:cs typeface="Times New Roman"/>
                <a:sym typeface="Times New Roman"/>
              </a:defRPr>
            </a:lvl1pPr>
          </a:lstStyle>
          <a:p>
            <a:r>
              <a:t>Agenda</a:t>
            </a:r>
          </a:p>
        </p:txBody>
      </p:sp>
      <p:sp>
        <p:nvSpPr>
          <p:cNvPr id="5" name="CustomShape 4"/>
          <p:cNvSpPr txBox="1"/>
          <p:nvPr userDrawn="1"/>
        </p:nvSpPr>
        <p:spPr>
          <a:xfrm>
            <a:off x="5378795" y="304602"/>
            <a:ext cx="2830647" cy="27699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nchor="b">
            <a:spAutoFit/>
          </a:bodyPr>
          <a:lstStyle/>
          <a:p>
            <a:pPr algn="r">
              <a:defRPr b="1" spc="-1">
                <a:latin typeface="Times New Roman"/>
                <a:ea typeface="Times New Roman"/>
                <a:cs typeface="Times New Roman"/>
                <a:sym typeface="Times New Roman"/>
              </a:defRPr>
            </a:pPr>
            <a:r>
              <a:rPr dirty="0"/>
              <a:t>doc.: IEEE 802.11-2</a:t>
            </a:r>
            <a:r>
              <a:rPr lang="en-US" dirty="0"/>
              <a:t>2</a:t>
            </a:r>
            <a:r>
              <a:rPr dirty="0"/>
              <a:t>/</a:t>
            </a:r>
            <a:r>
              <a:rPr lang="en-US" dirty="0"/>
              <a:t>2145r3</a:t>
            </a:r>
            <a:endParaRPr dirty="0"/>
          </a:p>
        </p:txBody>
      </p:sp>
      <p:sp>
        <p:nvSpPr>
          <p:cNvPr id="6" name="Line 5"/>
          <p:cNvSpPr/>
          <p:nvPr/>
        </p:nvSpPr>
        <p:spPr>
          <a:xfrm>
            <a:off x="685079" y="6476760"/>
            <a:ext cx="7849082" cy="2"/>
          </a:xfrm>
          <a:prstGeom prst="line">
            <a:avLst/>
          </a:prstGeom>
          <a:ln w="12600">
            <a:solidFill>
              <a:srgbClr val="000000"/>
            </a:solidFill>
          </a:ln>
        </p:spPr>
        <p:txBody>
          <a:bodyPr lIns="45718" tIns="45718" rIns="45718" bIns="45718"/>
          <a:lstStyle/>
          <a:p>
            <a:endParaRPr/>
          </a:p>
        </p:txBody>
      </p:sp>
      <p:sp>
        <p:nvSpPr>
          <p:cNvPr id="7" name="CustomShape 6"/>
          <p:cNvSpPr txBox="1"/>
          <p:nvPr/>
        </p:nvSpPr>
        <p:spPr>
          <a:xfrm>
            <a:off x="7174240" y="6475693"/>
            <a:ext cx="1187121" cy="18466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nchor="b">
            <a:spAutoFit/>
          </a:bodyPr>
          <a:lstStyle>
            <a:lvl1pPr algn="r">
              <a:defRPr sz="1200" spc="-1">
                <a:latin typeface="Times New Roman"/>
                <a:ea typeface="Times New Roman"/>
                <a:cs typeface="Times New Roman"/>
                <a:sym typeface="Times New Roman"/>
              </a:defRPr>
            </a:lvl1pPr>
          </a:lstStyle>
          <a:p>
            <a:r>
              <a:rPr dirty="0"/>
              <a:t>Carol Ansley,  </a:t>
            </a:r>
            <a:r>
              <a:rPr lang="en-US" dirty="0"/>
              <a:t>Cox</a:t>
            </a:r>
            <a:endParaRPr dirty="0"/>
          </a:p>
        </p:txBody>
      </p:sp>
      <p:sp>
        <p:nvSpPr>
          <p:cNvPr id="8" name="Title Text"/>
          <p:cNvSpPr txBox="1">
            <a:spLocks noGrp="1"/>
          </p:cNvSpPr>
          <p:nvPr>
            <p:ph type="title"/>
          </p:nvPr>
        </p:nvSpPr>
        <p:spPr>
          <a:xfrm>
            <a:off x="685800" y="685800"/>
            <a:ext cx="7771680" cy="106596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normAutofit/>
          </a:bodyPr>
          <a:lstStyle/>
          <a:p>
            <a:r>
              <a:t>Title Text</a:t>
            </a:r>
          </a:p>
        </p:txBody>
      </p:sp>
      <p:sp>
        <p:nvSpPr>
          <p:cNvPr id="9" name="Body Level One…"/>
          <p:cNvSpPr txBox="1">
            <a:spLocks noGrp="1"/>
          </p:cNvSpPr>
          <p:nvPr>
            <p:ph type="body" idx="1"/>
          </p:nvPr>
        </p:nvSpPr>
        <p:spPr>
          <a:xfrm>
            <a:off x="685800" y="1981080"/>
            <a:ext cx="7771680" cy="411408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normAutofit/>
          </a:bodyPr>
          <a:lstStyle/>
          <a:p>
            <a:r>
              <a:rPr dirty="0"/>
              <a:t>Body Level One</a:t>
            </a:r>
          </a:p>
          <a:p>
            <a:pPr lvl="4"/>
            <a:r>
              <a:rPr dirty="0"/>
              <a:t>Body Level Two</a:t>
            </a:r>
          </a:p>
          <a:p>
            <a:pPr lvl="2"/>
            <a:r>
              <a:rPr dirty="0"/>
              <a:t>Body Level Three</a:t>
            </a:r>
          </a:p>
          <a:p>
            <a:pPr lvl="3"/>
            <a:r>
              <a:rPr dirty="0"/>
              <a:t>Body Level Four</a:t>
            </a:r>
          </a:p>
          <a:p>
            <a:pPr lvl="4"/>
            <a:r>
              <a:rPr dirty="0"/>
              <a:t>Body Level Five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Lst>
  <p:transition spd="med"/>
  <p:txStyles>
    <p:titleStyle>
      <a:lvl1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1pPr>
      <a:lvl2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2pPr>
      <a:lvl3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3pPr>
      <a:lvl4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4pPr>
      <a:lvl5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5pPr>
      <a:lvl6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6pPr>
      <a:lvl7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7pPr>
      <a:lvl8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8pPr>
      <a:lvl9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9pPr>
    </p:titleStyle>
    <p:bodyStyle>
      <a:lvl1pPr marL="285750" marR="0" indent="-28575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2pPr>
      <a:lvl3pPr marL="914400" marR="0" indent="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3pPr>
      <a:lvl4pPr marL="285750" marR="0" indent="-285750" algn="l" defTabSz="914400" rtl="0" latinLnBrk="0">
        <a:lnSpc>
          <a:spcPct val="100000"/>
        </a:lnSpc>
        <a:spcBef>
          <a:spcPts val="0"/>
        </a:spcBef>
        <a:spcAft>
          <a:spcPts val="0"/>
        </a:spcAft>
        <a:buClrTx/>
        <a:buSzTx/>
        <a:buFont typeface="Arial" panose="020B0604020202020204" pitchFamily="34" charset="0"/>
        <a:buChar char="•"/>
        <a:tabLst>
          <a:tab pos="457200" algn="l"/>
          <a:tab pos="914400" algn="l"/>
        </a:tabLst>
        <a:defRPr sz="1800" b="0" i="0" u="none" strike="noStrike" cap="none" spc="0" baseline="0">
          <a:solidFill>
            <a:srgbClr val="000000"/>
          </a:solidFill>
          <a:uFillTx/>
          <a:latin typeface="+mn-lt"/>
          <a:ea typeface="+mn-ea"/>
          <a:cs typeface="+mn-cs"/>
          <a:sym typeface="Helvetica"/>
        </a:defRPr>
      </a:lvl4pPr>
      <a:lvl5pPr marL="742950" marR="0" indent="-28575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9pPr>
    </p:bodyStyle>
    <p:otherStyle>
      <a:lvl1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2pPr>
      <a:lvl3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3pPr>
      <a:lvl4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4pPr>
      <a:lvl5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carol@ansley.com" TargetMode="Externa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3.xml"/><Relationship Id="rId4" Type="http://schemas.openxmlformats.org/officeDocument/2006/relationships/hyperlink" Target="http://www.ieee802.org/devdocs.shtml" TargetMode="External"/></Relationships>
</file>

<file path=ppt/slides/_rels/slide12.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8" Type="http://schemas.openxmlformats.org/officeDocument/2006/relationships/hyperlink" Target="http://standards.ieee.org/board/pat/faq.pdf" TargetMode="External"/><Relationship Id="rId3" Type="http://schemas.openxmlformats.org/officeDocument/2006/relationships/hyperlink" Target="http://www.ieee.org/about/corporate/governance/p7-8.html" TargetMode="External"/><Relationship Id="rId7" Type="http://schemas.openxmlformats.org/officeDocument/2006/relationships/hyperlink" Target="http://standards.ieee.org/develop/policies/bylaws/sect6-7.html#loa" TargetMode="External"/><Relationship Id="rId2" Type="http://schemas.openxmlformats.org/officeDocument/2006/relationships/notesSlide" Target="../notesSlides/notesSlide1.xml"/><Relationship Id="rId1" Type="http://schemas.openxmlformats.org/officeDocument/2006/relationships/slideLayout" Target="../slideLayouts/slideLayout5.xml"/><Relationship Id="rId6" Type="http://schemas.openxmlformats.org/officeDocument/2006/relationships/hyperlink" Target="http://standards.ieee.org/board/pat/pat-slideset.ppt"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2.xml"/><Relationship Id="rId1" Type="http://schemas.openxmlformats.org/officeDocument/2006/relationships/slideLayout" Target="../slideLayouts/slideLayout5.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5.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hyperlink" Target="https://cvent.me/nX5xrY" TargetMode="Externa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 name="CustomShape 1"/>
          <p:cNvSpPr txBox="1"/>
          <p:nvPr/>
        </p:nvSpPr>
        <p:spPr>
          <a:xfrm>
            <a:off x="685800" y="934813"/>
            <a:ext cx="7771680" cy="5855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rPr lang="en-US" dirty="0"/>
              <a:t>EDP – </a:t>
            </a:r>
            <a:r>
              <a:rPr lang="en-US" dirty="0" err="1"/>
              <a:t>TGbi</a:t>
            </a:r>
            <a:r>
              <a:rPr lang="en-US" dirty="0"/>
              <a:t> </a:t>
            </a:r>
            <a:r>
              <a:rPr dirty="0"/>
              <a:t>-Agenda-</a:t>
            </a:r>
            <a:r>
              <a:rPr lang="en-US" dirty="0"/>
              <a:t> January 2023</a:t>
            </a:r>
            <a:endParaRPr dirty="0"/>
          </a:p>
        </p:txBody>
      </p:sp>
      <p:sp>
        <p:nvSpPr>
          <p:cNvPr id="54" name="CustomShape 2"/>
          <p:cNvSpPr txBox="1"/>
          <p:nvPr/>
        </p:nvSpPr>
        <p:spPr>
          <a:xfrm>
            <a:off x="685800" y="1981080"/>
            <a:ext cx="7771680" cy="40083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40920" indent="-340201" algn="ctr">
              <a:spcBef>
                <a:spcPts val="400"/>
              </a:spcBef>
              <a:defRPr sz="2000" b="1" spc="-1">
                <a:latin typeface="Times New Roman"/>
                <a:ea typeface="Times New Roman"/>
                <a:cs typeface="Times New Roman"/>
                <a:sym typeface="Times New Roman"/>
              </a:defRPr>
            </a:pPr>
            <a:r>
              <a:rPr dirty="0"/>
              <a:t>Date:</a:t>
            </a:r>
            <a:r>
              <a:rPr b="0" dirty="0"/>
              <a:t> </a:t>
            </a:r>
            <a:r>
              <a:rPr lang="en-US" b="0" dirty="0"/>
              <a:t>2023-01-15</a:t>
            </a:r>
            <a:endParaRPr b="0" dirty="0"/>
          </a:p>
        </p:txBody>
      </p:sp>
      <p:sp>
        <p:nvSpPr>
          <p:cNvPr id="55" name="CustomShape 3"/>
          <p:cNvSpPr txBox="1"/>
          <p:nvPr/>
        </p:nvSpPr>
        <p:spPr>
          <a:xfrm>
            <a:off x="579599" y="1940038"/>
            <a:ext cx="1355043" cy="37346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lvl1pPr marL="340920" indent="-340201">
              <a:spcBef>
                <a:spcPts val="400"/>
              </a:spcBef>
              <a:defRPr sz="2000" b="1" spc="-1">
                <a:latin typeface="Times New Roman"/>
                <a:ea typeface="Times New Roman"/>
                <a:cs typeface="Times New Roman"/>
                <a:sym typeface="Times New Roman"/>
              </a:defRPr>
            </a:lvl1pPr>
          </a:lstStyle>
          <a:p>
            <a:r>
              <a:t>Authors:</a:t>
            </a:r>
          </a:p>
        </p:txBody>
      </p:sp>
      <p:graphicFrame>
        <p:nvGraphicFramePr>
          <p:cNvPr id="56" name="Table 4"/>
          <p:cNvGraphicFramePr/>
          <p:nvPr>
            <p:extLst>
              <p:ext uri="{D42A27DB-BD31-4B8C-83A1-F6EECF244321}">
                <p14:modId xmlns:p14="http://schemas.microsoft.com/office/powerpoint/2010/main" val="2607916740"/>
              </p:ext>
            </p:extLst>
          </p:nvPr>
        </p:nvGraphicFramePr>
        <p:xfrm>
          <a:off x="725400" y="2500558"/>
          <a:ext cx="7387920" cy="2255400"/>
        </p:xfrm>
        <a:graphic>
          <a:graphicData uri="http://schemas.openxmlformats.org/drawingml/2006/table">
            <a:tbl>
              <a:tblPr>
                <a:tableStyleId>{4C3C2611-4C71-4FC5-86AE-919BDF0F9419}</a:tableStyleId>
              </a:tblPr>
              <a:tblGrid>
                <a:gridCol w="1365480">
                  <a:extLst>
                    <a:ext uri="{9D8B030D-6E8A-4147-A177-3AD203B41FA5}">
                      <a16:colId xmlns:a16="http://schemas.microsoft.com/office/drawing/2014/main" val="20000"/>
                    </a:ext>
                  </a:extLst>
                </a:gridCol>
                <a:gridCol w="1589400">
                  <a:extLst>
                    <a:ext uri="{9D8B030D-6E8A-4147-A177-3AD203B41FA5}">
                      <a16:colId xmlns:a16="http://schemas.microsoft.com/office/drawing/2014/main" val="20001"/>
                    </a:ext>
                  </a:extLst>
                </a:gridCol>
                <a:gridCol w="1477440">
                  <a:extLst>
                    <a:ext uri="{9D8B030D-6E8A-4147-A177-3AD203B41FA5}">
                      <a16:colId xmlns:a16="http://schemas.microsoft.com/office/drawing/2014/main" val="20002"/>
                    </a:ext>
                  </a:extLst>
                </a:gridCol>
                <a:gridCol w="1477440">
                  <a:extLst>
                    <a:ext uri="{9D8B030D-6E8A-4147-A177-3AD203B41FA5}">
                      <a16:colId xmlns:a16="http://schemas.microsoft.com/office/drawing/2014/main" val="20003"/>
                    </a:ext>
                  </a:extLst>
                </a:gridCol>
                <a:gridCol w="1478160">
                  <a:extLst>
                    <a:ext uri="{9D8B030D-6E8A-4147-A177-3AD203B41FA5}">
                      <a16:colId xmlns:a16="http://schemas.microsoft.com/office/drawing/2014/main" val="20004"/>
                    </a:ext>
                  </a:extLst>
                </a:gridCol>
              </a:tblGrid>
              <a:tr h="538560">
                <a:tc>
                  <a:txBody>
                    <a:bodyPr/>
                    <a:lstStyle/>
                    <a:p>
                      <a:r>
                        <a:rPr sz="1400" b="1" spc="-1">
                          <a:latin typeface="Times New Roman"/>
                          <a:ea typeface="Times New Roman"/>
                          <a:cs typeface="Times New Roman"/>
                          <a:sym typeface="Times New Roman"/>
                        </a:rPr>
                        <a:t>Name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Affiliations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Address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Phone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Email</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extLst>
                  <a:ext uri="{0D108BD9-81ED-4DB2-BD59-A6C34878D82A}">
                    <a16:rowId xmlns:a16="http://schemas.microsoft.com/office/drawing/2014/main" val="10000"/>
                  </a:ext>
                </a:extLst>
              </a:tr>
              <a:tr h="639720">
                <a:tc>
                  <a:txBody>
                    <a:bodyPr/>
                    <a:lstStyle/>
                    <a:p>
                      <a:r>
                        <a:rPr sz="1400" spc="-1">
                          <a:latin typeface="Times New Roman"/>
                          <a:ea typeface="Times New Roman"/>
                          <a:cs typeface="Times New Roman"/>
                          <a:sym typeface="Times New Roman"/>
                        </a:rPr>
                        <a:t>Carol Ansley</a:t>
                      </a:r>
                    </a:p>
                  </a:txBody>
                  <a:tcPr marL="0" marR="0" marT="0" marB="0" horzOverflow="overflow">
                    <a:lnL w="12240">
                      <a:solidFill>
                        <a:srgbClr val="000000"/>
                      </a:solidFill>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lang="en-US" sz="1400" spc="-1" dirty="0">
                          <a:latin typeface="Times New Roman"/>
                          <a:ea typeface="Times New Roman"/>
                          <a:cs typeface="Times New Roman"/>
                          <a:sym typeface="Times New Roman"/>
                        </a:rPr>
                        <a:t>Cox Communications</a:t>
                      </a:r>
                      <a:endParaRPr sz="1400" spc="-1" dirty="0">
                        <a:latin typeface="Times New Roman"/>
                        <a:ea typeface="Times New Roman"/>
                        <a:cs typeface="Times New Roman"/>
                        <a:sym typeface="Times New Roman"/>
                      </a:endParaRP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spc="-1">
                          <a:latin typeface="Times New Roman"/>
                          <a:ea typeface="Times New Roman"/>
                          <a:cs typeface="Times New Roman"/>
                          <a:sym typeface="Times New Roman"/>
                        </a:defRPr>
                      </a:pPr>
                      <a:endParaRPr dirty="0"/>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sz="1400" spc="-1">
                          <a:latin typeface="Times New Roman"/>
                          <a:ea typeface="Times New Roman"/>
                          <a:cs typeface="Times New Roman"/>
                          <a:sym typeface="Times New Roman"/>
                        </a:rPr>
                        <a:t>+1-404-229-1672</a:t>
                      </a: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u="sng" spc="-1">
                          <a:solidFill>
                            <a:srgbClr val="0000FF"/>
                          </a:solidFill>
                          <a:uFill>
                            <a:solidFill>
                              <a:srgbClr val="0000FF"/>
                            </a:solidFill>
                          </a:uFill>
                          <a:latin typeface="Times New Roman"/>
                          <a:ea typeface="Times New Roman"/>
                          <a:cs typeface="Times New Roman"/>
                          <a:sym typeface="Times New Roman"/>
                        </a:defRPr>
                      </a:pPr>
                      <a:r>
                        <a:rPr lang="en-US" dirty="0">
                          <a:hlinkClick r:id="rId2"/>
                        </a:rPr>
                        <a:t>c</a:t>
                      </a:r>
                      <a:r>
                        <a:rPr dirty="0">
                          <a:hlinkClick r:id="rId2"/>
                        </a:rPr>
                        <a:t>arol</a:t>
                      </a:r>
                      <a:r>
                        <a:rPr lang="en-US" dirty="0">
                          <a:hlinkClick r:id="rId2"/>
                        </a:rPr>
                        <a:t>@</a:t>
                      </a:r>
                      <a:r>
                        <a:rPr dirty="0">
                          <a:hlinkClick r:id="rId2"/>
                        </a:rPr>
                        <a:t>ansley.com</a:t>
                      </a:r>
                    </a:p>
                  </a:txBody>
                  <a:tcPr marL="0" marR="0" marT="0" marB="0" horzOverflow="overflow">
                    <a:lnL w="12240" cap="flat" cmpd="sng" algn="ctr">
                      <a:solidFill>
                        <a:srgbClr val="000000"/>
                      </a:solidFill>
                      <a:prstDash val="solid"/>
                      <a:round/>
                      <a:headEnd type="none" w="med" len="med"/>
                      <a:tailEnd type="none" w="med" len="med"/>
                    </a:lnL>
                    <a:lnR w="12240">
                      <a:solidFill>
                        <a:srgbClr val="000000"/>
                      </a:solidFill>
                    </a:lnR>
                    <a:lnT w="38160" cap="flat" cmpd="sng" algn="ctr">
                      <a:solidFill>
                        <a:srgbClr val="000000"/>
                      </a:solidFill>
                      <a:prstDash val="solid"/>
                      <a:round/>
                      <a:headEnd type="none" w="med" len="med"/>
                      <a:tailEnd type="none" w="med" len="med"/>
                    </a:lnT>
                    <a:lnB w="12240">
                      <a:solidFill>
                        <a:srgbClr val="000000"/>
                      </a:solidFill>
                    </a:lnB>
                    <a:noFill/>
                  </a:tcPr>
                </a:tc>
                <a:extLst>
                  <a:ext uri="{0D108BD9-81ED-4DB2-BD59-A6C34878D82A}">
                    <a16:rowId xmlns:a16="http://schemas.microsoft.com/office/drawing/2014/main" val="10002"/>
                  </a:ext>
                </a:extLst>
              </a:tr>
              <a:tr h="538560">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3"/>
                  </a:ext>
                </a:extLst>
              </a:tr>
              <a:tr h="538560">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4"/>
                  </a:ext>
                </a:extLst>
              </a:tr>
            </a:tbl>
          </a:graphicData>
        </a:graphic>
      </p:graphicFrame>
      <p:sp>
        <p:nvSpPr>
          <p:cNvPr id="2" name="TextBox 1">
            <a:extLst>
              <a:ext uri="{FF2B5EF4-FFF2-40B4-BE49-F238E27FC236}">
                <a16:creationId xmlns:a16="http://schemas.microsoft.com/office/drawing/2014/main" id="{A8711941-F746-194D-BA49-225264BDC70A}"/>
              </a:ext>
            </a:extLst>
          </p:cNvPr>
          <p:cNvSpPr txBox="1"/>
          <p:nvPr/>
        </p:nvSpPr>
        <p:spPr>
          <a:xfrm>
            <a:off x="7805057" y="511629"/>
            <a:ext cx="65" cy="55399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0" tIns="0" rIns="0" bIns="0"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mn-lt"/>
              <a:ea typeface="+mn-ea"/>
              <a:cs typeface="+mn-cs"/>
              <a:sym typeface="Helvetica"/>
            </a:endParaRPr>
          </a:p>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mn-lt"/>
              <a:ea typeface="+mn-ea"/>
              <a:cs typeface="+mn-cs"/>
              <a:sym typeface="Helvetica"/>
            </a:endParaRPr>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2FAC06-C33F-9D47-9667-CD149FEA8543}"/>
              </a:ext>
            </a:extLst>
          </p:cNvPr>
          <p:cNvSpPr>
            <a:spLocks noGrp="1"/>
          </p:cNvSpPr>
          <p:nvPr>
            <p:ph type="title"/>
          </p:nvPr>
        </p:nvSpPr>
        <p:spPr>
          <a:xfrm>
            <a:off x="457200" y="933448"/>
            <a:ext cx="8229600" cy="450851"/>
          </a:xfrm>
        </p:spPr>
        <p:txBody>
          <a:bodyPr>
            <a:normAutofit fontScale="90000"/>
          </a:bodyPr>
          <a:lstStyle/>
          <a:p>
            <a:pPr eaLnBrk="1" hangingPunct="1">
              <a:defRPr/>
            </a:pPr>
            <a:r>
              <a:rPr lang="en-US" altLang="en-US" dirty="0"/>
              <a:t>Other Guidelines for IEEE Working Group Meetings</a:t>
            </a:r>
            <a:endParaRPr lang="en-US" dirty="0"/>
          </a:p>
        </p:txBody>
      </p:sp>
      <p:sp>
        <p:nvSpPr>
          <p:cNvPr id="44035" name="Content Placeholder 2">
            <a:extLst>
              <a:ext uri="{FF2B5EF4-FFF2-40B4-BE49-F238E27FC236}">
                <a16:creationId xmlns:a16="http://schemas.microsoft.com/office/drawing/2014/main" id="{59A90F7C-51A8-1E42-AF9F-07D0680A9410}"/>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44036" name="Rectangle 4">
            <a:extLst>
              <a:ext uri="{FF2B5EF4-FFF2-40B4-BE49-F238E27FC236}">
                <a16:creationId xmlns:a16="http://schemas.microsoft.com/office/drawing/2014/main" id="{9105BAD5-204C-444F-9166-826846F75567}"/>
              </a:ext>
            </a:extLst>
          </p:cNvPr>
          <p:cNvSpPr>
            <a:spLocks noChangeArrowheads="1"/>
          </p:cNvSpPr>
          <p:nvPr/>
        </p:nvSpPr>
        <p:spPr bwMode="auto">
          <a:xfrm>
            <a:off x="763657" y="1753174"/>
            <a:ext cx="7692886" cy="4635756"/>
          </a:xfrm>
          <a:prstGeom prst="rect">
            <a:avLst/>
          </a:prstGeom>
          <a:noFill/>
          <a:ln>
            <a:noFill/>
          </a:ln>
        </p:spPr>
        <p:txBody>
          <a:bodyPr wrap="square">
            <a:spAutoFit/>
          </a:bodyPr>
          <a:lstStyle/>
          <a:p>
            <a:pPr marL="153596" indent="-1535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interpretation, validity, or essentiality of patents/patent claims.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specific license rates, terms, or conditions.</a:t>
            </a:r>
          </a:p>
          <a:p>
            <a:pPr marL="767981" lvl="2" indent="-153596" hangingPunct="1">
              <a:lnSpc>
                <a:spcPct val="80000"/>
              </a:lnSpc>
              <a:spcAft>
                <a:spcPts val="800"/>
              </a:spcAft>
              <a:buClr>
                <a:srgbClr val="4AC9E3"/>
              </a:buClr>
              <a:buSzPct val="150000"/>
              <a:buFont typeface="Arial" panose="020B0604020202020204" pitchFamily="34" charset="0"/>
              <a:buChar char="•"/>
              <a:defRPr/>
            </a:pPr>
            <a:r>
              <a:rPr lang="en-US" altLang="en-US"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marL="1075173" lvl="3" indent="-153596" hangingPunct="1">
              <a:lnSpc>
                <a:spcPct val="80000"/>
              </a:lnSpc>
              <a:spcAft>
                <a:spcPts val="800"/>
              </a:spcAft>
              <a:buClr>
                <a:srgbClr val="4AC9E3"/>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status or substance of ongoing or threatened litigation.</a:t>
            </a:r>
          </a:p>
          <a:p>
            <a:pPr marL="460788" lvl="1" indent="-152396" hangingPunct="1">
              <a:lnSpc>
                <a:spcPct val="80000"/>
              </a:lnSpc>
              <a:spcAft>
                <a:spcPts val="533"/>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eaLnBrk="1" hangingPunct="1">
              <a:lnSpc>
                <a:spcPct val="80000"/>
              </a:lnSpc>
              <a:buFont typeface="Monotype Sorts"/>
              <a:buNone/>
              <a:defRPr/>
            </a:pPr>
            <a:r>
              <a:rPr lang="en-US" altLang="en-US" sz="1200" b="1" dirty="0">
                <a:latin typeface="Calibri" panose="020F0502020204030204" pitchFamily="34" charset="0"/>
                <a:cs typeface="Calibri" panose="020F0502020204030204" pitchFamily="34" charset="0"/>
              </a:rPr>
              <a:t>---------------------------------------------------------------   </a:t>
            </a:r>
          </a:p>
          <a:p>
            <a:pPr algn="ctr" hangingPunct="1">
              <a:lnSpc>
                <a:spcPct val="80000"/>
              </a:lnSpc>
              <a:spcBef>
                <a:spcPts val="533"/>
              </a:spcBef>
              <a:defRPr/>
            </a:pPr>
            <a:r>
              <a:rPr lang="en-US" altLang="en-US" sz="1200" b="1" dirty="0">
                <a:latin typeface="Calibri" panose="020F0502020204030204" pitchFamily="34" charset="0"/>
                <a:cs typeface="Calibri" panose="020F0502020204030204" pitchFamily="34" charset="0"/>
              </a:rPr>
              <a:t>For more details, see </a:t>
            </a:r>
            <a:r>
              <a:rPr lang="en-US" altLang="en-US" sz="1200" b="1" i="1" dirty="0">
                <a:latin typeface="Calibri" panose="020F0502020204030204" pitchFamily="34" charset="0"/>
                <a:cs typeface="Calibri" panose="020F0502020204030204" pitchFamily="34" charset="0"/>
              </a:rPr>
              <a:t>IEEE SA Standards Board Operations Manual</a:t>
            </a:r>
            <a:r>
              <a:rPr lang="en-US" altLang="en-US" sz="1200" b="1" dirty="0">
                <a:latin typeface="Calibri" panose="020F0502020204030204" pitchFamily="34" charset="0"/>
                <a:cs typeface="Calibri" panose="020F0502020204030204" pitchFamily="34" charset="0"/>
              </a:rPr>
              <a:t>, clause 5.3.10 and </a:t>
            </a:r>
            <a:br>
              <a:rPr lang="en-US" altLang="en-US" sz="1200" b="1" dirty="0">
                <a:latin typeface="Calibri" panose="020F0502020204030204" pitchFamily="34" charset="0"/>
                <a:cs typeface="Calibri" panose="020F0502020204030204" pitchFamily="34" charset="0"/>
              </a:rPr>
            </a:br>
            <a:r>
              <a:rPr lang="en-US" altLang="en-US" sz="1200" b="1" i="1" dirty="0">
                <a:latin typeface="Calibri" panose="020F0502020204030204" pitchFamily="34" charset="0"/>
                <a:cs typeface="Calibri" panose="020F0502020204030204" pitchFamily="34" charset="0"/>
              </a:rPr>
              <a:t>Antitrust and Competition Policy: What You Need to Know </a:t>
            </a:r>
            <a:r>
              <a:rPr lang="en-US" altLang="en-US" sz="1200" b="1" dirty="0">
                <a:latin typeface="Calibri" panose="020F0502020204030204" pitchFamily="34" charset="0"/>
                <a:cs typeface="Calibri" panose="020F0502020204030204" pitchFamily="34" charset="0"/>
              </a:rPr>
              <a:t>at http://standards.ieee.org/develop/policies/antitrust.pdf</a:t>
            </a:r>
            <a:br>
              <a:rPr lang="en-US" altLang="en-US" sz="1200" b="1" dirty="0">
                <a:latin typeface="Calibri" panose="020F0502020204030204" pitchFamily="34" charset="0"/>
                <a:cs typeface="Calibri" panose="020F0502020204030204" pitchFamily="34" charset="0"/>
              </a:rPr>
            </a:br>
            <a:endParaRPr lang="en-US" altLang="en-US" sz="1200" b="1" dirty="0">
              <a:latin typeface="Calibri" panose="020F0502020204030204" pitchFamily="34" charset="0"/>
              <a:cs typeface="Calibri" panose="020F0502020204030204" pitchFamily="34"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 name="CustomShape 1"/>
          <p:cNvSpPr txBox="1"/>
          <p:nvPr/>
        </p:nvSpPr>
        <p:spPr>
          <a:xfrm>
            <a:off x="685800" y="916321"/>
            <a:ext cx="7771680" cy="54623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798" tIns="46798" rIns="46798" bIns="46798" anchor="ctr">
            <a:spAutoFit/>
          </a:bodyPr>
          <a:lstStyle>
            <a:lvl1pPr algn="ctr">
              <a:defRPr sz="3200" b="1" spc="-1">
                <a:latin typeface="Times New Roman"/>
                <a:ea typeface="Times New Roman"/>
                <a:cs typeface="Times New Roman"/>
                <a:sym typeface="Times New Roman"/>
              </a:defRPr>
            </a:lvl1pPr>
          </a:lstStyle>
          <a:p>
            <a:r>
              <a:t>Participation in IEEE 802 Meetings</a:t>
            </a:r>
          </a:p>
        </p:txBody>
      </p:sp>
      <p:sp>
        <p:nvSpPr>
          <p:cNvPr id="73" name="CustomShape 2"/>
          <p:cNvSpPr txBox="1"/>
          <p:nvPr/>
        </p:nvSpPr>
        <p:spPr>
          <a:xfrm>
            <a:off x="609480" y="1523880"/>
            <a:ext cx="7923959" cy="469578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18239" indent="-314278">
              <a:spcBef>
                <a:spcPts val="600"/>
              </a:spcBef>
              <a:defRPr sz="1600" b="1" spc="-1">
                <a:latin typeface="Times New Roman"/>
                <a:ea typeface="Times New Roman"/>
                <a:cs typeface="Times New Roman"/>
                <a:sym typeface="Times New Roman"/>
              </a:defRPr>
            </a:pPr>
            <a:r>
              <a:t>Participation in any IEEE 802 meeting (Sponsor, Sponsor subgroup, Working Group, Working Group subgroup, etc.) is on an individual basis</a:t>
            </a:r>
          </a:p>
          <a:p>
            <a:pPr marL="318239" indent="-314278">
              <a:spcBef>
                <a:spcPts val="600"/>
              </a:spcBef>
              <a:defRPr sz="1400" b="1" i="1" spc="-1">
                <a:latin typeface="Times New Roman"/>
                <a:ea typeface="Times New Roman"/>
                <a:cs typeface="Times New Roman"/>
                <a:sym typeface="Times New Roman"/>
              </a:defRPr>
            </a:pPr>
            <a:r>
              <a:t>•     </a:t>
            </a:r>
            <a:r>
              <a:rPr i="0"/>
              <a:t>Participants in the IEEE standards development individual process shall act based on their qualifications and experience. (</a:t>
            </a:r>
            <a:r>
              <a:rPr i="0" u="sng">
                <a:solidFill>
                  <a:srgbClr val="0000FF"/>
                </a:solidFill>
                <a:uFill>
                  <a:solidFill>
                    <a:srgbClr val="0000FF"/>
                  </a:solidFill>
                </a:uFill>
                <a:hlinkClick r:id="rId2"/>
              </a:rPr>
              <a:t>https://standards.ieee.org/develop/policies/bylaws/sb_bylaws.pdf</a:t>
            </a:r>
            <a:r>
              <a:rPr i="0" u="sng">
                <a:solidFill>
                  <a:srgbClr val="CCCCFF"/>
                </a:solidFill>
              </a:rPr>
              <a:t> </a:t>
            </a:r>
            <a:r>
              <a:rPr i="0"/>
              <a:t>section 5.2.1)</a:t>
            </a:r>
          </a:p>
          <a:p>
            <a:pPr marL="318239" indent="-314278">
              <a:spcBef>
                <a:spcPts val="600"/>
              </a:spcBef>
              <a:defRPr sz="1400" b="1" spc="-1">
                <a:latin typeface="Times New Roman"/>
                <a:ea typeface="Times New Roman"/>
                <a:cs typeface="Times New Roman"/>
                <a:sym typeface="Times New Roman"/>
              </a:defRPr>
            </a:pPr>
            <a: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18239" indent="-314278">
              <a:spcBef>
                <a:spcPts val="600"/>
              </a:spcBef>
              <a:defRPr sz="1400" b="1" spc="-1">
                <a:latin typeface="Times New Roman"/>
                <a:ea typeface="Times New Roman"/>
                <a:cs typeface="Times New Roman"/>
                <a:sym typeface="Times New Roman"/>
              </a:defRPr>
            </a:pPr>
            <a:r>
              <a:t>•    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18239" indent="-314278">
              <a:spcBef>
                <a:spcPts val="600"/>
              </a:spcBef>
              <a:defRPr sz="1400" b="1" spc="-1">
                <a:latin typeface="Times New Roman"/>
                <a:ea typeface="Times New Roman"/>
                <a:cs typeface="Times New Roman"/>
                <a:sym typeface="Times New Roman"/>
              </a:defRPr>
            </a:pPr>
            <a:r>
              <a:t>•    Participants shall not direct the actions or votes of any other member of an IEEE 802 Working Group or retaliate against any other member for their actions or votes within IEEE 802 Working Group meetings, see </a:t>
            </a:r>
            <a:r>
              <a:rPr u="sng">
                <a:solidFill>
                  <a:srgbClr val="0000FF"/>
                </a:solidFill>
                <a:uFill>
                  <a:solidFill>
                    <a:srgbClr val="0000FF"/>
                  </a:solidFill>
                </a:uFill>
                <a:hlinkClick r:id="rId3"/>
              </a:rPr>
              <a:t>https://standards.ieee.org/develop/policies/bylaws/sb_bylaws.pdf </a:t>
            </a:r>
            <a:r>
              <a:t>section 5.2.1.3 and the IEEE 802 LMSC Working Group Policies and Procedures, subclause 3.4.1 “Chair”, list item x.</a:t>
            </a:r>
          </a:p>
          <a:p>
            <a:pPr marL="318239" indent="-314278">
              <a:spcBef>
                <a:spcPts val="600"/>
              </a:spcBef>
              <a:defRPr sz="1600" b="1" spc="-1">
                <a:latin typeface="Times New Roman"/>
                <a:ea typeface="Times New Roman"/>
                <a:cs typeface="Times New Roman"/>
                <a:sym typeface="Times New Roman"/>
              </a:defRPr>
            </a:pPr>
            <a:r>
              <a:t>By participating in IEEE 802 meetings, you accept these requirements.  If you do not agree to these policies then you shall not participate.</a:t>
            </a:r>
          </a:p>
          <a:p>
            <a:pPr marL="318239" indent="-314278" algn="ctr">
              <a:spcBef>
                <a:spcPts val="600"/>
              </a:spcBef>
              <a:defRPr sz="1200" b="1" spc="-1">
                <a:latin typeface="Times New Roman"/>
                <a:ea typeface="Times New Roman"/>
                <a:cs typeface="Times New Roman"/>
                <a:sym typeface="Times New Roman"/>
              </a:defRPr>
            </a:pPr>
            <a:r>
              <a:t>(Latest revision of IEEE 802 LMSC Working Group Policies and Procedures: </a:t>
            </a:r>
            <a:r>
              <a:rPr u="sng">
                <a:solidFill>
                  <a:srgbClr val="0000FF"/>
                </a:solidFill>
                <a:uFill>
                  <a:solidFill>
                    <a:srgbClr val="0000FF"/>
                  </a:solidFill>
                </a:uFill>
                <a:hlinkClick r:id="rId4"/>
              </a:rPr>
              <a:t>http://www.ieee802.org/devdocs.shtml</a:t>
            </a:r>
            <a:r>
              <a:t>)</a:t>
            </a:r>
          </a:p>
        </p:txBody>
      </p:sp>
    </p:spTree>
  </p:cSld>
  <p:clrMapOvr>
    <a:masterClrMapping/>
  </p:clrMapOvr>
  <p:transition spd="med"/>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855586"/>
            <a:ext cx="7771680" cy="1065962"/>
          </a:xfrm>
        </p:spPr>
        <p:txBody>
          <a:bodyPr>
            <a:normAutofit fontScale="90000"/>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350" dirty="0"/>
              <a:t>This means no participant may exercise “</a:t>
            </a:r>
            <a:r>
              <a:rPr lang="en-US" sz="1350" i="1" dirty="0"/>
              <a:t>authority, leadership, or influence by reason of superior leverage, strength, or representation to the exclusion of fair and equitable consideration of other viewpoints</a:t>
            </a:r>
            <a:r>
              <a:rPr lang="en-US" sz="1350" dirty="0"/>
              <a:t>” or “</a:t>
            </a:r>
            <a:r>
              <a:rPr lang="en-US" sz="1350" i="1" dirty="0"/>
              <a:t>to hinder the progress of the standards development activity</a:t>
            </a:r>
            <a:r>
              <a:rPr lang="en-US" sz="135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Tree>
    <p:extLst>
      <p:ext uri="{BB962C8B-B14F-4D97-AF65-F5344CB8AC3E}">
        <p14:creationId xmlns:p14="http://schemas.microsoft.com/office/powerpoint/2010/main" val="54400466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Policy Documents</a:t>
            </a:r>
          </a:p>
        </p:txBody>
      </p:sp>
      <p:sp>
        <p:nvSpPr>
          <p:cNvPr id="3" name="Content Placeholder 2"/>
          <p:cNvSpPr>
            <a:spLocks noGrp="1"/>
          </p:cNvSpPr>
          <p:nvPr>
            <p:ph idx="1"/>
          </p:nvPr>
        </p:nvSpPr>
        <p:spPr>
          <a:xfrm>
            <a:off x="685801" y="2083118"/>
            <a:ext cx="7770813" cy="3630693"/>
          </a:xfrm>
        </p:spPr>
        <p:txBody>
          <a:bodyPr/>
          <a:lstStyle/>
          <a:p>
            <a:r>
              <a:rPr lang="en-US" dirty="0"/>
              <a:t>IEEE Code of Ethics</a:t>
            </a:r>
          </a:p>
          <a:p>
            <a:pPr lvl="1"/>
            <a:r>
              <a:rPr lang="en-US" dirty="0">
                <a:hlinkClick r:id="rId3"/>
              </a:rPr>
              <a:t>http://www.ieee.org/about/corporate/governance/p7-8.html</a:t>
            </a:r>
            <a:r>
              <a:rPr lang="en-US" dirty="0"/>
              <a:t> </a:t>
            </a:r>
          </a:p>
          <a:p>
            <a:r>
              <a:rPr lang="en-US" dirty="0"/>
              <a:t>IEEE Standards Association (IEEE-SA) Affiliation FAQ</a:t>
            </a:r>
          </a:p>
          <a:p>
            <a:pPr lvl="1"/>
            <a:r>
              <a:rPr lang="en-US" dirty="0">
                <a:hlinkClick r:id="rId4"/>
              </a:rPr>
              <a:t>http://standards.ieee.org/faqs/affiliation.html</a:t>
            </a:r>
            <a:r>
              <a:rPr lang="en-US" dirty="0"/>
              <a:t> </a:t>
            </a:r>
          </a:p>
          <a:p>
            <a:r>
              <a:rPr lang="en-US" dirty="0"/>
              <a:t>Antitrust and Competition Policy</a:t>
            </a:r>
          </a:p>
          <a:p>
            <a:pPr lvl="1"/>
            <a:r>
              <a:rPr lang="en-US" dirty="0">
                <a:hlinkClick r:id="rId5"/>
              </a:rPr>
              <a:t>http://standards.ieee.org/resources/antitrust-guidelines.pdf</a:t>
            </a:r>
            <a:r>
              <a:rPr lang="en-US" dirty="0"/>
              <a:t>  </a:t>
            </a:r>
            <a:endParaRPr lang="en-US" dirty="0">
              <a:hlinkClick r:id="rId6"/>
            </a:endParaRPr>
          </a:p>
          <a:p>
            <a:r>
              <a:rPr lang="en-US" dirty="0"/>
              <a:t>Letter of Assurance Form</a:t>
            </a:r>
          </a:p>
          <a:p>
            <a:pPr lvl="1"/>
            <a:r>
              <a:rPr lang="en-US" dirty="0">
                <a:hlinkClick r:id="rId7"/>
              </a:rPr>
              <a:t>http://standards.ieee.org/develop/policies/bylaws/sect6-7.html#loa</a:t>
            </a:r>
            <a:r>
              <a:rPr lang="en-US" dirty="0"/>
              <a:t> </a:t>
            </a:r>
          </a:p>
          <a:p>
            <a:pPr lvl="1"/>
            <a:r>
              <a:rPr lang="en-US" dirty="0">
                <a:hlinkClick r:id="rId6"/>
              </a:rPr>
              <a:t>https://development.standards.ieee.org/myproject/Public//mytools/mob/loa.pdf</a:t>
            </a:r>
          </a:p>
          <a:p>
            <a:r>
              <a:rPr lang="en-US" dirty="0"/>
              <a:t>IEEE-SA Patent Committee FAQ &amp; Patent slides</a:t>
            </a:r>
          </a:p>
          <a:p>
            <a:pPr lvl="1"/>
            <a:r>
              <a:rPr lang="en-US" dirty="0">
                <a:hlinkClick r:id="rId8"/>
              </a:rPr>
              <a:t>http://standards.ieee.org/board/pat/faq.pdf</a:t>
            </a:r>
            <a:r>
              <a:rPr lang="en-US" dirty="0"/>
              <a:t> and </a:t>
            </a:r>
            <a:r>
              <a:rPr lang="en-US" dirty="0">
                <a:hlinkClick r:id="rId6"/>
              </a:rPr>
              <a:t>http://standards.ieee.org/board/pat/pat-slideset.ppt</a:t>
            </a:r>
            <a:r>
              <a:rPr lang="en-US" dirty="0"/>
              <a:t> </a:t>
            </a:r>
          </a:p>
          <a:p>
            <a:pPr>
              <a:buNone/>
            </a:pPr>
            <a:endParaRPr lang="en-GB" sz="900" dirty="0"/>
          </a:p>
        </p:txBody>
      </p:sp>
    </p:spTree>
    <p:extLst>
      <p:ext uri="{BB962C8B-B14F-4D97-AF65-F5344CB8AC3E}">
        <p14:creationId xmlns:p14="http://schemas.microsoft.com/office/powerpoint/2010/main" val="409486789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p:txBody>
          <a:bodyPr/>
          <a:lstStyle/>
          <a:p>
            <a:endParaRPr lang="en-US" dirty="0"/>
          </a:p>
          <a:p>
            <a:r>
              <a:rPr lang="en-US" dirty="0"/>
              <a:t>The current version of the IEEE-SA Standards Board Bylaws is available at: </a:t>
            </a:r>
          </a:p>
          <a:p>
            <a:pPr lvl="1">
              <a:buNone/>
            </a:pPr>
            <a:r>
              <a:rPr lang="en-US" sz="1350" dirty="0">
                <a:hlinkClick r:id="rId3"/>
              </a:rPr>
              <a:t>http://standards.ieee.org/develop/policies/bylaws/index.html</a:t>
            </a:r>
            <a:r>
              <a:rPr lang="en-US" sz="1350" dirty="0"/>
              <a:t> (HTML version) </a:t>
            </a:r>
          </a:p>
          <a:p>
            <a:pPr lvl="1">
              <a:buNone/>
            </a:pPr>
            <a:r>
              <a:rPr lang="en-US" sz="1350" dirty="0">
                <a:hlinkClick r:id="rId4"/>
              </a:rPr>
              <a:t>http://standards.ieee.org/develop/policies/bylaws/sb_bylaws.pdf</a:t>
            </a:r>
            <a:r>
              <a:rPr lang="en-US" sz="1350" dirty="0"/>
              <a:t> (PDF version)</a:t>
            </a:r>
            <a:r>
              <a:rPr lang="en-US" sz="1050" dirty="0"/>
              <a:t> </a:t>
            </a:r>
          </a:p>
          <a:p>
            <a:pPr>
              <a:buNone/>
            </a:pPr>
            <a:br>
              <a:rPr lang="en-US" sz="1200" dirty="0"/>
            </a:br>
            <a:endParaRPr lang="en-US" sz="1200" dirty="0"/>
          </a:p>
          <a:p>
            <a:r>
              <a:rPr lang="en-US" dirty="0"/>
              <a:t>The current version of the IEEE-SA Standards Board Operations Manual is available at: </a:t>
            </a:r>
          </a:p>
          <a:p>
            <a:pPr lvl="1">
              <a:buNone/>
            </a:pPr>
            <a:r>
              <a:rPr lang="en-US" sz="1350" dirty="0">
                <a:hlinkClick r:id="rId5"/>
              </a:rPr>
              <a:t>http://standards.ieee.org/develop/policies/opman/index.html</a:t>
            </a:r>
            <a:r>
              <a:rPr lang="en-US" sz="1350" dirty="0"/>
              <a:t> (HTML version) </a:t>
            </a:r>
          </a:p>
          <a:p>
            <a:pPr lvl="1">
              <a:buNone/>
            </a:pPr>
            <a:r>
              <a:rPr lang="en-US" sz="1350" dirty="0">
                <a:hlinkClick r:id="rId6"/>
              </a:rPr>
              <a:t>http://standards.ieee.org/develop/policies/opman/sb_om.pdf</a:t>
            </a:r>
            <a:r>
              <a:rPr lang="en-US" sz="1350" dirty="0"/>
              <a:t> (PDF version) </a:t>
            </a:r>
            <a:endParaRPr lang="en-US" sz="1200" dirty="0"/>
          </a:p>
          <a:p>
            <a:pPr>
              <a:buNone/>
            </a:pPr>
            <a:endParaRPr lang="en-GB" sz="900" dirty="0"/>
          </a:p>
        </p:txBody>
      </p:sp>
    </p:spTree>
    <p:extLst>
      <p:ext uri="{BB962C8B-B14F-4D97-AF65-F5344CB8AC3E}">
        <p14:creationId xmlns:p14="http://schemas.microsoft.com/office/powerpoint/2010/main" val="287802152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0" y="1831137"/>
            <a:ext cx="7771680" cy="4264023"/>
          </a:xfrm>
        </p:spPr>
        <p:txBody>
          <a:bodyPr>
            <a:normAutofit/>
          </a:bodyPr>
          <a:lstStyle/>
          <a:p>
            <a:r>
              <a:rPr lang="en-US" altLang="en-US" sz="1600" dirty="0"/>
              <a:t>By participating in this activity, you agree to comply with the IEEE Code of Ethics, all applicable laws, and all IEEE policies and procedures including, but not limited to, the IEEE SA Copyright Policy. </a:t>
            </a:r>
          </a:p>
          <a:p>
            <a:pPr marL="342900" indent="-342900">
              <a:buClr>
                <a:srgbClr val="CC3300"/>
              </a:buClr>
              <a:buSzPct val="50000"/>
              <a:buFont typeface="Arial" panose="020B0604020202020204" pitchFamily="34" charset="0"/>
              <a:buChar char="•"/>
            </a:pPr>
            <a:endParaRPr lang="en-US" altLang="en-US" sz="2200" dirty="0">
              <a:latin typeface="Calibri" pitchFamily="34" charset="0"/>
              <a:cs typeface="Calibri" pitchFamily="34" charset="0"/>
            </a:endParaRPr>
          </a:p>
          <a:p>
            <a:pPr marL="642938" lvl="1" indent="-257175">
              <a:buSzPct val="150000"/>
              <a:buFont typeface="Arial" panose="020B0604020202020204" pitchFamily="34" charset="0"/>
              <a:buChar char="•"/>
            </a:pPr>
            <a:r>
              <a:rPr lang="en-US" altLang="en-US" sz="1550" dirty="0"/>
              <a:t>Previously Published material (copyright assertion indicated) shall not be presented/submitted to the Working Group nor incorporated into a Working Group draft unless permission is granted. </a:t>
            </a:r>
          </a:p>
          <a:p>
            <a:pPr marL="642938" lvl="1" indent="-257175">
              <a:buSzPct val="150000"/>
              <a:buFont typeface="Arial" panose="020B0604020202020204" pitchFamily="34" charset="0"/>
              <a:buChar char="•"/>
            </a:pPr>
            <a:r>
              <a:rPr lang="en-US" altLang="en-US" sz="1550" dirty="0"/>
              <a:t>Prior to presentation or submission, you shall notify the Working Group Chair of previously Published material and should assist the Chair in obtaining copyright permission acceptable to IEEE SA.</a:t>
            </a:r>
          </a:p>
          <a:p>
            <a:pPr marL="642938" lvl="1" indent="-257175">
              <a:buSzPct val="150000"/>
              <a:buFont typeface="Arial" panose="020B0604020202020204" pitchFamily="34" charset="0"/>
              <a:buChar char="•"/>
            </a:pPr>
            <a:r>
              <a:rPr lang="en-US" altLang="en-US" sz="1550" dirty="0"/>
              <a:t>For material that is not previously Published, IEEE is automatically granted a license to use any material that is presented or submitted.</a:t>
            </a:r>
          </a:p>
          <a:p>
            <a:pPr marL="942975" lvl="2" indent="-257175">
              <a:buSzPct val="150000"/>
              <a:buFont typeface="Arial" panose="020B0604020202020204" pitchFamily="34" charset="0"/>
              <a:buChar char="•"/>
            </a:pPr>
            <a:endParaRPr lang="en-US" altLang="en-US" sz="1400" dirty="0"/>
          </a:p>
        </p:txBody>
      </p:sp>
    </p:spTree>
    <p:extLst>
      <p:ext uri="{BB962C8B-B14F-4D97-AF65-F5344CB8AC3E}">
        <p14:creationId xmlns:p14="http://schemas.microsoft.com/office/powerpoint/2010/main" val="419985141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685801" y="867976"/>
            <a:ext cx="7771680" cy="457200"/>
          </a:xfrm>
        </p:spPr>
        <p:txBody>
          <a:bodyPr>
            <a:normAutofit fontScale="90000"/>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1" y="2231570"/>
            <a:ext cx="7856537" cy="3483429"/>
          </a:xfrm>
        </p:spPr>
        <p:txBody>
          <a:bodyPr>
            <a:noAutofit/>
          </a:bodyPr>
          <a:lstStyle/>
          <a:p>
            <a:pPr marL="900113" lvl="2" indent="-214313">
              <a:buSzPct val="150000"/>
              <a:buFont typeface="Arial" panose="020B0604020202020204" pitchFamily="34" charset="0"/>
              <a:buChar char="•"/>
            </a:pPr>
            <a:r>
              <a:rPr lang="en-US" sz="1600" dirty="0"/>
              <a:t>The IEEE SA Copyright Policy is described in the IEEE SA Standards Board Bylaws and IEEE SA Standards Board Operations Manual</a:t>
            </a:r>
          </a:p>
          <a:p>
            <a:pPr marL="1243013" lvl="3" indent="-214313">
              <a:buSzPct val="150000"/>
              <a:buFont typeface="Arial" panose="020B0604020202020204" pitchFamily="34" charset="0"/>
              <a:buChar char="•"/>
            </a:pPr>
            <a:r>
              <a:rPr lang="en-US" sz="1200" dirty="0"/>
              <a:t>IEEE SA Copyright Policy, see </a:t>
            </a:r>
            <a:br>
              <a:rPr lang="en-US" sz="1200" dirty="0"/>
            </a:br>
            <a:r>
              <a:rPr lang="en-US" sz="1200" dirty="0"/>
              <a:t>	Clause 7 of the IEEE SA Standards Board Bylaws</a:t>
            </a:r>
            <a:br>
              <a:rPr lang="en-US" sz="1200" dirty="0"/>
            </a:br>
            <a:r>
              <a:rPr lang="en-US" sz="1200" dirty="0"/>
              <a:t> 	</a:t>
            </a:r>
            <a:r>
              <a:rPr lang="en-US" sz="1600" dirty="0">
                <a:hlinkClick r:id="rId2"/>
              </a:rPr>
              <a:t>https://standards.ieee.org/about/policies/bylaws/sect6-7.html#7</a:t>
            </a:r>
            <a:br>
              <a:rPr lang="en-US" sz="1600" dirty="0"/>
            </a:br>
            <a:r>
              <a:rPr lang="en-US" sz="1200" dirty="0"/>
              <a:t>	Clause 6.1 of the IEEE SA Standards Board Operations Manual</a:t>
            </a:r>
            <a:br>
              <a:rPr lang="en-US" sz="1200" dirty="0"/>
            </a:br>
            <a:r>
              <a:rPr lang="en-US" sz="1200" dirty="0"/>
              <a:t>	</a:t>
            </a: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r>
              <a:rPr lang="en-US" sz="1600" dirty="0"/>
              <a:t>IEEE SA Copyright Permission</a:t>
            </a:r>
          </a:p>
          <a:p>
            <a:pPr marL="1243013" lvl="3" indent="-214313">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900113" lvl="2" indent="-214313">
              <a:buSzPct val="150000"/>
              <a:buFont typeface="Arial" panose="020B0604020202020204" pitchFamily="34" charset="0"/>
              <a:buChar char="•"/>
            </a:pPr>
            <a:r>
              <a:rPr lang="en-US" sz="1600" dirty="0"/>
              <a:t>IEEE SA Copyright FAQs</a:t>
            </a:r>
          </a:p>
          <a:p>
            <a:pPr marL="1243013" lvl="3" indent="-214313">
              <a:buSzPct val="150000"/>
              <a:buFont typeface="Arial" panose="020B0604020202020204" pitchFamily="34" charset="0"/>
              <a:buChar char="•"/>
            </a:pPr>
            <a:r>
              <a:rPr lang="en-US" sz="1600" dirty="0">
                <a:hlinkClick r:id="rId5"/>
              </a:rPr>
              <a:t>http://standards.ieee.org/faqs/copyrights.html/</a:t>
            </a:r>
            <a:endParaRPr lang="en-US" sz="1600" dirty="0"/>
          </a:p>
          <a:p>
            <a:pPr marL="900113" lvl="2" indent="-214313">
              <a:buSzPct val="150000"/>
              <a:buFont typeface="Arial" panose="020B0604020202020204" pitchFamily="34" charset="0"/>
              <a:buChar char="•"/>
            </a:pPr>
            <a:r>
              <a:rPr lang="en-US" sz="1600" dirty="0"/>
              <a:t>IEEE SA Best Practices for IEEE Standards Development </a:t>
            </a:r>
          </a:p>
          <a:p>
            <a:pPr marL="1243013" lvl="3" indent="-214313">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900113" lvl="2" indent="-214313">
              <a:buSzPct val="150000"/>
              <a:buFont typeface="Arial" panose="020B0604020202020204" pitchFamily="34" charset="0"/>
              <a:buChar char="•"/>
            </a:pPr>
            <a:r>
              <a:rPr lang="en-US" sz="1600" dirty="0"/>
              <a:t>Distribution of Draft Standards (see 6.1.3 of the SASB Operations Manual)</a:t>
            </a:r>
          </a:p>
          <a:p>
            <a:pPr marL="1243013" lvl="3" indent="-214313">
              <a:buSzPct val="150000"/>
              <a:buFont typeface="Arial" panose="020B0604020202020204" pitchFamily="34" charset="0"/>
              <a:buChar char="•"/>
            </a:pP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endParaRPr lang="en-US" altLang="en-US" sz="11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6950078" y="817345"/>
            <a:ext cx="1943100" cy="1015663"/>
          </a:xfrm>
          <a:prstGeom prst="rect">
            <a:avLst/>
          </a:prstGeom>
          <a:noFill/>
        </p:spPr>
        <p:txBody>
          <a:bodyPr wrap="square" rtlCol="0">
            <a:spAutoFit/>
          </a:bodyPr>
          <a:lstStyle/>
          <a:p>
            <a:r>
              <a:rPr lang="en-US" sz="1500" dirty="0">
                <a:solidFill>
                  <a:srgbClr val="FF0000"/>
                </a:solidFill>
              </a:rPr>
              <a:t>Secretary to record that copyright policy slides were presented</a:t>
            </a:r>
          </a:p>
        </p:txBody>
      </p:sp>
    </p:spTree>
    <p:extLst>
      <p:ext uri="{BB962C8B-B14F-4D97-AF65-F5344CB8AC3E}">
        <p14:creationId xmlns:p14="http://schemas.microsoft.com/office/powerpoint/2010/main" val="413310875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8361BF-E55D-83BD-16B1-C3F68611561B}"/>
              </a:ext>
            </a:extLst>
          </p:cNvPr>
          <p:cNvSpPr>
            <a:spLocks noGrp="1"/>
          </p:cNvSpPr>
          <p:nvPr>
            <p:ph type="title"/>
          </p:nvPr>
        </p:nvSpPr>
        <p:spPr/>
        <p:txBody>
          <a:bodyPr/>
          <a:lstStyle/>
          <a:p>
            <a:r>
              <a:rPr lang="en-US" dirty="0"/>
              <a:t>Successful Hybrid Meeting Protocols</a:t>
            </a:r>
          </a:p>
        </p:txBody>
      </p:sp>
      <p:sp>
        <p:nvSpPr>
          <p:cNvPr id="6" name="Content Placeholder 2">
            <a:extLst>
              <a:ext uri="{FF2B5EF4-FFF2-40B4-BE49-F238E27FC236}">
                <a16:creationId xmlns:a16="http://schemas.microsoft.com/office/drawing/2014/main" id="{B943866F-5CB4-FB87-75AD-5052CCEF1DC4}"/>
              </a:ext>
            </a:extLst>
          </p:cNvPr>
          <p:cNvSpPr>
            <a:spLocks noGrp="1"/>
          </p:cNvSpPr>
          <p:nvPr>
            <p:ph idx="1"/>
          </p:nvPr>
        </p:nvSpPr>
        <p:spPr>
          <a:prstGeom prst="rect">
            <a:avLst/>
          </a:prstGeom>
        </p:spPr>
        <p:txBody>
          <a:bodyPr vert="horz" lIns="91440" tIns="45720" rIns="91440" bIns="45720" rtlCol="0">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dirty="0"/>
              <a:t>In-room Attendees</a:t>
            </a:r>
          </a:p>
          <a:p>
            <a:pPr marL="285750" lvl="1" indent="-285750">
              <a:buFont typeface="Arial" panose="020B0604020202020204" pitchFamily="34" charset="0"/>
              <a:buChar char="•"/>
            </a:pPr>
            <a:r>
              <a:rPr lang="en-US" dirty="0"/>
              <a:t>In Webex choose connect without audio before you join</a:t>
            </a:r>
          </a:p>
          <a:p>
            <a:pPr marL="285750" lvl="1" indent="-285750">
              <a:buFont typeface="Arial" panose="020B0604020202020204" pitchFamily="34" charset="0"/>
              <a:buChar char="•"/>
            </a:pPr>
            <a:r>
              <a:rPr lang="en-US" dirty="0"/>
              <a:t>Use the Webex queue to indicate you want to speak</a:t>
            </a:r>
          </a:p>
          <a:p>
            <a:pPr marL="285750" lvl="1" indent="-285750">
              <a:buFont typeface="Arial" panose="020B0604020202020204" pitchFamily="34" charset="0"/>
              <a:buChar char="•"/>
            </a:pPr>
            <a:r>
              <a:rPr lang="en-US" dirty="0"/>
              <a:t>Wait to hold the microphone to make a comment</a:t>
            </a:r>
          </a:p>
          <a:p>
            <a:pPr marL="285750" lvl="1" indent="-285750">
              <a:buFont typeface="Arial" panose="020B0604020202020204" pitchFamily="34" charset="0"/>
              <a:buChar char="•"/>
            </a:pPr>
            <a:r>
              <a:rPr lang="en-US" dirty="0"/>
              <a:t>Repeat any questions that are inadvertently asked away from the microphone</a:t>
            </a:r>
          </a:p>
          <a:p>
            <a:pPr marL="285750" lvl="1" indent="-285750">
              <a:buFont typeface="Arial" panose="020B0604020202020204" pitchFamily="34" charset="0"/>
              <a:buChar char="•"/>
            </a:pPr>
            <a:endParaRPr lang="en-US" dirty="0"/>
          </a:p>
          <a:p>
            <a:pPr marL="0" lvl="1" indent="0">
              <a:buNone/>
            </a:pPr>
            <a:r>
              <a:rPr lang="en-US" sz="2800" dirty="0"/>
              <a:t>Remote Attendees</a:t>
            </a:r>
          </a:p>
          <a:p>
            <a:pPr marL="285750" lvl="1" indent="-285750">
              <a:buFont typeface="Arial" panose="020B0604020202020204" pitchFamily="34" charset="0"/>
              <a:buChar char="•"/>
            </a:pPr>
            <a:r>
              <a:rPr lang="en-US" dirty="0"/>
              <a:t>Join Webex and set Webex audio as ‘music’</a:t>
            </a:r>
          </a:p>
          <a:p>
            <a:pPr marL="285750" lvl="1" indent="-285750">
              <a:buFont typeface="Arial" panose="020B0604020202020204" pitchFamily="34" charset="0"/>
              <a:buChar char="•"/>
            </a:pPr>
            <a:r>
              <a:rPr lang="en-US" dirty="0"/>
              <a:t>Use the Webex queue to indicate you want to speak</a:t>
            </a:r>
          </a:p>
          <a:p>
            <a:pPr marL="285750" lvl="1" indent="-285750">
              <a:buFont typeface="Arial" panose="020B0604020202020204" pitchFamily="34" charset="0"/>
              <a:buChar char="•"/>
            </a:pPr>
            <a:endParaRPr lang="en-US" dirty="0"/>
          </a:p>
          <a:p>
            <a:pPr lvl="1"/>
            <a:endParaRPr lang="en-US" dirty="0"/>
          </a:p>
        </p:txBody>
      </p:sp>
    </p:spTree>
    <p:extLst>
      <p:ext uri="{BB962C8B-B14F-4D97-AF65-F5344CB8AC3E}">
        <p14:creationId xmlns:p14="http://schemas.microsoft.com/office/powerpoint/2010/main" val="58247287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220D77-4B90-B742-B74B-6BD78C0D50E7}"/>
              </a:ext>
            </a:extLst>
          </p:cNvPr>
          <p:cNvSpPr>
            <a:spLocks noGrp="1"/>
          </p:cNvSpPr>
          <p:nvPr>
            <p:ph type="title"/>
          </p:nvPr>
        </p:nvSpPr>
        <p:spPr>
          <a:xfrm>
            <a:off x="685800" y="762840"/>
            <a:ext cx="7771680" cy="1065962"/>
          </a:xfrm>
        </p:spPr>
        <p:txBody>
          <a:bodyPr/>
          <a:lstStyle/>
          <a:p>
            <a:r>
              <a:rPr lang="en-US" dirty="0" err="1"/>
              <a:t>TGbi</a:t>
            </a:r>
            <a:r>
              <a:rPr lang="en-US" dirty="0"/>
              <a:t> Agenda – January 18, 2023</a:t>
            </a:r>
            <a:br>
              <a:rPr lang="en-US" dirty="0"/>
            </a:br>
            <a:endParaRPr lang="en-US" dirty="0"/>
          </a:p>
        </p:txBody>
      </p:sp>
      <p:sp>
        <p:nvSpPr>
          <p:cNvPr id="3" name="Content Placeholder 2">
            <a:extLst>
              <a:ext uri="{FF2B5EF4-FFF2-40B4-BE49-F238E27FC236}">
                <a16:creationId xmlns:a16="http://schemas.microsoft.com/office/drawing/2014/main" id="{D9119F4E-FC06-F646-87EB-EF12912A7052}"/>
              </a:ext>
            </a:extLst>
          </p:cNvPr>
          <p:cNvSpPr>
            <a:spLocks noGrp="1"/>
          </p:cNvSpPr>
          <p:nvPr>
            <p:ph idx="1"/>
          </p:nvPr>
        </p:nvSpPr>
        <p:spPr>
          <a:xfrm>
            <a:off x="685800" y="1293330"/>
            <a:ext cx="8058150" cy="5210175"/>
          </a:xfrm>
        </p:spPr>
        <p:txBody>
          <a:bodyPr>
            <a:normAutofit/>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400" spc="-1" dirty="0">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Agenda approval –  </a:t>
            </a:r>
            <a:r>
              <a:rPr lang="en-US" sz="1400" strike="sngStrike" spc="-1" dirty="0">
                <a:latin typeface="Times New Roman" panose="02020603050405020304" pitchFamily="18" charset="0"/>
                <a:cs typeface="Times New Roman" panose="02020603050405020304" pitchFamily="18" charset="0"/>
                <a:sym typeface="Arial"/>
              </a:rPr>
              <a:t>approved by unanimous consent </a:t>
            </a:r>
            <a:r>
              <a:rPr lang="en-US" sz="1400" spc="-1" dirty="0">
                <a:latin typeface="Times New Roman" panose="02020603050405020304" pitchFamily="18" charset="0"/>
                <a:cs typeface="Times New Roman" panose="02020603050405020304" pitchFamily="18" charset="0"/>
                <a:sym typeface="Arial"/>
              </a:rPr>
              <a:t>( participants on-line,  participants in the room)</a:t>
            </a:r>
          </a:p>
          <a:p>
            <a:pPr lvl="1">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marL="57150" lvl="1"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Remaining sessions/meetings:</a:t>
            </a:r>
          </a:p>
          <a:p>
            <a:pPr marL="971550" lvl="2" indent="-34290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Thursday 		AM2</a:t>
            </a:r>
          </a:p>
          <a:p>
            <a:pPr marL="971550" lvl="2" indent="-34290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Thursday		PM2 – Joint meeting with </a:t>
            </a:r>
            <a:r>
              <a:rPr lang="en-US" sz="1400" spc="-1" dirty="0" err="1">
                <a:latin typeface="Times New Roman" panose="02020603050405020304" pitchFamily="18" charset="0"/>
                <a:cs typeface="Times New Roman" panose="02020603050405020304" pitchFamily="18" charset="0"/>
                <a:sym typeface="Arial"/>
              </a:rPr>
              <a:t>TGbh</a:t>
            </a:r>
            <a:endParaRPr lang="en-US" sz="1400" spc="-1" dirty="0">
              <a:latin typeface="Times New Roman" panose="02020603050405020304" pitchFamily="18" charset="0"/>
              <a:cs typeface="Times New Roman" panose="02020603050405020304" pitchFamily="18" charset="0"/>
              <a:sym typeface="Arial"/>
            </a:endParaRPr>
          </a:p>
          <a:p>
            <a:pPr marL="57150" lvl="1" indent="-342900">
              <a:buFont typeface="Arial" panose="020B0604020202020204" pitchFamily="34" charset="0"/>
              <a:buChar char="•"/>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marL="57150" lvl="1"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Teleconferences to be scheduled:</a:t>
            </a:r>
          </a:p>
          <a:p>
            <a:pPr marL="971550" lvl="2" indent="-34290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Thursday	9amET or 10amET as available</a:t>
            </a:r>
          </a:p>
          <a:p>
            <a:pPr marL="971550" lvl="2" indent="-34290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Feb. 2, Feb. 16, March 3</a:t>
            </a:r>
          </a:p>
          <a:p>
            <a:pPr marL="57150" lvl="1" indent="-342900">
              <a:buFont typeface="Arial" panose="020B0604020202020204" pitchFamily="34" charset="0"/>
              <a:buChar char="•"/>
              <a:defRPr sz="1500" spc="-1">
                <a:latin typeface="Arial"/>
                <a:ea typeface="Arial"/>
                <a:cs typeface="Arial"/>
                <a:sym typeface="Arial"/>
              </a:defRPr>
            </a:pPr>
            <a:endParaRPr lang="en-US" sz="1400" spc="-1" dirty="0">
              <a:latin typeface="Times New Roman"/>
              <a:cs typeface="Times New Roman"/>
              <a:sym typeface="Times New Roman"/>
            </a:endParaRPr>
          </a:p>
          <a:p>
            <a:pPr marL="57150" lvl="1" indent="-342900">
              <a:buFont typeface="Arial" panose="020B0604020202020204" pitchFamily="34" charset="0"/>
              <a:buChar char="•"/>
              <a:defRPr sz="1500" spc="-1">
                <a:latin typeface="Arial"/>
                <a:ea typeface="Arial"/>
                <a:cs typeface="Arial"/>
                <a:sym typeface="Arial"/>
              </a:defRPr>
            </a:pPr>
            <a:r>
              <a:rPr lang="en-US" sz="1400" spc="-1" dirty="0">
                <a:latin typeface="Times New Roman"/>
                <a:cs typeface="Times New Roman"/>
                <a:sym typeface="Times New Roman"/>
              </a:rPr>
              <a:t>Discussion of Timeline update (after last submission)</a:t>
            </a:r>
          </a:p>
          <a:p>
            <a:pPr marL="57150" lvl="1" indent="-342900">
              <a:buFont typeface="Arial" panose="020B0604020202020204" pitchFamily="34" charset="0"/>
              <a:buChar char="•"/>
              <a:defRPr sz="1500" spc="-1">
                <a:latin typeface="Arial"/>
                <a:ea typeface="Arial"/>
                <a:cs typeface="Arial"/>
                <a:sym typeface="Arial"/>
              </a:defRPr>
            </a:pPr>
            <a:endParaRPr lang="en-US" sz="1400" b="1" spc="-1" dirty="0">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400" b="1" spc="-1" dirty="0">
                <a:latin typeface="Times New Roman"/>
                <a:cs typeface="Times New Roman"/>
                <a:sym typeface="Times New Roman"/>
              </a:rPr>
              <a:t>Discussion</a:t>
            </a:r>
            <a:endParaRPr lang="en-US" sz="1400" spc="-1" dirty="0">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Submissions:</a:t>
            </a:r>
          </a:p>
          <a:p>
            <a:pPr marL="1257300" lvl="2" indent="-34290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23/xxx – submission for Thursday </a:t>
            </a:r>
          </a:p>
          <a:p>
            <a:pPr lvl="2">
              <a:buNone/>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Brainstorming on document organization – 23/0087r0</a:t>
            </a:r>
          </a:p>
          <a:p>
            <a:pPr marL="342900" lvl="1"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Joint session with </a:t>
            </a:r>
            <a:r>
              <a:rPr lang="en-US" sz="1400" spc="-1" dirty="0" err="1">
                <a:latin typeface="Times New Roman" panose="02020603050405020304" pitchFamily="18" charset="0"/>
                <a:cs typeface="Times New Roman" panose="02020603050405020304" pitchFamily="18" charset="0"/>
                <a:sym typeface="Arial"/>
              </a:rPr>
              <a:t>TGbh</a:t>
            </a:r>
            <a:endParaRPr lang="en-US" sz="1400" spc="-1" dirty="0">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400" b="1" spc="-1" dirty="0">
                <a:latin typeface="Times New Roman" panose="02020603050405020304" pitchFamily="18" charset="0"/>
                <a:cs typeface="Times New Roman" panose="02020603050405020304" pitchFamily="18" charset="0"/>
                <a:sym typeface="Arial"/>
              </a:rPr>
              <a:t>Adjourn</a:t>
            </a:r>
            <a:endParaRPr lang="en-US" sz="1400" dirty="0"/>
          </a:p>
        </p:txBody>
      </p:sp>
    </p:spTree>
    <p:extLst>
      <p:ext uri="{BB962C8B-B14F-4D97-AF65-F5344CB8AC3E}">
        <p14:creationId xmlns:p14="http://schemas.microsoft.com/office/powerpoint/2010/main" val="1742744918"/>
      </p:ext>
    </p:extLst>
  </p:cSld>
  <p:clrMapOvr>
    <a:masterClrMapping/>
  </p:clrMapOvr>
  <p:transition spd="med"/>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220D77-4B90-B742-B74B-6BD78C0D50E7}"/>
              </a:ext>
            </a:extLst>
          </p:cNvPr>
          <p:cNvSpPr>
            <a:spLocks noGrp="1"/>
          </p:cNvSpPr>
          <p:nvPr>
            <p:ph type="title"/>
          </p:nvPr>
        </p:nvSpPr>
        <p:spPr>
          <a:xfrm>
            <a:off x="685800" y="762840"/>
            <a:ext cx="7771680" cy="1065962"/>
          </a:xfrm>
        </p:spPr>
        <p:txBody>
          <a:bodyPr/>
          <a:lstStyle/>
          <a:p>
            <a:r>
              <a:rPr lang="en-US" dirty="0" err="1">
                <a:solidFill>
                  <a:schemeClr val="bg1">
                    <a:lumMod val="65000"/>
                  </a:schemeClr>
                </a:solidFill>
              </a:rPr>
              <a:t>TGbi</a:t>
            </a:r>
            <a:r>
              <a:rPr lang="en-US" dirty="0">
                <a:solidFill>
                  <a:schemeClr val="bg1">
                    <a:lumMod val="65000"/>
                  </a:schemeClr>
                </a:solidFill>
              </a:rPr>
              <a:t> Agenda – January 16, 2023</a:t>
            </a:r>
            <a:br>
              <a:rPr lang="en-US" dirty="0">
                <a:solidFill>
                  <a:schemeClr val="bg1">
                    <a:lumMod val="65000"/>
                  </a:schemeClr>
                </a:solidFill>
              </a:rPr>
            </a:br>
            <a:endParaRPr lang="en-US" dirty="0">
              <a:solidFill>
                <a:schemeClr val="bg1">
                  <a:lumMod val="65000"/>
                </a:schemeClr>
              </a:solidFill>
            </a:endParaRPr>
          </a:p>
        </p:txBody>
      </p:sp>
      <p:sp>
        <p:nvSpPr>
          <p:cNvPr id="3" name="Content Placeholder 2">
            <a:extLst>
              <a:ext uri="{FF2B5EF4-FFF2-40B4-BE49-F238E27FC236}">
                <a16:creationId xmlns:a16="http://schemas.microsoft.com/office/drawing/2014/main" id="{D9119F4E-FC06-F646-87EB-EF12912A7052}"/>
              </a:ext>
            </a:extLst>
          </p:cNvPr>
          <p:cNvSpPr>
            <a:spLocks noGrp="1"/>
          </p:cNvSpPr>
          <p:nvPr>
            <p:ph idx="1"/>
          </p:nvPr>
        </p:nvSpPr>
        <p:spPr>
          <a:xfrm>
            <a:off x="685800" y="1293330"/>
            <a:ext cx="8058150" cy="5210175"/>
          </a:xfrm>
        </p:spPr>
        <p:txBody>
          <a:bodyPr>
            <a:normAutofit fontScale="92500" lnSpcReduction="10000"/>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400" spc="-1" dirty="0">
                <a:solidFill>
                  <a:schemeClr val="bg1">
                    <a:lumMod val="65000"/>
                  </a:schemeClr>
                </a:solidFill>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rPr>
              <a:t>Agenda approval –  approved by unanimous consent ( participants on-line,  participants in the room)</a:t>
            </a:r>
          </a:p>
          <a:p>
            <a:pPr lvl="1">
              <a:defRPr sz="1500" spc="-1">
                <a:latin typeface="Arial"/>
                <a:ea typeface="Arial"/>
                <a:cs typeface="Arial"/>
                <a:sym typeface="Arial"/>
              </a:defRPr>
            </a:pPr>
            <a:endPar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endParaRPr>
          </a:p>
          <a:p>
            <a:pPr marL="5715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rPr>
              <a:t>Motion to approve accumulated meeting minutes – Motion #28 - completed</a:t>
            </a:r>
          </a:p>
          <a:p>
            <a:pPr marL="57150" lvl="1" indent="-342900">
              <a:buFont typeface="Arial" panose="020B0604020202020204" pitchFamily="34" charset="0"/>
              <a:buChar char="•"/>
              <a:defRPr sz="1500" spc="-1">
                <a:latin typeface="Arial"/>
                <a:ea typeface="Arial"/>
                <a:cs typeface="Arial"/>
                <a:sym typeface="Arial"/>
              </a:defRPr>
            </a:pPr>
            <a:endPar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endParaRPr>
          </a:p>
          <a:p>
            <a:pPr marL="5715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rPr>
              <a:t>Remaining sessions/meetings:</a:t>
            </a:r>
          </a:p>
          <a:p>
            <a:pPr marL="971550" lvl="2" indent="-342900">
              <a:defRPr sz="1500" spc="-1">
                <a:latin typeface="Arial"/>
                <a:ea typeface="Arial"/>
                <a:cs typeface="Arial"/>
                <a:sym typeface="Arial"/>
              </a:defRPr>
            </a:pPr>
            <a:r>
              <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rPr>
              <a:t>Wednesday 		PM2</a:t>
            </a:r>
          </a:p>
          <a:p>
            <a:pPr marL="971550" lvl="2" indent="-342900">
              <a:defRPr sz="1500" spc="-1">
                <a:latin typeface="Arial"/>
                <a:ea typeface="Arial"/>
                <a:cs typeface="Arial"/>
                <a:sym typeface="Arial"/>
              </a:defRPr>
            </a:pPr>
            <a:r>
              <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rPr>
              <a:t>Thursday 		AM2</a:t>
            </a:r>
          </a:p>
          <a:p>
            <a:pPr marL="971550" lvl="2" indent="-342900">
              <a:defRPr sz="1500" spc="-1">
                <a:latin typeface="Arial"/>
                <a:ea typeface="Arial"/>
                <a:cs typeface="Arial"/>
                <a:sym typeface="Arial"/>
              </a:defRPr>
            </a:pPr>
            <a:r>
              <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rPr>
              <a:t>Thursday		PM2 – Joint meeting with </a:t>
            </a:r>
            <a:r>
              <a:rPr lang="en-US" sz="1400" spc="-1" dirty="0" err="1">
                <a:solidFill>
                  <a:schemeClr val="bg1">
                    <a:lumMod val="65000"/>
                  </a:schemeClr>
                </a:solidFill>
                <a:latin typeface="Times New Roman" panose="02020603050405020304" pitchFamily="18" charset="0"/>
                <a:cs typeface="Times New Roman" panose="02020603050405020304" pitchFamily="18" charset="0"/>
                <a:sym typeface="Arial"/>
              </a:rPr>
              <a:t>TGbh</a:t>
            </a:r>
            <a:endPar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endParaRPr>
          </a:p>
          <a:p>
            <a:pPr marL="57150" lvl="1" indent="-342900">
              <a:buFont typeface="Arial" panose="020B0604020202020204" pitchFamily="34" charset="0"/>
              <a:buChar char="•"/>
              <a:defRPr sz="1500" spc="-1">
                <a:latin typeface="Arial"/>
                <a:ea typeface="Arial"/>
                <a:cs typeface="Arial"/>
                <a:sym typeface="Arial"/>
              </a:defRPr>
            </a:pPr>
            <a:endPar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endParaRPr>
          </a:p>
          <a:p>
            <a:pPr marL="5715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rPr>
              <a:t>Teleconferences to be scheduled:</a:t>
            </a:r>
          </a:p>
          <a:p>
            <a:pPr marL="971550" lvl="2" indent="-342900">
              <a:defRPr sz="1500" spc="-1">
                <a:latin typeface="Arial"/>
                <a:ea typeface="Arial"/>
                <a:cs typeface="Arial"/>
                <a:sym typeface="Arial"/>
              </a:defRPr>
            </a:pPr>
            <a:r>
              <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rPr>
              <a:t>Thursday	9amET or 10amET as available</a:t>
            </a:r>
          </a:p>
          <a:p>
            <a:pPr marL="971550" lvl="2" indent="-342900">
              <a:defRPr sz="1500" spc="-1">
                <a:latin typeface="Arial"/>
                <a:ea typeface="Arial"/>
                <a:cs typeface="Arial"/>
                <a:sym typeface="Arial"/>
              </a:defRPr>
            </a:pPr>
            <a:r>
              <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rPr>
              <a:t>Feb. 2, Feb. 16, March 3</a:t>
            </a:r>
          </a:p>
          <a:p>
            <a:pPr marL="57150" lvl="1" indent="-342900">
              <a:buFont typeface="Arial" panose="020B0604020202020204" pitchFamily="34" charset="0"/>
              <a:buChar char="•"/>
              <a:defRPr sz="1500" spc="-1">
                <a:latin typeface="Arial"/>
                <a:ea typeface="Arial"/>
                <a:cs typeface="Arial"/>
                <a:sym typeface="Arial"/>
              </a:defRPr>
            </a:pPr>
            <a:endParaRPr lang="en-US" sz="1400" spc="-1" dirty="0">
              <a:solidFill>
                <a:schemeClr val="bg1">
                  <a:lumMod val="65000"/>
                </a:schemeClr>
              </a:solidFill>
              <a:latin typeface="Times New Roman"/>
              <a:cs typeface="Times New Roman"/>
              <a:sym typeface="Times New Roman"/>
            </a:endParaRPr>
          </a:p>
          <a:p>
            <a:pPr marL="5715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65000"/>
                  </a:schemeClr>
                </a:solidFill>
                <a:latin typeface="Times New Roman"/>
                <a:cs typeface="Times New Roman"/>
                <a:sym typeface="Times New Roman"/>
              </a:rPr>
              <a:t>Discussion of Timeline update (after last submission)</a:t>
            </a:r>
          </a:p>
          <a:p>
            <a:pPr marL="57150" lvl="1" indent="-342900">
              <a:buFont typeface="Arial" panose="020B0604020202020204" pitchFamily="34" charset="0"/>
              <a:buChar char="•"/>
              <a:defRPr sz="1500" spc="-1">
                <a:latin typeface="Arial"/>
                <a:ea typeface="Arial"/>
                <a:cs typeface="Arial"/>
                <a:sym typeface="Arial"/>
              </a:defRPr>
            </a:pPr>
            <a:endParaRPr lang="en-US" sz="1400" b="1" spc="-1" dirty="0">
              <a:solidFill>
                <a:schemeClr val="bg1">
                  <a:lumMod val="65000"/>
                </a:schemeClr>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400" b="1" spc="-1" dirty="0">
                <a:solidFill>
                  <a:schemeClr val="bg1">
                    <a:lumMod val="65000"/>
                  </a:schemeClr>
                </a:solidFill>
                <a:latin typeface="Times New Roman"/>
                <a:cs typeface="Times New Roman"/>
                <a:sym typeface="Times New Roman"/>
              </a:rPr>
              <a:t>Discussion</a:t>
            </a:r>
            <a:endPar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endPar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rPr>
              <a:t>Submissions:</a:t>
            </a:r>
          </a:p>
          <a:p>
            <a:pPr marL="1257300" lvl="2" indent="-342900">
              <a:defRPr sz="1500" spc="-1">
                <a:latin typeface="Arial"/>
                <a:ea typeface="Arial"/>
                <a:cs typeface="Arial"/>
                <a:sym typeface="Arial"/>
              </a:defRPr>
            </a:pPr>
            <a:r>
              <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rPr>
              <a:t>22/1975r3 – Unicast </a:t>
            </a:r>
            <a:r>
              <a:rPr lang="en-US" sz="1400" spc="-1" dirty="0" err="1">
                <a:solidFill>
                  <a:schemeClr val="bg1">
                    <a:lumMod val="65000"/>
                  </a:schemeClr>
                </a:solidFill>
                <a:latin typeface="Times New Roman" panose="02020603050405020304" pitchFamily="18" charset="0"/>
                <a:cs typeface="Times New Roman" panose="02020603050405020304" pitchFamily="18" charset="0"/>
                <a:sym typeface="Arial"/>
              </a:rPr>
              <a:t>Mgmt</a:t>
            </a:r>
            <a:r>
              <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rPr>
              <a:t> frame Spec Text</a:t>
            </a:r>
          </a:p>
          <a:p>
            <a:pPr marL="1257300" lvl="2" indent="-342900">
              <a:defRPr sz="1500" spc="-1">
                <a:latin typeface="Arial"/>
                <a:ea typeface="Arial"/>
                <a:cs typeface="Arial"/>
                <a:sym typeface="Arial"/>
              </a:defRPr>
            </a:pPr>
            <a:r>
              <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rPr>
              <a:t>23/0031r0 – Proposed spec text for </a:t>
            </a:r>
            <a:r>
              <a:rPr lang="en-US" sz="1400" spc="-1" dirty="0">
                <a:solidFill>
                  <a:schemeClr val="bg1">
                    <a:lumMod val="65000"/>
                  </a:schemeClr>
                </a:solidFill>
                <a:latin typeface="Times New Roman" panose="02020603050405020304" pitchFamily="18" charset="0"/>
                <a:cs typeface="Times New Roman" panose="02020603050405020304" pitchFamily="18" charset="0"/>
              </a:rPr>
              <a:t>802.1X authentication utilizing authentication frame</a:t>
            </a:r>
          </a:p>
          <a:p>
            <a:pPr marL="1257300" lvl="2" indent="-342900">
              <a:defRPr sz="1500" spc="-1">
                <a:latin typeface="Arial"/>
                <a:ea typeface="Arial"/>
                <a:cs typeface="Arial"/>
                <a:sym typeface="Arial"/>
              </a:defRPr>
            </a:pPr>
            <a:r>
              <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rPr>
              <a:t>23/0068r0 - </a:t>
            </a:r>
            <a:r>
              <a:rPr lang="en-US" sz="1400" spc="-1" dirty="0">
                <a:solidFill>
                  <a:schemeClr val="bg1">
                    <a:lumMod val="65000"/>
                  </a:schemeClr>
                </a:solidFill>
                <a:latin typeface="Times New Roman" panose="02020603050405020304" pitchFamily="18" charset="0"/>
                <a:cs typeface="Times New Roman" panose="02020603050405020304" pitchFamily="18" charset="0"/>
              </a:rPr>
              <a:t>Proposed spec text for pre-</a:t>
            </a:r>
            <a:r>
              <a:rPr lang="en-US" sz="1400" spc="-1" dirty="0" err="1">
                <a:solidFill>
                  <a:schemeClr val="bg1">
                    <a:lumMod val="65000"/>
                  </a:schemeClr>
                </a:solidFill>
                <a:latin typeface="Times New Roman" panose="02020603050405020304" pitchFamily="18" charset="0"/>
                <a:cs typeface="Times New Roman" panose="02020603050405020304" pitchFamily="18" charset="0"/>
              </a:rPr>
              <a:t>assoc</a:t>
            </a:r>
            <a:r>
              <a:rPr lang="en-US" sz="1400" spc="-1" dirty="0">
                <a:solidFill>
                  <a:schemeClr val="bg1">
                    <a:lumMod val="65000"/>
                  </a:schemeClr>
                </a:solidFill>
                <a:latin typeface="Times New Roman" panose="02020603050405020304" pitchFamily="18" charset="0"/>
                <a:cs typeface="Times New Roman" panose="02020603050405020304" pitchFamily="18" charset="0"/>
              </a:rPr>
              <a:t> keys establishment</a:t>
            </a:r>
          </a:p>
          <a:p>
            <a:pPr marL="1257300" lvl="2" indent="-342900">
              <a:defRPr sz="1500" spc="-1">
                <a:latin typeface="Arial"/>
                <a:ea typeface="Arial"/>
                <a:cs typeface="Arial"/>
                <a:sym typeface="Arial"/>
              </a:defRPr>
            </a:pPr>
            <a:r>
              <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rPr>
              <a:t>23/xxx – submission for Thursday </a:t>
            </a:r>
          </a:p>
          <a:p>
            <a:pPr lvl="2">
              <a:buNone/>
              <a:defRPr sz="1500" spc="-1">
                <a:latin typeface="Arial"/>
                <a:ea typeface="Arial"/>
                <a:cs typeface="Arial"/>
                <a:sym typeface="Arial"/>
              </a:defRPr>
            </a:pPr>
            <a:endPar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rPr>
              <a:t>Brainstorming on document organization – 23/0087r0</a:t>
            </a:r>
          </a:p>
          <a:p>
            <a:pPr marL="34290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rPr>
              <a:t>Joint session with </a:t>
            </a:r>
            <a:r>
              <a:rPr lang="en-US" sz="1400" spc="-1" dirty="0" err="1">
                <a:solidFill>
                  <a:schemeClr val="bg1">
                    <a:lumMod val="65000"/>
                  </a:schemeClr>
                </a:solidFill>
                <a:latin typeface="Times New Roman" panose="02020603050405020304" pitchFamily="18" charset="0"/>
                <a:cs typeface="Times New Roman" panose="02020603050405020304" pitchFamily="18" charset="0"/>
                <a:sym typeface="Arial"/>
              </a:rPr>
              <a:t>TGbh</a:t>
            </a:r>
            <a:endPar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400" b="1" spc="-1" dirty="0">
                <a:solidFill>
                  <a:schemeClr val="bg1">
                    <a:lumMod val="65000"/>
                  </a:schemeClr>
                </a:solidFill>
                <a:latin typeface="Times New Roman" panose="02020603050405020304" pitchFamily="18" charset="0"/>
                <a:cs typeface="Times New Roman" panose="02020603050405020304" pitchFamily="18" charset="0"/>
                <a:sym typeface="Arial"/>
              </a:rPr>
              <a:t>Adjourn</a:t>
            </a:r>
            <a:endParaRPr lang="en-US" sz="1400" dirty="0">
              <a:solidFill>
                <a:schemeClr val="bg1">
                  <a:lumMod val="65000"/>
                </a:schemeClr>
              </a:solidFill>
            </a:endParaRPr>
          </a:p>
        </p:txBody>
      </p:sp>
    </p:spTree>
    <p:extLst>
      <p:ext uri="{BB962C8B-B14F-4D97-AF65-F5344CB8AC3E}">
        <p14:creationId xmlns:p14="http://schemas.microsoft.com/office/powerpoint/2010/main" val="88108499"/>
      </p:ext>
    </p:extLst>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CustomShape 1"/>
          <p:cNvSpPr txBox="1"/>
          <p:nvPr/>
        </p:nvSpPr>
        <p:spPr>
          <a:xfrm>
            <a:off x="685800" y="946200"/>
            <a:ext cx="7771680" cy="54479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Abstract</a:t>
            </a:r>
          </a:p>
        </p:txBody>
      </p:sp>
      <p:sp>
        <p:nvSpPr>
          <p:cNvPr id="59" name="CustomShape 2"/>
          <p:cNvSpPr txBox="1"/>
          <p:nvPr/>
        </p:nvSpPr>
        <p:spPr>
          <a:xfrm>
            <a:off x="685800" y="1981080"/>
            <a:ext cx="7771680" cy="130364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40920" indent="-340201" algn="ctr">
              <a:spcBef>
                <a:spcPts val="400"/>
              </a:spcBef>
              <a:defRPr sz="2400" b="1" spc="-1">
                <a:latin typeface="Times New Roman"/>
                <a:ea typeface="Times New Roman"/>
                <a:cs typeface="Times New Roman"/>
                <a:sym typeface="Times New Roman"/>
              </a:defRPr>
            </a:pPr>
            <a:r>
              <a:rPr dirty="0"/>
              <a:t>Agenda for:</a:t>
            </a:r>
          </a:p>
          <a:p>
            <a:pPr marL="340920" indent="-340201" algn="ctr">
              <a:spcBef>
                <a:spcPts val="400"/>
              </a:spcBef>
              <a:defRPr sz="2400" spc="-1">
                <a:latin typeface="Arial"/>
                <a:ea typeface="Arial"/>
                <a:cs typeface="Arial"/>
                <a:sym typeface="Arial"/>
              </a:defRPr>
            </a:pPr>
            <a:endParaRPr dirty="0"/>
          </a:p>
          <a:p>
            <a:pPr marL="340920" indent="-340201" algn="ctr">
              <a:spcBef>
                <a:spcPts val="400"/>
              </a:spcBef>
              <a:defRPr sz="2400" b="1" spc="-1">
                <a:latin typeface="Times New Roman"/>
                <a:ea typeface="Times New Roman"/>
                <a:cs typeface="Times New Roman"/>
                <a:sym typeface="Times New Roman"/>
              </a:defRPr>
            </a:pPr>
            <a:r>
              <a:rPr lang="en-US" dirty="0" err="1"/>
              <a:t>TGbi</a:t>
            </a:r>
            <a:r>
              <a:rPr lang="en-US" dirty="0"/>
              <a:t>, January Interim Session </a:t>
            </a:r>
            <a:r>
              <a:rPr dirty="0"/>
              <a:t>202</a:t>
            </a:r>
            <a:r>
              <a:rPr lang="en-US" dirty="0"/>
              <a:t>3</a:t>
            </a:r>
          </a:p>
        </p:txBody>
      </p:sp>
    </p:spTree>
  </p:cSld>
  <p:clrMapOvr>
    <a:masterClrMapping/>
  </p:clrMapOvr>
  <p:transition spd="med"/>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AC9A7B-E4BD-47DF-A610-0AD14673CDCC}"/>
              </a:ext>
            </a:extLst>
          </p:cNvPr>
          <p:cNvSpPr>
            <a:spLocks noGrp="1"/>
          </p:cNvSpPr>
          <p:nvPr>
            <p:ph type="title"/>
          </p:nvPr>
        </p:nvSpPr>
        <p:spPr/>
        <p:txBody>
          <a:bodyPr/>
          <a:lstStyle/>
          <a:p>
            <a:r>
              <a:rPr lang="en-US" dirty="0"/>
              <a:t>Motion # 28</a:t>
            </a:r>
          </a:p>
        </p:txBody>
      </p:sp>
      <p:sp>
        <p:nvSpPr>
          <p:cNvPr id="3" name="Text Placeholder 2">
            <a:extLst>
              <a:ext uri="{FF2B5EF4-FFF2-40B4-BE49-F238E27FC236}">
                <a16:creationId xmlns:a16="http://schemas.microsoft.com/office/drawing/2014/main" id="{8FB91F87-3D69-417B-BCE7-24765118FC2F}"/>
              </a:ext>
            </a:extLst>
          </p:cNvPr>
          <p:cNvSpPr>
            <a:spLocks noGrp="1"/>
          </p:cNvSpPr>
          <p:nvPr>
            <p:ph type="body" idx="1"/>
          </p:nvPr>
        </p:nvSpPr>
        <p:spPr/>
        <p:txBody>
          <a:bodyPr/>
          <a:lstStyle/>
          <a:p>
            <a:pPr marL="0" indent="0">
              <a:buNone/>
            </a:pPr>
            <a:r>
              <a:rPr lang="en-US" dirty="0"/>
              <a:t>Approve the minutes for:</a:t>
            </a:r>
          </a:p>
          <a:p>
            <a:r>
              <a:rPr lang="en-US" dirty="0"/>
              <a:t>2022 November 802.11 Plenary: 11-22/2054r0,</a:t>
            </a:r>
          </a:p>
          <a:p>
            <a:r>
              <a:rPr lang="en-US" dirty="0" err="1"/>
              <a:t>TGbi</a:t>
            </a:r>
            <a:r>
              <a:rPr lang="en-US" dirty="0"/>
              <a:t> Teleconferences: 11-22/2130r0 (8 Dec), 11-23/23r0 (5 Jan)</a:t>
            </a:r>
            <a:endParaRPr lang="en-US" dirty="0">
              <a:solidFill>
                <a:schemeClr val="bg1">
                  <a:lumMod val="50000"/>
                </a:schemeClr>
              </a:solidFill>
              <a:sym typeface="Arial"/>
            </a:endParaRPr>
          </a:p>
          <a:p>
            <a:pPr marL="0" indent="0">
              <a:buNone/>
            </a:pPr>
            <a:endParaRPr lang="en-US" dirty="0">
              <a:solidFill>
                <a:schemeClr val="bg1">
                  <a:lumMod val="50000"/>
                </a:schemeClr>
              </a:solidFill>
              <a:sym typeface="Arial"/>
            </a:endParaRPr>
          </a:p>
          <a:p>
            <a:endParaRPr lang="en-US" dirty="0"/>
          </a:p>
          <a:p>
            <a:r>
              <a:rPr lang="en-US" dirty="0"/>
              <a:t>Mover: </a:t>
            </a:r>
          </a:p>
          <a:p>
            <a:r>
              <a:rPr lang="en-US" dirty="0"/>
              <a:t>Second: </a:t>
            </a:r>
          </a:p>
          <a:p>
            <a:r>
              <a:rPr lang="en-US" dirty="0"/>
              <a:t>Approved by unanimous consent,  18 on-line and 13 local</a:t>
            </a:r>
          </a:p>
          <a:p>
            <a:endParaRPr lang="en-US" dirty="0"/>
          </a:p>
        </p:txBody>
      </p:sp>
    </p:spTree>
    <p:extLst>
      <p:ext uri="{BB962C8B-B14F-4D97-AF65-F5344CB8AC3E}">
        <p14:creationId xmlns:p14="http://schemas.microsoft.com/office/powerpoint/2010/main" val="1606822883"/>
      </p:ext>
    </p:extLst>
  </p:cSld>
  <p:clrMapOvr>
    <a:masterClrMapping/>
  </p:clrMapOvr>
  <p:transition spd="med"/>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3A60627-1ECB-DA47-B9C7-75BD7DBED9F0}"/>
              </a:ext>
            </a:extLst>
          </p:cNvPr>
          <p:cNvSpPr>
            <a:spLocks noGrp="1"/>
          </p:cNvSpPr>
          <p:nvPr>
            <p:ph type="title"/>
          </p:nvPr>
        </p:nvSpPr>
        <p:spPr/>
        <p:txBody>
          <a:bodyPr/>
          <a:lstStyle/>
          <a:p>
            <a:r>
              <a:rPr lang="en-US" dirty="0"/>
              <a:t>Timeline</a:t>
            </a:r>
          </a:p>
        </p:txBody>
      </p:sp>
      <p:sp>
        <p:nvSpPr>
          <p:cNvPr id="4" name="Text Placeholder 3">
            <a:extLst>
              <a:ext uri="{FF2B5EF4-FFF2-40B4-BE49-F238E27FC236}">
                <a16:creationId xmlns:a16="http://schemas.microsoft.com/office/drawing/2014/main" id="{16685247-17BB-1747-8EE0-02714A250D97}"/>
              </a:ext>
            </a:extLst>
          </p:cNvPr>
          <p:cNvSpPr>
            <a:spLocks noGrp="1"/>
          </p:cNvSpPr>
          <p:nvPr>
            <p:ph type="body" idx="1"/>
          </p:nvPr>
        </p:nvSpPr>
        <p:spPr>
          <a:xfrm>
            <a:off x="685800" y="1751762"/>
            <a:ext cx="7770814" cy="3870664"/>
          </a:xfrm>
        </p:spPr>
        <p:txBody>
          <a:bodyPr>
            <a:normAutofit/>
          </a:bodyPr>
          <a:lstStyle/>
          <a:p>
            <a:r>
              <a:rPr lang="en-US" dirty="0"/>
              <a:t>TG use case start:			March 2021</a:t>
            </a:r>
          </a:p>
          <a:p>
            <a:r>
              <a:rPr lang="en-US" dirty="0"/>
              <a:t>Use case completion:			February 2022</a:t>
            </a:r>
          </a:p>
          <a:p>
            <a:r>
              <a:rPr lang="en-US" dirty="0"/>
              <a:t>Features identified:			September 2022</a:t>
            </a:r>
          </a:p>
          <a:p>
            <a:r>
              <a:rPr lang="en-US" dirty="0">
                <a:highlight>
                  <a:srgbClr val="FFFF00"/>
                </a:highlight>
              </a:rPr>
              <a:t>Comment collection:			March 2023</a:t>
            </a:r>
          </a:p>
          <a:p>
            <a:r>
              <a:rPr lang="en-US" dirty="0">
                <a:highlight>
                  <a:srgbClr val="FFFF00"/>
                </a:highlight>
              </a:rPr>
              <a:t>LB initial:   				July 2023</a:t>
            </a:r>
            <a:endParaRPr lang="en-US" dirty="0">
              <a:solidFill>
                <a:srgbClr val="FF0000"/>
              </a:solidFill>
              <a:highlight>
                <a:srgbClr val="FFFF00"/>
              </a:highlight>
            </a:endParaRPr>
          </a:p>
          <a:p>
            <a:r>
              <a:rPr lang="en-US" dirty="0">
                <a:highlight>
                  <a:srgbClr val="FFFF00"/>
                </a:highlight>
              </a:rPr>
              <a:t>LB re-circ:  				November 2023</a:t>
            </a:r>
            <a:endParaRPr lang="en-US" dirty="0">
              <a:solidFill>
                <a:srgbClr val="FF0000"/>
              </a:solidFill>
              <a:highlight>
                <a:srgbClr val="FFFF00"/>
              </a:highlight>
            </a:endParaRPr>
          </a:p>
          <a:p>
            <a:r>
              <a:rPr lang="en-US" dirty="0"/>
              <a:t>Ballot Pool: 				May 2024</a:t>
            </a:r>
          </a:p>
          <a:p>
            <a:r>
              <a:rPr lang="en-US" dirty="0"/>
              <a:t>MDR: 				May 2024</a:t>
            </a:r>
          </a:p>
          <a:p>
            <a:r>
              <a:rPr lang="en-US" dirty="0"/>
              <a:t>SA ballot: 				July 2024</a:t>
            </a:r>
          </a:p>
          <a:p>
            <a:r>
              <a:rPr lang="en-US" dirty="0"/>
              <a:t>SA re-circ: 				January 2025</a:t>
            </a:r>
          </a:p>
          <a:p>
            <a:r>
              <a:rPr lang="en-US" dirty="0"/>
              <a:t>802.11/EC approval: 			July 2025</a:t>
            </a:r>
          </a:p>
          <a:p>
            <a:r>
              <a:rPr lang="en-US" dirty="0" err="1"/>
              <a:t>RevCom</a:t>
            </a:r>
            <a:r>
              <a:rPr lang="en-US" dirty="0"/>
              <a:t>/SASB approval: 		September 2025</a:t>
            </a:r>
          </a:p>
          <a:p>
            <a:endParaRPr lang="en-US" dirty="0"/>
          </a:p>
          <a:p>
            <a:r>
              <a:rPr lang="en-US" dirty="0"/>
              <a:t>Approved by </a:t>
            </a:r>
            <a:r>
              <a:rPr lang="en-US"/>
              <a:t>straw poll: </a:t>
            </a:r>
            <a:r>
              <a:rPr lang="en-US" dirty="0"/>
              <a:t>14 </a:t>
            </a:r>
            <a:r>
              <a:rPr lang="en-US"/>
              <a:t>new timeline </a:t>
            </a:r>
            <a:r>
              <a:rPr lang="en-US" dirty="0"/>
              <a:t>/ 6 keep </a:t>
            </a:r>
            <a:r>
              <a:rPr lang="en-US"/>
              <a:t>previous timeline</a:t>
            </a:r>
            <a:endParaRPr lang="en-US" dirty="0"/>
          </a:p>
        </p:txBody>
      </p:sp>
    </p:spTree>
    <p:extLst>
      <p:ext uri="{BB962C8B-B14F-4D97-AF65-F5344CB8AC3E}">
        <p14:creationId xmlns:p14="http://schemas.microsoft.com/office/powerpoint/2010/main" val="233266254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EBDD9E-AB20-1649-8FA3-E10A5DC56526}"/>
              </a:ext>
            </a:extLst>
          </p:cNvPr>
          <p:cNvSpPr>
            <a:spLocks noGrp="1"/>
          </p:cNvSpPr>
          <p:nvPr>
            <p:ph type="title"/>
          </p:nvPr>
        </p:nvSpPr>
        <p:spPr/>
        <p:txBody>
          <a:bodyPr/>
          <a:lstStyle/>
          <a:p>
            <a:r>
              <a:rPr lang="en-US" dirty="0"/>
              <a:t>Organizing Plan</a:t>
            </a:r>
          </a:p>
        </p:txBody>
      </p:sp>
      <p:graphicFrame>
        <p:nvGraphicFramePr>
          <p:cNvPr id="4" name="Diagram 3">
            <a:extLst>
              <a:ext uri="{FF2B5EF4-FFF2-40B4-BE49-F238E27FC236}">
                <a16:creationId xmlns:a16="http://schemas.microsoft.com/office/drawing/2014/main" id="{CDD45EA2-6A75-1A4B-AD6E-94AAD70785CE}"/>
              </a:ext>
            </a:extLst>
          </p:cNvPr>
          <p:cNvGraphicFramePr/>
          <p:nvPr>
            <p:extLst>
              <p:ext uri="{D42A27DB-BD31-4B8C-83A1-F6EECF244321}">
                <p14:modId xmlns:p14="http://schemas.microsoft.com/office/powerpoint/2010/main" val="3284386206"/>
              </p:ext>
            </p:extLst>
          </p:nvPr>
        </p:nvGraphicFramePr>
        <p:xfrm>
          <a:off x="685800" y="1981080"/>
          <a:ext cx="7771680" cy="41140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27123767"/>
      </p:ext>
    </p:extLst>
  </p:cSld>
  <p:clrMapOvr>
    <a:masterClrMapping/>
  </p:clrMapOvr>
  <p:transition spd="med"/>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 name="TextShape 1"/>
          <p:cNvSpPr txBox="1"/>
          <p:nvPr/>
        </p:nvSpPr>
        <p:spPr>
          <a:xfrm>
            <a:off x="685800" y="972559"/>
            <a:ext cx="7771680" cy="49244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algn="ctr">
              <a:defRPr sz="3200" b="1" spc="-100">
                <a:latin typeface="Times New Roman"/>
                <a:ea typeface="Times New Roman"/>
                <a:cs typeface="Times New Roman"/>
                <a:sym typeface="Times New Roman"/>
              </a:defRPr>
            </a:lvl1pPr>
          </a:lstStyle>
          <a:p>
            <a:r>
              <a:rPr dirty="0"/>
              <a:t>Amendment Title</a:t>
            </a:r>
          </a:p>
        </p:txBody>
      </p:sp>
      <p:sp>
        <p:nvSpPr>
          <p:cNvPr id="87" name="TextShape 2"/>
          <p:cNvSpPr txBox="1"/>
          <p:nvPr/>
        </p:nvSpPr>
        <p:spPr>
          <a:xfrm>
            <a:off x="685800" y="1981079"/>
            <a:ext cx="7771680" cy="138499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spAutoFit/>
          </a:bodyPr>
          <a:lstStyle/>
          <a:p>
            <a:pPr marL="180360" indent="-179999">
              <a:spcBef>
                <a:spcPts val="1100"/>
              </a:spcBef>
              <a:buClr>
                <a:srgbClr val="000000"/>
              </a:buClr>
              <a:buSzPct val="100000"/>
              <a:buFont typeface="Symbol"/>
              <a:buChar char="·"/>
              <a:defRPr spc="-1">
                <a:latin typeface="Times New Roman"/>
                <a:ea typeface="Times New Roman"/>
                <a:cs typeface="Times New Roman"/>
                <a:sym typeface="Times New Roman"/>
              </a:defRPr>
            </a:pPr>
            <a:r>
              <a:rPr dirty="0"/>
              <a:t>Standard for Information technology--Telecommunications and information exchange between systems Local and metropolitan area networks--Specific requirements Part 11: Wireless LAN Medium Access Control (MAC) and Physical Layer (PHY) Specifications-- Amendment: Enhanced service with user privacy protection</a:t>
            </a:r>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 name="CustomShape 1"/>
          <p:cNvSpPr txBox="1"/>
          <p:nvPr/>
        </p:nvSpPr>
        <p:spPr>
          <a:xfrm>
            <a:off x="685800" y="2025031"/>
            <a:ext cx="7771680" cy="92405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p>
            <a:pPr algn="ctr">
              <a:defRPr sz="2700" b="1" spc="-1">
                <a:latin typeface="Times New Roman"/>
                <a:ea typeface="Times New Roman"/>
                <a:cs typeface="Times New Roman"/>
                <a:sym typeface="Times New Roman"/>
              </a:defRPr>
            </a:pPr>
            <a:r>
              <a:rPr dirty="0"/>
              <a:t>IEEE 802.11  </a:t>
            </a:r>
            <a:br>
              <a:rPr dirty="0"/>
            </a:br>
            <a:r>
              <a:rPr lang="en-US" dirty="0"/>
              <a:t>Enhanced Data Privacy Task Group</a:t>
            </a:r>
            <a:endParaRPr dirty="0"/>
          </a:p>
        </p:txBody>
      </p:sp>
      <p:sp>
        <p:nvSpPr>
          <p:cNvPr id="62" name="CustomShape 2"/>
          <p:cNvSpPr txBox="1"/>
          <p:nvPr/>
        </p:nvSpPr>
        <p:spPr>
          <a:xfrm>
            <a:off x="1371598" y="3581279"/>
            <a:ext cx="6400084" cy="147805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algn="ctr">
              <a:spcBef>
                <a:spcPts val="400"/>
              </a:spcBef>
              <a:defRPr sz="2000" b="1" spc="-1">
                <a:latin typeface="Times New Roman"/>
                <a:ea typeface="Times New Roman"/>
                <a:cs typeface="Times New Roman"/>
                <a:sym typeface="Times New Roman"/>
              </a:defRPr>
            </a:pPr>
            <a:r>
              <a:rPr dirty="0"/>
              <a:t>Chair: Carol Ansley</a:t>
            </a:r>
            <a:endParaRPr lang="en-US" dirty="0"/>
          </a:p>
          <a:p>
            <a:pPr algn="ctr">
              <a:spcBef>
                <a:spcPts val="400"/>
              </a:spcBef>
              <a:defRPr sz="2000" b="1" spc="-1">
                <a:latin typeface="Times New Roman"/>
                <a:ea typeface="Times New Roman"/>
                <a:cs typeface="Times New Roman"/>
                <a:sym typeface="Times New Roman"/>
              </a:defRPr>
            </a:pPr>
            <a:r>
              <a:rPr lang="en-US" dirty="0"/>
              <a:t>Vice Chairs: Jerome Henry  Stephen McCann</a:t>
            </a:r>
          </a:p>
          <a:p>
            <a:pPr algn="ctr">
              <a:spcBef>
                <a:spcPts val="400"/>
              </a:spcBef>
              <a:defRPr sz="2000" b="1" spc="-1">
                <a:latin typeface="Times New Roman"/>
                <a:ea typeface="Times New Roman"/>
                <a:cs typeface="Times New Roman"/>
                <a:sym typeface="Times New Roman"/>
              </a:defRPr>
            </a:pPr>
            <a:r>
              <a:rPr lang="en-US" dirty="0"/>
              <a:t>Secretary: Amelia </a:t>
            </a:r>
            <a:r>
              <a:rPr lang="en-US" dirty="0" err="1"/>
              <a:t>Andersdotter</a:t>
            </a:r>
            <a:endParaRPr lang="en-US" dirty="0"/>
          </a:p>
          <a:p>
            <a:pPr algn="ctr">
              <a:spcBef>
                <a:spcPts val="400"/>
              </a:spcBef>
              <a:defRPr sz="2000" b="1" spc="-1">
                <a:latin typeface="Times New Roman"/>
                <a:ea typeface="Times New Roman"/>
                <a:cs typeface="Times New Roman"/>
                <a:sym typeface="Times New Roman"/>
              </a:defRPr>
            </a:pPr>
            <a:r>
              <a:rPr lang="en-US" dirty="0"/>
              <a:t>Technical Editor: Po-Kai Huang</a:t>
            </a:r>
            <a:endParaRPr dirty="0"/>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 name="CustomShape 1"/>
          <p:cNvSpPr txBox="1"/>
          <p:nvPr/>
        </p:nvSpPr>
        <p:spPr>
          <a:xfrm>
            <a:off x="685800" y="2572130"/>
            <a:ext cx="7771680" cy="5855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rPr lang="en-US" dirty="0"/>
              <a:t>Monday January 16, 2023</a:t>
            </a:r>
            <a:endParaRPr dirty="0"/>
          </a:p>
        </p:txBody>
      </p:sp>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1501" y="1371601"/>
            <a:ext cx="7970837" cy="798910"/>
          </a:xfrm>
        </p:spPr>
        <p:txBody>
          <a:bodyPr>
            <a:normAutofit fontScale="90000"/>
          </a:bodyPr>
          <a:lstStyle/>
          <a:p>
            <a:r>
              <a:rPr lang="en-US" dirty="0"/>
              <a:t>Registration for the January 802 wireless interim session</a:t>
            </a:r>
          </a:p>
        </p:txBody>
      </p:sp>
      <p:sp>
        <p:nvSpPr>
          <p:cNvPr id="3" name="Content Placeholder 2"/>
          <p:cNvSpPr>
            <a:spLocks noGrp="1"/>
          </p:cNvSpPr>
          <p:nvPr>
            <p:ph idx="1"/>
          </p:nvPr>
        </p:nvSpPr>
        <p:spPr>
          <a:xfrm>
            <a:off x="685801" y="2286001"/>
            <a:ext cx="7770813" cy="3427811"/>
          </a:xfrm>
        </p:spPr>
        <p:txBody>
          <a:bodyPr/>
          <a:lstStyle/>
          <a:p>
            <a:pPr>
              <a:buFont typeface="Arial" panose="020B0604020202020204" pitchFamily="34" charset="0"/>
              <a:buChar char="•"/>
            </a:pPr>
            <a:r>
              <a:rPr lang="en-US" dirty="0"/>
              <a:t>This meeting is part of the January 802 wireless interim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 </a:t>
            </a:r>
            <a:r>
              <a:rPr lang="en-US" dirty="0">
                <a:hlinkClick r:id="rId2"/>
              </a:rPr>
              <a:t>https://cvent.me/nX5xrY</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Tree>
    <p:extLst>
      <p:ext uri="{BB962C8B-B14F-4D97-AF65-F5344CB8AC3E}">
        <p14:creationId xmlns:p14="http://schemas.microsoft.com/office/powerpoint/2010/main" val="19687203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 name="CustomShape 1"/>
          <p:cNvSpPr txBox="1"/>
          <p:nvPr/>
        </p:nvSpPr>
        <p:spPr>
          <a:xfrm>
            <a:off x="685800" y="946200"/>
            <a:ext cx="7771680" cy="54479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Attendance, etc.</a:t>
            </a:r>
          </a:p>
        </p:txBody>
      </p:sp>
      <p:sp>
        <p:nvSpPr>
          <p:cNvPr id="70" name="CustomShape 2"/>
          <p:cNvSpPr txBox="1"/>
          <p:nvPr/>
        </p:nvSpPr>
        <p:spPr>
          <a:xfrm>
            <a:off x="685800" y="1981080"/>
            <a:ext cx="7771680" cy="178582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43080" indent="-342358">
              <a:spcBef>
                <a:spcPts val="600"/>
              </a:spcBef>
              <a:buClr>
                <a:srgbClr val="000000"/>
              </a:buClr>
              <a:buSzPct val="100000"/>
              <a:buFont typeface="Symbol"/>
              <a:buChar char="·"/>
              <a:defRPr sz="2800" b="1" spc="-1">
                <a:latin typeface="Times New Roman"/>
                <a:ea typeface="Times New Roman"/>
                <a:cs typeface="Times New Roman"/>
                <a:sym typeface="Times New Roman"/>
              </a:defRPr>
            </a:pPr>
            <a:r>
              <a:rPr dirty="0"/>
              <a:t>Reminders to attendees:</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Sign in for attendance tracking</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Noises off</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No recordings</a:t>
            </a:r>
          </a:p>
        </p:txBody>
      </p:sp>
    </p:spTree>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C105C3-03E1-7944-A6B9-3AD36234D136}"/>
              </a:ext>
            </a:extLst>
          </p:cNvPr>
          <p:cNvSpPr>
            <a:spLocks noGrp="1"/>
          </p:cNvSpPr>
          <p:nvPr>
            <p:ph type="title"/>
          </p:nvPr>
        </p:nvSpPr>
        <p:spPr>
          <a:xfrm>
            <a:off x="527050" y="679452"/>
            <a:ext cx="8229600" cy="448733"/>
          </a:xfrm>
        </p:spPr>
        <p:txBody>
          <a:bodyPr>
            <a:noAutofit/>
          </a:bodyPr>
          <a:lstStyle/>
          <a:p>
            <a:pPr eaLnBrk="1" hangingPunct="1">
              <a:defRPr/>
            </a:pPr>
            <a:r>
              <a:rPr lang="en-US" altLang="en-US" dirty="0"/>
              <a:t>Participants have a duty to inform the IEEE</a:t>
            </a:r>
            <a:endParaRPr lang="en-US" dirty="0"/>
          </a:p>
        </p:txBody>
      </p:sp>
      <p:sp>
        <p:nvSpPr>
          <p:cNvPr id="41987" name="Content Placeholder 2">
            <a:extLst>
              <a:ext uri="{FF2B5EF4-FFF2-40B4-BE49-F238E27FC236}">
                <a16:creationId xmlns:a16="http://schemas.microsoft.com/office/drawing/2014/main" id="{F5FAEE06-9B94-624D-B406-3AAB9CC0CFCC}"/>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3E354365-D54D-8443-8BCA-3592517F9F83}"/>
              </a:ext>
            </a:extLst>
          </p:cNvPr>
          <p:cNvSpPr/>
          <p:nvPr/>
        </p:nvSpPr>
        <p:spPr>
          <a:xfrm>
            <a:off x="695739" y="1441451"/>
            <a:ext cx="8130761" cy="4769960"/>
          </a:xfrm>
          <a:prstGeom prst="rect">
            <a:avLst/>
          </a:prstGeom>
        </p:spPr>
        <p:txBody>
          <a:bodyPr wrap="square">
            <a:spAutoFit/>
          </a:bodyPr>
          <a:lstStyle/>
          <a:p>
            <a:pPr marL="230394" lvl="1" indent="-230394" hangingPunct="1">
              <a:buClr>
                <a:srgbClr val="4AC9E3"/>
              </a:buClr>
              <a:buSzPct val="150000"/>
              <a:buFont typeface="Arial" panose="020B0604020202020204" pitchFamily="34" charset="0"/>
              <a:buChar char="•"/>
              <a:defRPr/>
            </a:pPr>
            <a:r>
              <a:rPr lang="en-US" altLang="en-US" sz="2133" b="1" dirty="0">
                <a:latin typeface="Calibri" panose="020F0502020204030204" pitchFamily="34" charset="0"/>
                <a:cs typeface="Calibri" panose="020F0502020204030204" pitchFamily="34" charset="0"/>
              </a:rPr>
              <a:t>Participants </a:t>
            </a:r>
            <a:r>
              <a:rPr lang="en-US" altLang="en-US" sz="2133" b="1" u="sng" dirty="0">
                <a:latin typeface="Calibri" panose="020F0502020204030204" pitchFamily="34" charset="0"/>
                <a:cs typeface="Calibri" panose="020F0502020204030204" pitchFamily="34" charset="0"/>
              </a:rPr>
              <a:t>shall</a:t>
            </a:r>
            <a:r>
              <a:rPr lang="en-US" altLang="en-US" sz="2133"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eaLnBrk="1" hangingPunct="1">
              <a:buClr>
                <a:srgbClr val="4AC9E3"/>
              </a:buClr>
              <a:buSzPct val="150000"/>
              <a:buFont typeface="Arial" panose="020B0604020202020204" pitchFamily="34" charset="0"/>
              <a:buChar char="•"/>
              <a:defRPr/>
            </a:pPr>
            <a:endParaRPr lang="en-US" altLang="en-US" sz="2133" b="1" dirty="0">
              <a:latin typeface="Calibri" panose="020F0502020204030204" pitchFamily="34" charset="0"/>
              <a:cs typeface="Calibri" panose="020F0502020204030204" pitchFamily="34" charset="0"/>
            </a:endParaRPr>
          </a:p>
          <a:p>
            <a:pPr marL="230394" lvl="1" indent="-230394" hangingPunct="1">
              <a:buClr>
                <a:srgbClr val="4AC9E3"/>
              </a:buClr>
              <a:buSzPct val="150000"/>
              <a:buFont typeface="Arial" panose="020B0604020202020204" pitchFamily="34" charset="0"/>
              <a:buChar char="•"/>
              <a:defRPr/>
            </a:pPr>
            <a:r>
              <a:rPr lang="en-US" altLang="en-US" sz="2133" b="1" dirty="0">
                <a:latin typeface="Calibri" panose="020F0502020204030204" pitchFamily="34" charset="0"/>
                <a:cs typeface="Calibri" panose="020F0502020204030204" pitchFamily="34" charset="0"/>
              </a:rPr>
              <a:t>Participants </a:t>
            </a:r>
            <a:r>
              <a:rPr lang="en-US" altLang="en-US" sz="2133" b="1" u="sng" dirty="0">
                <a:latin typeface="Calibri" panose="020F0502020204030204" pitchFamily="34" charset="0"/>
                <a:cs typeface="Calibri" panose="020F0502020204030204" pitchFamily="34" charset="0"/>
              </a:rPr>
              <a:t>should </a:t>
            </a:r>
            <a:r>
              <a:rPr lang="en-US" altLang="en-US" sz="2133"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eaLnBrk="1" hangingPunct="1">
              <a:buSzPct val="150000"/>
              <a:buFont typeface="Arial" panose="020B0604020202020204" pitchFamily="34" charset="0"/>
              <a:buChar char="•"/>
              <a:defRPr/>
            </a:pPr>
            <a:endParaRPr lang="en-US" altLang="en-US" sz="2400" b="1" dirty="0">
              <a:latin typeface="Calibri" panose="020F0502020204030204" pitchFamily="34" charset="0"/>
              <a:cs typeface="Calibri" panose="020F0502020204030204" pitchFamily="34" charset="0"/>
            </a:endParaRPr>
          </a:p>
          <a:p>
            <a:pPr lvl="1" eaLnBrk="1" hangingPunct="1">
              <a:buSzPct val="150000"/>
              <a:buFont typeface="Arial" panose="020B0604020202020204" pitchFamily="34" charset="0"/>
              <a:buChar char="•"/>
              <a:defRPr/>
            </a:pPr>
            <a:endParaRPr lang="en-US" altLang="en-US" sz="2400" b="1" dirty="0">
              <a:latin typeface="Calibri" panose="020F0502020204030204" pitchFamily="34" charset="0"/>
              <a:cs typeface="Calibri" panose="020F0502020204030204" pitchFamily="34" charset="0"/>
            </a:endParaRPr>
          </a:p>
          <a:p>
            <a:pPr lvl="1" algn="ctr" hangingPunct="1">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AB5DE7-22F7-C946-9CC1-3029D241F9C3}"/>
              </a:ext>
            </a:extLst>
          </p:cNvPr>
          <p:cNvSpPr>
            <a:spLocks noGrp="1"/>
          </p:cNvSpPr>
          <p:nvPr>
            <p:ph type="title"/>
          </p:nvPr>
        </p:nvSpPr>
        <p:spPr>
          <a:xfrm>
            <a:off x="457200" y="793859"/>
            <a:ext cx="8229600" cy="448733"/>
          </a:xfrm>
        </p:spPr>
        <p:txBody>
          <a:bodyPr>
            <a:noAutofit/>
          </a:bodyPr>
          <a:lstStyle/>
          <a:p>
            <a:pPr eaLnBrk="1" hangingPunct="1">
              <a:defRPr/>
            </a:pPr>
            <a:r>
              <a:rPr lang="en-US" altLang="en-US" dirty="0"/>
              <a:t>Ways to inform IEEE</a:t>
            </a:r>
            <a:endParaRPr lang="en-US" dirty="0"/>
          </a:p>
        </p:txBody>
      </p:sp>
      <p:sp>
        <p:nvSpPr>
          <p:cNvPr id="43011" name="Content Placeholder 2">
            <a:extLst>
              <a:ext uri="{FF2B5EF4-FFF2-40B4-BE49-F238E27FC236}">
                <a16:creationId xmlns:a16="http://schemas.microsoft.com/office/drawing/2014/main" id="{17915B75-ABFE-5744-BE60-6622034CB561}"/>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EBBB8EC7-0E82-4640-917B-3F3BF1FBE152}"/>
              </a:ext>
            </a:extLst>
          </p:cNvPr>
          <p:cNvSpPr/>
          <p:nvPr/>
        </p:nvSpPr>
        <p:spPr>
          <a:xfrm>
            <a:off x="325966" y="1361124"/>
            <a:ext cx="8492067" cy="4758162"/>
          </a:xfrm>
          <a:prstGeom prst="rect">
            <a:avLst/>
          </a:prstGeom>
        </p:spPr>
        <p:txBody>
          <a:bodyPr>
            <a:spAutoFit/>
          </a:bodyPr>
          <a:lstStyle/>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Cause an LOA to be submitted to the IEEE SA (patcom@ieee.org); or</a:t>
            </a:r>
          </a:p>
          <a:p>
            <a:pPr marL="230394" indent="-230394" hangingPunct="1">
              <a:buClr>
                <a:srgbClr val="4AC9E3"/>
              </a:buClr>
              <a:buSzPct val="150000"/>
              <a:buFont typeface="Arial" panose="020B0604020202020204" pitchFamily="34" charset="0"/>
              <a:buChar char="•"/>
              <a:defRPr/>
            </a:pPr>
            <a:endParaRPr lang="en-US" altLang="en-US" sz="2133" b="1" dirty="0">
              <a:latin typeface="Calibri" pitchFamily="34" charset="0"/>
              <a:cs typeface="Calibri" pitchFamily="34" charset="0"/>
            </a:endParaRPr>
          </a:p>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Provide the chair of this group with the identity of the holder(s) of any and all such claims as soon as possible; or</a:t>
            </a:r>
          </a:p>
          <a:p>
            <a:pPr marL="230394" indent="-230394" hangingPunct="1">
              <a:buClr>
                <a:srgbClr val="4AC9E3"/>
              </a:buClr>
              <a:buSzPct val="150000"/>
              <a:buFont typeface="Arial" panose="020B0604020202020204" pitchFamily="34" charset="0"/>
              <a:buChar char="•"/>
              <a:defRPr/>
            </a:pPr>
            <a:endParaRPr lang="en-US" altLang="en-US" sz="2133" b="1" dirty="0">
              <a:latin typeface="Calibri" pitchFamily="34" charset="0"/>
              <a:cs typeface="Calibri" pitchFamily="34" charset="0"/>
            </a:endParaRPr>
          </a:p>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Speak up now and respond to this Call for Potentially Essential Patents</a:t>
            </a:r>
          </a:p>
          <a:p>
            <a:pPr eaLnBrk="1" hangingPunct="1">
              <a:buClr>
                <a:srgbClr val="C00000"/>
              </a:buClr>
              <a:buSzPct val="150000"/>
              <a:defRPr/>
            </a:pPr>
            <a:endParaRPr lang="en-US" altLang="en-US" sz="2133" b="1" dirty="0">
              <a:latin typeface="Calibri" pitchFamily="34" charset="0"/>
              <a:cs typeface="Calibri" pitchFamily="34" charset="0"/>
            </a:endParaRPr>
          </a:p>
          <a:p>
            <a:pPr eaLnBrk="1" hangingPunct="1">
              <a:buClr>
                <a:srgbClr val="C00000"/>
              </a:buClr>
              <a:defRPr/>
            </a:pPr>
            <a:r>
              <a:rPr lang="en-US" altLang="en-US" sz="2133"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133" dirty="0">
                <a:latin typeface="Calibri" pitchFamily="34" charset="0"/>
                <a:cs typeface="Calibri" pitchFamily="34" charset="0"/>
              </a:rPr>
            </a:br>
            <a:endParaRPr lang="en-US" altLang="en-US" sz="2133" b="1" dirty="0">
              <a:latin typeface="Calibri" pitchFamily="34" charset="0"/>
              <a:cs typeface="Calibri" pitchFamily="34" charset="0"/>
            </a:endParaRPr>
          </a:p>
          <a:p>
            <a:pPr eaLnBrk="1" hangingPunct="1">
              <a:lnSpc>
                <a:spcPct val="80000"/>
              </a:lnSpc>
              <a:buFont typeface="Monotype Sorts"/>
              <a:buNone/>
              <a:defRPr/>
            </a:pPr>
            <a:br>
              <a:rPr lang="en-US" altLang="en-US" sz="1600" b="1" dirty="0">
                <a:latin typeface="Calibri" panose="020F0502020204030204" pitchFamily="34" charset="0"/>
                <a:cs typeface="Calibri" panose="020F0502020204030204" pitchFamily="34" charset="0"/>
              </a:rPr>
            </a:br>
            <a:endParaRPr lang="en-US" altLang="en-US" sz="1600" b="1" dirty="0">
              <a:latin typeface="Calibri" panose="020F0502020204030204" pitchFamily="34" charset="0"/>
              <a:cs typeface="Calibri" panose="020F0502020204030204"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EBBF0A-BFAD-A642-BAE3-773626339CDF}"/>
              </a:ext>
            </a:extLst>
          </p:cNvPr>
          <p:cNvSpPr>
            <a:spLocks noGrp="1"/>
          </p:cNvSpPr>
          <p:nvPr>
            <p:ph type="title"/>
          </p:nvPr>
        </p:nvSpPr>
        <p:spPr>
          <a:xfrm>
            <a:off x="457200" y="823465"/>
            <a:ext cx="8229600" cy="448733"/>
          </a:xfrm>
        </p:spPr>
        <p:txBody>
          <a:bodyPr>
            <a:noAutofit/>
          </a:bodyPr>
          <a:lstStyle/>
          <a:p>
            <a:pPr eaLnBrk="1" hangingPunct="1">
              <a:defRPr/>
            </a:pPr>
            <a:r>
              <a:rPr lang="en-US" altLang="en-US" dirty="0"/>
              <a:t>Patent-related information</a:t>
            </a:r>
            <a:endParaRPr lang="en-US" dirty="0"/>
          </a:p>
        </p:txBody>
      </p:sp>
      <p:sp>
        <p:nvSpPr>
          <p:cNvPr id="45059" name="Content Placeholder 2">
            <a:extLst>
              <a:ext uri="{FF2B5EF4-FFF2-40B4-BE49-F238E27FC236}">
                <a16:creationId xmlns:a16="http://schemas.microsoft.com/office/drawing/2014/main" id="{C676C8D0-1266-AE41-B88C-A3A6E4106063}"/>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CD7066B3-C373-3943-905B-0FBFCFCF30A5}"/>
              </a:ext>
            </a:extLst>
          </p:cNvPr>
          <p:cNvSpPr/>
          <p:nvPr/>
        </p:nvSpPr>
        <p:spPr>
          <a:xfrm>
            <a:off x="340785" y="1679713"/>
            <a:ext cx="8229600" cy="4876720"/>
          </a:xfrm>
          <a:prstGeom prst="rect">
            <a:avLst/>
          </a:prstGeom>
        </p:spPr>
        <p:txBody>
          <a:bodyPr wrap="square">
            <a:spAutoFit/>
          </a:bodyPr>
          <a:lstStyle/>
          <a:p>
            <a:pPr marL="479988" hangingPunct="1">
              <a:lnSpc>
                <a:spcPct val="90000"/>
              </a:lnSpc>
              <a:spcBef>
                <a:spcPts val="800"/>
              </a:spcBef>
              <a:defRPr/>
            </a:pPr>
            <a:r>
              <a:rPr lang="en-US" altLang="en-US" sz="2000" b="1" dirty="0">
                <a:cs typeface="Calibri" panose="020F0502020204030204" pitchFamily="34" charset="0"/>
              </a:rPr>
              <a:t>The patent policy and the procedures used to execute that policy are documented in the:</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Bylaws</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(http://standards.ieee.org/develop/policies/bylaws/sect6-7.html#6) </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Operations Manual</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(http://standards.ieee.org/develop/policies/opman/sect6.html#6.3)</a:t>
            </a:r>
          </a:p>
          <a:p>
            <a:pPr lvl="1" eaLnBrk="1" hangingPunct="1">
              <a:lnSpc>
                <a:spcPct val="90000"/>
              </a:lnSpc>
              <a:buFont typeface="Monotype Sorts"/>
              <a:buNone/>
              <a:defRPr/>
            </a:pPr>
            <a:endParaRPr lang="en-US" altLang="en-US" sz="2000" dirty="0"/>
          </a:p>
          <a:p>
            <a:pPr marL="479988" lvl="1" hangingPunct="1">
              <a:lnSpc>
                <a:spcPct val="90000"/>
              </a:lnSpc>
              <a:defRPr/>
            </a:pPr>
            <a:r>
              <a:rPr lang="en-US" altLang="en-US" sz="2000" b="1" dirty="0">
                <a:cs typeface="Calibri" panose="020F0502020204030204" pitchFamily="34" charset="0"/>
              </a:rPr>
              <a:t>Material about the patent policy is available at </a:t>
            </a:r>
            <a:r>
              <a:rPr lang="en-US" altLang="en-US" sz="2000" b="1" i="1" dirty="0">
                <a:cs typeface="Calibri" panose="020F0502020204030204" pitchFamily="34" charset="0"/>
              </a:rPr>
              <a:t>http://standards.ieee.org/about/sasb/patcom/materials.html</a:t>
            </a:r>
          </a:p>
          <a:p>
            <a:pPr lvl="1" eaLnBrk="1" hangingPunct="1">
              <a:lnSpc>
                <a:spcPct val="90000"/>
              </a:lnSpc>
              <a:defRPr/>
            </a:pPr>
            <a:endParaRPr lang="en-US" altLang="en-US" sz="2000" b="1" i="1" dirty="0">
              <a:cs typeface="Calibri" panose="020F0502020204030204" pitchFamily="34" charset="0"/>
            </a:endParaRPr>
          </a:p>
          <a:p>
            <a:pPr lvl="1" eaLnBrk="1" hangingPunct="1">
              <a:lnSpc>
                <a:spcPct val="90000"/>
              </a:lnSpc>
              <a:defRPr/>
            </a:pPr>
            <a:endParaRPr lang="en-US" altLang="en-US" sz="2000" b="1" dirty="0">
              <a:cs typeface="Calibri" panose="020F0502020204030204" pitchFamily="34" charset="0"/>
            </a:endParaRPr>
          </a:p>
          <a:p>
            <a:pPr marL="479988" algn="ctr" hangingPunct="1">
              <a:lnSpc>
                <a:spcPct val="90000"/>
              </a:lnSpc>
              <a:defRPr/>
            </a:pPr>
            <a:r>
              <a:rPr lang="en-US" altLang="en-US" sz="2800" b="1" dirty="0">
                <a:cs typeface="Calibri" panose="020F0502020204030204" pitchFamily="34" charset="0"/>
              </a:rPr>
              <a:t>If you have questions, contact the IEEE SA Standards Board Patent Committee Administrator at patcom@ieee.org</a:t>
            </a:r>
          </a:p>
          <a:p>
            <a:pPr eaLnBrk="1" hangingPunct="1">
              <a:lnSpc>
                <a:spcPct val="80000"/>
              </a:lnSpc>
              <a:buFont typeface="Monotype Sorts"/>
              <a:buNone/>
              <a:defRPr/>
            </a:pPr>
            <a:br>
              <a:rPr lang="en-US" altLang="en-US" sz="2000" b="1" dirty="0">
                <a:cs typeface="Calibri" panose="020F0502020204030204" pitchFamily="34" charset="0"/>
              </a:rPr>
            </a:br>
            <a:endParaRPr lang="en-US" altLang="en-US" sz="2000" b="1" dirty="0">
              <a:cs typeface="Calibri" panose="020F0502020204030204" pitchFamily="34" charset="0"/>
            </a:endParaRPr>
          </a:p>
        </p:txBody>
      </p:sp>
    </p:spTree>
  </p:cSld>
  <p:clrMapOvr>
    <a:masterClrMapping/>
  </p:clrMapOvr>
</p:sld>
</file>

<file path=ppt/theme/theme1.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emplate/>
  <TotalTime>14143</TotalTime>
  <Words>2339</Words>
  <Application>Microsoft Macintosh PowerPoint</Application>
  <PresentationFormat>On-screen Show (4:3)</PresentationFormat>
  <Paragraphs>232</Paragraphs>
  <Slides>23</Slides>
  <Notes>2</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23</vt:i4>
      </vt:variant>
    </vt:vector>
  </HeadingPairs>
  <TitlesOfParts>
    <vt:vector size="33" baseType="lpstr">
      <vt:lpstr>Arial</vt:lpstr>
      <vt:lpstr>Calibri</vt:lpstr>
      <vt:lpstr>Helvetica</vt:lpstr>
      <vt:lpstr>Helvetica Neue</vt:lpstr>
      <vt:lpstr>Lucida Grande</vt:lpstr>
      <vt:lpstr>Monotype Sorts</vt:lpstr>
      <vt:lpstr>Montserrat</vt:lpstr>
      <vt:lpstr>Symbol</vt:lpstr>
      <vt:lpstr>Times New Roman</vt:lpstr>
      <vt:lpstr>Office Theme</vt:lpstr>
      <vt:lpstr>PowerPoint Presentation</vt:lpstr>
      <vt:lpstr>PowerPoint Presentation</vt:lpstr>
      <vt:lpstr>PowerPoint Presentation</vt:lpstr>
      <vt:lpstr>PowerPoint Presentation</vt:lpstr>
      <vt:lpstr>Registration for the January 802 wireless interim session</vt:lpstr>
      <vt:lpstr>PowerPoint Presentation</vt:lpstr>
      <vt:lpstr>Participants have a duty to inform the IEEE</vt:lpstr>
      <vt:lpstr>Ways to inform IEEE</vt:lpstr>
      <vt:lpstr>Patent-related information</vt:lpstr>
      <vt:lpstr>Other Guidelines for IEEE Working Group Meetings</vt:lpstr>
      <vt:lpstr>PowerPoint Presentation</vt:lpstr>
      <vt:lpstr>IEEE-SA standards activities shall allow the fair &amp; equitable consideration of all viewpoints</vt:lpstr>
      <vt:lpstr>IEEE SA Policy Documents</vt:lpstr>
      <vt:lpstr>IEEE SA Rules Documents</vt:lpstr>
      <vt:lpstr>IEEE SA Copyright Policy</vt:lpstr>
      <vt:lpstr>IEEE SA Copyright Policy</vt:lpstr>
      <vt:lpstr>Successful Hybrid Meeting Protocols</vt:lpstr>
      <vt:lpstr>TGbi Agenda – January 18, 2023 </vt:lpstr>
      <vt:lpstr>TGbi Agenda – January 16, 2023 </vt:lpstr>
      <vt:lpstr>Motion # 28</vt:lpstr>
      <vt:lpstr>Timeline</vt:lpstr>
      <vt:lpstr>Organizing Plan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Jon Rosdahl</dc:creator>
  <cp:lastModifiedBy>Microsoft Office User</cp:lastModifiedBy>
  <cp:revision>230</cp:revision>
  <dcterms:modified xsi:type="dcterms:W3CDTF">2023-01-18T13:56:40Z</dcterms:modified>
</cp:coreProperties>
</file>