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/2137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2173-00-0amp-ieee-802-11-amp-tig-teleconference-minutes-for-dec-22.docx" TargetMode="External"/><Relationship Id="rId2" Type="http://schemas.openxmlformats.org/officeDocument/2006/relationships/hyperlink" Target="https://mentor.ieee.org/802.11/dcn/22/11-22-2041-00-0amp-amp-tig-meeting-minutes-of-802-nov-2022-plenary.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56"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a:t>January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January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https://cvent.me/nX5xrY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Jan Interim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Monday),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a:t>
            </a:r>
            <a:r>
              <a:rPr lang="en-US" altLang="zh-CN" sz="2800" dirty="0">
                <a:solidFill>
                  <a:srgbClr val="00B050"/>
                </a:solidFill>
                <a:cs typeface="+mn-ea"/>
                <a:sym typeface="+mn-ea"/>
              </a:rPr>
              <a:t>, </a:t>
            </a:r>
            <a:r>
              <a:rPr lang="en-US" altLang="zh-CN" sz="2800" dirty="0" smtClean="0">
                <a:solidFill>
                  <a:srgbClr val="00B050"/>
                </a:solidFill>
                <a:cs typeface="+mn-ea"/>
                <a:sym typeface="+mn-ea"/>
              </a:rPr>
              <a:t>Baltimore 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Key 5/6</a:t>
            </a:r>
          </a:p>
          <a:p>
            <a:pPr lvl="1">
              <a:lnSpc>
                <a:spcPct val="120000"/>
              </a:lnSpc>
              <a:spcAft>
                <a:spcPts val="600"/>
              </a:spcAft>
              <a:buFont typeface="Arial" panose="020B0604020202020204" pitchFamily="34" charset="0"/>
              <a:buChar char="•"/>
            </a:pPr>
            <a:r>
              <a:rPr lang="en-US" altLang="zh-CN" sz="3200" dirty="0" err="1"/>
              <a:t>Webex</a:t>
            </a:r>
            <a:r>
              <a:rPr lang="en-US" altLang="zh-CN" sz="3200" dirty="0"/>
              <a:t>: </a:t>
            </a:r>
            <a:r>
              <a:rPr lang="en-US" sz="3200" dirty="0"/>
              <a:t>2335 122 4374 </a:t>
            </a:r>
            <a:endParaRPr lang="en-US" altLang="zh-CN" sz="3200" dirty="0">
              <a:sym typeface="+mn-ea"/>
            </a:endParaRPr>
          </a:p>
          <a:p>
            <a:pPr>
              <a:lnSpc>
                <a:spcPct val="120000"/>
              </a:lnSpc>
              <a:spcAft>
                <a:spcPts val="600"/>
              </a:spcAft>
              <a:buFont typeface="Arial" panose="020B0604020202020204" pitchFamily="34" charset="0"/>
              <a:buChar char="•"/>
            </a:pPr>
            <a:r>
              <a:rPr lang="en-US" altLang="zh-CN" sz="2800" dirty="0" smtClean="0">
                <a:solidFill>
                  <a:srgbClr val="00B050"/>
                </a:solidFill>
                <a:cs typeface="+mn-ea"/>
                <a:sym typeface="+mn-ea"/>
              </a:rPr>
              <a:t>Jan 19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(Thursday), 10:30 ~ 12:30, Baltimore local time (mixed mode)</a:t>
            </a:r>
          </a:p>
          <a:p>
            <a:pPr lvl="1">
              <a:lnSpc>
                <a:spcPct val="120000"/>
              </a:lnSpc>
              <a:spcAft>
                <a:spcPts val="600"/>
              </a:spcAft>
              <a:buFont typeface="Arial" panose="020B0604020202020204" pitchFamily="34" charset="0"/>
              <a:buChar char="•"/>
            </a:pPr>
            <a:r>
              <a:rPr lang="en-US" altLang="zh-CN" sz="3200" dirty="0" smtClean="0"/>
              <a:t> Key 3</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a:t>2348 640 </a:t>
            </a:r>
            <a:r>
              <a:rPr lang="en-US" sz="3200" dirty="0" smtClean="0"/>
              <a:t>7657</a:t>
            </a:r>
            <a:endParaRPr lang="en-US" altLang="zh-CN" sz="3200" dirty="0">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11-22/2207, </a:t>
            </a:r>
            <a:r>
              <a:rPr lang="en-US" sz="1800" dirty="0">
                <a:solidFill>
                  <a:schemeClr val="tx1"/>
                </a:solidFill>
                <a:latin typeface="Calibri" panose="020F0502020204030204" pitchFamily="34" charset="0"/>
                <a:cs typeface="Calibri" panose="020F0502020204030204" pitchFamily="34" charset="0"/>
              </a:rPr>
              <a:t>FCC </a:t>
            </a:r>
            <a:r>
              <a:rPr lang="en-US" sz="1800" dirty="0">
                <a:latin typeface="Calibri" panose="020F0502020204030204" pitchFamily="34" charset="0"/>
                <a:cs typeface="Calibri" panose="020F0502020204030204" pitchFamily="34" charset="0"/>
              </a:rPr>
              <a:t>Part 15 and Channel </a:t>
            </a:r>
            <a:r>
              <a:rPr lang="en-US" sz="1800" dirty="0" smtClean="0">
                <a:latin typeface="Calibri" panose="020F0502020204030204" pitchFamily="34" charset="0"/>
                <a:cs typeface="Calibri" panose="020F0502020204030204" pitchFamily="34" charset="0"/>
              </a:rPr>
              <a:t>Widths, Dave </a:t>
            </a:r>
            <a:r>
              <a:rPr lang="en-US" sz="1800" dirty="0" err="1" smtClean="0">
                <a:latin typeface="Calibri" panose="020F0502020204030204" pitchFamily="34" charset="0"/>
                <a:cs typeface="Calibri" panose="020F0502020204030204" pitchFamily="34" charset="0"/>
              </a:rPr>
              <a:t>Halasz</a:t>
            </a:r>
            <a:r>
              <a:rPr lang="en-US" sz="1800" dirty="0" smtClean="0">
                <a:latin typeface="Calibri" panose="020F0502020204030204" pitchFamily="34" charset="0"/>
                <a:cs typeface="Calibri" panose="020F0502020204030204" pitchFamily="34" charset="0"/>
              </a:rPr>
              <a:t> (Morse Micro</a:t>
            </a:r>
            <a:r>
              <a:rPr lang="en-US" altLang="zh-CN" sz="1800" dirty="0" smtClean="0">
                <a:latin typeface="Calibri" panose="020F0502020204030204" pitchFamily="34" charset="0"/>
                <a:cs typeface="Calibri" panose="020F0502020204030204" pitchFamily="34" charset="0"/>
              </a:rPr>
              <a:t>)</a:t>
            </a:r>
            <a:endParaRPr lang="en-US" altLang="zh-CN" sz="1800" dirty="0">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11-23/0056</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802.11 compatible backscatter prototype, </a:t>
            </a:r>
            <a:r>
              <a:rPr lang="en-US" sz="1800" dirty="0" err="1">
                <a:solidFill>
                  <a:schemeClr val="tx1"/>
                </a:solidFill>
                <a:latin typeface="Calibri" panose="020F0502020204030204" pitchFamily="34" charset="0"/>
                <a:cs typeface="Calibri" panose="020F0502020204030204" pitchFamily="34" charset="0"/>
              </a:rPr>
              <a:t>Vytas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Kezys</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Haila</a:t>
            </a:r>
            <a:r>
              <a:rPr lang="en-US"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11-23/0057</a:t>
            </a:r>
            <a:r>
              <a:rPr lang="en-US" altLang="zh-CN"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rPr>
              <a:t>Coverage with realistic propagation for AMP </a:t>
            </a:r>
            <a:r>
              <a:rPr lang="en-US" sz="1800" dirty="0" err="1">
                <a:solidFill>
                  <a:schemeClr val="tx1"/>
                </a:solidFill>
                <a:latin typeface="Calibri" panose="020F0502020204030204" pitchFamily="34" charset="0"/>
                <a:cs typeface="Calibri" panose="020F0502020204030204" pitchFamily="34" charset="0"/>
              </a:rPr>
              <a:t>IoT</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a:solidFill>
                  <a:schemeClr val="tx1"/>
                </a:solidFill>
                <a:latin typeface="Calibri" panose="020F0502020204030204" pitchFamily="34" charset="0"/>
                <a:cs typeface="Calibri" panose="020F0502020204030204" pitchFamily="34" charset="0"/>
              </a:rPr>
              <a:t>Vytas</a:t>
            </a:r>
            <a:r>
              <a:rPr lang="en-US" altLang="zh-CN" sz="1800" dirty="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Kezys</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Haila</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11-23/0072, Proposed revision on draft technical report for AMP, </a:t>
            </a:r>
            <a:r>
              <a:rPr lang="en-US" altLang="zh-CN" sz="1800" dirty="0" err="1" smtClean="0">
                <a:solidFill>
                  <a:schemeClr val="tx1"/>
                </a:solidFill>
                <a:latin typeface="Calibri" panose="020F0502020204030204" pitchFamily="34" charset="0"/>
                <a:cs typeface="Calibri" panose="020F0502020204030204" pitchFamily="34" charset="0"/>
              </a:rPr>
              <a:t>Amichai</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Sanderovich</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Wiliot</a:t>
            </a:r>
            <a:r>
              <a:rPr lang="en-US" altLang="zh-CN" sz="1800" dirty="0" smtClean="0">
                <a:solidFill>
                  <a:schemeClr val="tx1"/>
                </a:solidFill>
                <a:latin typeface="Calibri" panose="020F0502020204030204" pitchFamily="34" charset="0"/>
                <a:cs typeface="Calibri" panose="020F0502020204030204" pitchFamily="34" charset="0"/>
              </a:rPr>
              <a:t> Ltd)</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11-23/0063, Proposal for consensus straw poll,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11-23/0064, Discussion on S1G regulation requirements,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11-22/0089, Frequency regulation chapter for AMP TIG Report, </a:t>
            </a:r>
            <a:r>
              <a:rPr lang="en-US" altLang="zh-CN" sz="1800" dirty="0" err="1" smtClean="0">
                <a:solidFill>
                  <a:schemeClr val="tx1"/>
                </a:solidFill>
                <a:latin typeface="Calibri" panose="020F0502020204030204" pitchFamily="34" charset="0"/>
                <a:cs typeface="Calibri" panose="020F0502020204030204" pitchFamily="34" charset="0"/>
              </a:rPr>
              <a:t>Joerg</a:t>
            </a:r>
            <a:r>
              <a:rPr lang="en-US" altLang="zh-CN"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smtClean="0">
                <a:solidFill>
                  <a:schemeClr val="tx1"/>
                </a:solidFill>
                <a:latin typeface="Calibri" panose="020F0502020204030204" pitchFamily="34" charset="0"/>
                <a:cs typeface="Calibri" panose="020F0502020204030204" pitchFamily="34" charset="0"/>
              </a:rPr>
              <a:t>Ilmenau</a:t>
            </a:r>
            <a:r>
              <a:rPr lang="en-US" altLang="zh-CN" sz="1800" dirty="0" smtClean="0">
                <a:solidFill>
                  <a:schemeClr val="tx1"/>
                </a:solidFill>
                <a:latin typeface="Calibri" panose="020F0502020204030204" pitchFamily="34" charset="0"/>
                <a:cs typeface="Calibri" panose="020F0502020204030204" pitchFamily="34" charset="0"/>
              </a:rPr>
              <a:t> / </a:t>
            </a:r>
            <a:r>
              <a:rPr lang="en-US" altLang="zh-CN" sz="1800" dirty="0" err="1" smtClean="0">
                <a:solidFill>
                  <a:schemeClr val="tx1"/>
                </a:solidFill>
                <a:latin typeface="Calibri" panose="020F0502020204030204" pitchFamily="34" charset="0"/>
                <a:cs typeface="Calibri" panose="020F0502020204030204" pitchFamily="34" charset="0"/>
              </a:rPr>
              <a:t>Fraunhofer</a:t>
            </a:r>
            <a:r>
              <a:rPr lang="en-US" altLang="zh-CN" sz="1800" dirty="0" smtClean="0">
                <a:solidFill>
                  <a:schemeClr val="tx1"/>
                </a:solidFill>
                <a:latin typeface="Calibri" panose="020F0502020204030204" pitchFamily="34" charset="0"/>
                <a:cs typeface="Calibri" panose="020F0502020204030204" pitchFamily="34" charset="0"/>
              </a:rPr>
              <a:t> IIS)</a:t>
            </a: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11-22/0106, Some Thoughts on Backscatter Modulation, </a:t>
            </a:r>
            <a:r>
              <a:rPr lang="en-US" altLang="zh-CN" sz="1800" dirty="0" err="1">
                <a:solidFill>
                  <a:schemeClr val="tx1"/>
                </a:solidFill>
                <a:latin typeface="Calibri" panose="020F0502020204030204" pitchFamily="34" charset="0"/>
                <a:cs typeface="Calibri" panose="020F0502020204030204" pitchFamily="34" charset="0"/>
              </a:rPr>
              <a:t>Joerg</a:t>
            </a:r>
            <a:r>
              <a:rPr lang="en-US" altLang="zh-CN" sz="1800" dirty="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Local </a:t>
            </a:r>
            <a:r>
              <a:rPr lang="en-US" altLang="en-US" sz="2000" kern="0" dirty="0">
                <a:latin typeface="Arial" panose="020B0604020202020204" pitchFamily="34" charset="0"/>
              </a:rPr>
              <a:t>Coordinator: 	</a:t>
            </a:r>
            <a:r>
              <a:rPr lang="en-US" altLang="en-US" sz="2000" kern="0" dirty="0" smtClean="0">
                <a:latin typeface="Arial" panose="020B0604020202020204" pitchFamily="34" charset="0"/>
              </a:rPr>
              <a:t>Jon </a:t>
            </a:r>
            <a:r>
              <a:rPr lang="en-US" altLang="en-US" sz="2000" kern="0" dirty="0" err="1" smtClean="0">
                <a:latin typeface="Arial" panose="020B0604020202020204" pitchFamily="34" charset="0"/>
              </a:rPr>
              <a:t>Rosdahl</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Dec 2022 TC summary</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solidFill>
                  <a:srgbClr val="00B050"/>
                </a:solidFill>
              </a:rPr>
              <a:t>11-22/2207</a:t>
            </a:r>
            <a:r>
              <a:rPr lang="en-US" altLang="zh-CN" dirty="0">
                <a:solidFill>
                  <a:srgbClr val="00B050"/>
                </a:solidFill>
              </a:rPr>
              <a:t>, </a:t>
            </a:r>
            <a:r>
              <a:rPr lang="en-US" dirty="0">
                <a:solidFill>
                  <a:srgbClr val="00B050"/>
                </a:solidFill>
              </a:rPr>
              <a:t>FCC Part 15 and Channel Widths, Dave </a:t>
            </a:r>
            <a:r>
              <a:rPr lang="en-US" dirty="0" err="1">
                <a:solidFill>
                  <a:srgbClr val="00B050"/>
                </a:solidFill>
              </a:rPr>
              <a:t>Halasz</a:t>
            </a:r>
            <a:r>
              <a:rPr lang="en-US" dirty="0">
                <a:solidFill>
                  <a:srgbClr val="00B050"/>
                </a:solidFill>
              </a:rPr>
              <a:t> (Morse Micro</a:t>
            </a:r>
            <a:r>
              <a:rPr lang="en-US" altLang="zh-CN" dirty="0">
                <a:solidFill>
                  <a:srgbClr val="00B050"/>
                </a:solidFill>
              </a:rPr>
              <a:t>)</a:t>
            </a:r>
          </a:p>
          <a:p>
            <a:pPr lvl="1" eaLnBrk="0" hangingPunct="0">
              <a:defRPr/>
            </a:pPr>
            <a:r>
              <a:rPr lang="en-US" altLang="zh-CN" dirty="0">
                <a:solidFill>
                  <a:srgbClr val="00B050"/>
                </a:solidFill>
              </a:rPr>
              <a:t>11-22/0089, Frequency regulation chapter for AMP TIG Report, </a:t>
            </a:r>
            <a:r>
              <a:rPr lang="en-US" altLang="zh-CN" dirty="0" err="1">
                <a:solidFill>
                  <a:srgbClr val="00B050"/>
                </a:solidFill>
              </a:rPr>
              <a:t>Joerg</a:t>
            </a:r>
            <a:r>
              <a:rPr lang="en-US" altLang="zh-CN" dirty="0">
                <a:solidFill>
                  <a:srgbClr val="00B050"/>
                </a:solidFill>
              </a:rPr>
              <a:t> Robert (TU </a:t>
            </a:r>
            <a:r>
              <a:rPr lang="en-US" altLang="zh-CN" dirty="0" err="1">
                <a:solidFill>
                  <a:srgbClr val="00B050"/>
                </a:solidFill>
              </a:rPr>
              <a:t>Ilmenau</a:t>
            </a:r>
            <a:r>
              <a:rPr lang="en-US" altLang="zh-CN" dirty="0">
                <a:solidFill>
                  <a:srgbClr val="00B050"/>
                </a:solidFill>
              </a:rPr>
              <a:t> / </a:t>
            </a:r>
            <a:r>
              <a:rPr lang="en-US" altLang="zh-CN" dirty="0" err="1">
                <a:solidFill>
                  <a:srgbClr val="00B050"/>
                </a:solidFill>
              </a:rPr>
              <a:t>Fraunhofer</a:t>
            </a:r>
            <a:r>
              <a:rPr lang="en-US" altLang="zh-CN" dirty="0">
                <a:solidFill>
                  <a:srgbClr val="00B050"/>
                </a:solidFill>
              </a:rPr>
              <a:t> IIS)</a:t>
            </a:r>
          </a:p>
          <a:p>
            <a:pPr lvl="1" eaLnBrk="0" hangingPunct="0">
              <a:defRPr/>
            </a:pPr>
            <a:r>
              <a:rPr lang="en-US" altLang="zh-CN" dirty="0" smtClean="0">
                <a:solidFill>
                  <a:srgbClr val="00B050"/>
                </a:solidFill>
              </a:rPr>
              <a:t>11-23/0064</a:t>
            </a:r>
            <a:r>
              <a:rPr lang="en-US" altLang="zh-CN" dirty="0">
                <a:solidFill>
                  <a:srgbClr val="00B050"/>
                </a:solidFill>
              </a:rPr>
              <a:t>, Discussion on S1G regulation requirements, </a:t>
            </a:r>
            <a:r>
              <a:rPr lang="en-US" altLang="zh-CN" dirty="0" err="1">
                <a:solidFill>
                  <a:srgbClr val="00B050"/>
                </a:solidFill>
              </a:rPr>
              <a:t>Weijie</a:t>
            </a:r>
            <a:r>
              <a:rPr lang="en-US" altLang="zh-CN" dirty="0">
                <a:solidFill>
                  <a:srgbClr val="00B050"/>
                </a:solidFill>
              </a:rPr>
              <a:t> Xu (OPPO</a:t>
            </a:r>
            <a:r>
              <a:rPr lang="en-US" altLang="zh-CN" dirty="0" smtClean="0">
                <a:solidFill>
                  <a:srgbClr val="00B050"/>
                </a:solidFill>
              </a:rPr>
              <a:t>)</a:t>
            </a:r>
          </a:p>
          <a:p>
            <a:pPr lvl="1" eaLnBrk="0" hangingPunct="0">
              <a:defRPr/>
            </a:pPr>
            <a:r>
              <a:rPr lang="en-US" altLang="zh-CN" dirty="0">
                <a:solidFill>
                  <a:srgbClr val="00B050"/>
                </a:solidFill>
              </a:rPr>
              <a:t>11-23/0072, Proposed revision on draft technical report for AMP, </a:t>
            </a:r>
            <a:r>
              <a:rPr lang="en-US" altLang="zh-CN" dirty="0" err="1">
                <a:solidFill>
                  <a:srgbClr val="00B050"/>
                </a:solidFill>
              </a:rPr>
              <a:t>Amichai</a:t>
            </a:r>
            <a:r>
              <a:rPr lang="en-US" altLang="zh-CN" dirty="0">
                <a:solidFill>
                  <a:srgbClr val="00B050"/>
                </a:solidFill>
              </a:rPr>
              <a:t> </a:t>
            </a:r>
            <a:r>
              <a:rPr lang="en-US" altLang="zh-CN" dirty="0" err="1">
                <a:solidFill>
                  <a:srgbClr val="00B050"/>
                </a:solidFill>
              </a:rPr>
              <a:t>Sanderovich</a:t>
            </a:r>
            <a:r>
              <a:rPr lang="en-US" altLang="zh-CN" dirty="0">
                <a:solidFill>
                  <a:srgbClr val="00B050"/>
                </a:solidFill>
              </a:rPr>
              <a:t> (</a:t>
            </a:r>
            <a:r>
              <a:rPr lang="en-US" altLang="zh-CN" dirty="0" err="1">
                <a:solidFill>
                  <a:srgbClr val="00B050"/>
                </a:solidFill>
              </a:rPr>
              <a:t>Wiliot</a:t>
            </a:r>
            <a:r>
              <a:rPr lang="en-US" altLang="zh-CN" dirty="0">
                <a:solidFill>
                  <a:srgbClr val="00B050"/>
                </a:solidFill>
              </a:rPr>
              <a:t> Ltd)</a:t>
            </a:r>
          </a:p>
          <a:p>
            <a:pPr lvl="1" eaLnBrk="0" hangingPunct="0">
              <a:defRPr/>
            </a:pPr>
            <a:r>
              <a:rPr lang="en-US" altLang="zh-CN" dirty="0" smtClean="0">
                <a:solidFill>
                  <a:srgbClr val="00B050"/>
                </a:solidFill>
              </a:rPr>
              <a:t>11-23/0056</a:t>
            </a:r>
            <a:r>
              <a:rPr lang="en-US" altLang="zh-CN" dirty="0">
                <a:solidFill>
                  <a:srgbClr val="00B050"/>
                </a:solidFill>
              </a:rPr>
              <a:t>, </a:t>
            </a:r>
            <a:r>
              <a:rPr lang="en-US" dirty="0">
                <a:solidFill>
                  <a:srgbClr val="00B050"/>
                </a:solidFill>
              </a:rPr>
              <a:t>802.11 compatible backscatter prototype, </a:t>
            </a:r>
            <a:r>
              <a:rPr lang="en-US" dirty="0" err="1">
                <a:solidFill>
                  <a:srgbClr val="00B050"/>
                </a:solidFill>
              </a:rPr>
              <a:t>Vytas</a:t>
            </a:r>
            <a:r>
              <a:rPr lang="en-US" dirty="0">
                <a:solidFill>
                  <a:srgbClr val="00B050"/>
                </a:solidFill>
              </a:rPr>
              <a:t> </a:t>
            </a:r>
            <a:r>
              <a:rPr lang="en-US" dirty="0" err="1">
                <a:solidFill>
                  <a:srgbClr val="00B050"/>
                </a:solidFill>
              </a:rPr>
              <a:t>Kezys</a:t>
            </a:r>
            <a:r>
              <a:rPr lang="en-US" dirty="0">
                <a:solidFill>
                  <a:srgbClr val="00B050"/>
                </a:solidFill>
              </a:rPr>
              <a:t> (</a:t>
            </a:r>
            <a:r>
              <a:rPr lang="en-US" dirty="0" err="1">
                <a:solidFill>
                  <a:srgbClr val="00B050"/>
                </a:solidFill>
              </a:rPr>
              <a:t>Haila</a:t>
            </a:r>
            <a:r>
              <a:rPr lang="en-US" dirty="0">
                <a:solidFill>
                  <a:srgbClr val="00B050"/>
                </a:solidFill>
              </a:rPr>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47500" lnSpcReduction="20000"/>
          </a:bodyPr>
          <a:lstStyle/>
          <a:p>
            <a:pPr marL="28575" indent="0">
              <a:lnSpc>
                <a:spcPct val="120000"/>
              </a:lnSpc>
              <a:spcAft>
                <a:spcPts val="600"/>
              </a:spcAft>
            </a:pPr>
            <a:r>
              <a:rPr lang="en-US" altLang="zh-CN" sz="3400" dirty="0">
                <a:sym typeface="+mn-ea"/>
              </a:rPr>
              <a:t>Time: Dec 13th, 2022</a:t>
            </a:r>
          </a:p>
          <a:p>
            <a:pPr marL="28575" indent="0">
              <a:lnSpc>
                <a:spcPct val="120000"/>
              </a:lnSpc>
              <a:spcAft>
                <a:spcPts val="600"/>
              </a:spcAft>
            </a:pPr>
            <a:r>
              <a:rPr lang="en-US" altLang="zh-CN" sz="3300" dirty="0" smtClean="0">
                <a:sym typeface="+mn-ea"/>
              </a:rPr>
              <a:t>4 </a:t>
            </a:r>
            <a:r>
              <a:rPr lang="en-US" altLang="zh-CN" sz="3300" dirty="0">
                <a:sym typeface="+mn-ea"/>
              </a:rPr>
              <a:t>contributions and the updated tech report (11-22/1562r5) were presented and discussed</a:t>
            </a:r>
          </a:p>
          <a:p>
            <a:pPr marL="385445" indent="-342900">
              <a:lnSpc>
                <a:spcPct val="120000"/>
              </a:lnSpc>
              <a:spcAft>
                <a:spcPts val="600"/>
              </a:spcAft>
              <a:buFontTx/>
              <a:buChar char="-"/>
              <a:defRPr/>
            </a:pPr>
            <a:r>
              <a:rPr lang="en-US" altLang="zh-CN" sz="3400" dirty="0"/>
              <a:t>11-22/2097, S1G EL operation, Dave </a:t>
            </a:r>
            <a:r>
              <a:rPr lang="en-US" altLang="zh-CN" sz="3400" dirty="0" err="1"/>
              <a:t>Halasz</a:t>
            </a:r>
            <a:r>
              <a:rPr lang="en-US" altLang="zh-CN" sz="3400" dirty="0"/>
              <a:t> (Morse Micro)</a:t>
            </a:r>
          </a:p>
          <a:p>
            <a:pPr marL="385445" indent="-342900">
              <a:lnSpc>
                <a:spcPct val="120000"/>
              </a:lnSpc>
              <a:spcAft>
                <a:spcPts val="600"/>
              </a:spcAft>
              <a:buFontTx/>
              <a:buChar char="-"/>
              <a:defRPr/>
            </a:pPr>
            <a:r>
              <a:rPr lang="en-US" altLang="zh-CN" sz="3400" dirty="0"/>
              <a:t>11-22/2133, new-use-case-for-amp-</a:t>
            </a:r>
            <a:r>
              <a:rPr lang="en-US" altLang="zh-CN" sz="3400" dirty="0" err="1"/>
              <a:t>iot</a:t>
            </a:r>
            <a:r>
              <a:rPr lang="en-US" altLang="zh-CN" sz="3400" dirty="0"/>
              <a:t>-devices, </a:t>
            </a:r>
            <a:r>
              <a:rPr lang="en-US" altLang="zh-CN" sz="3400" dirty="0" err="1"/>
              <a:t>Amichai</a:t>
            </a:r>
            <a:r>
              <a:rPr lang="en-US" altLang="zh-CN" sz="3400" dirty="0"/>
              <a:t> </a:t>
            </a:r>
            <a:r>
              <a:rPr lang="en-US" altLang="zh-CN" sz="3400" dirty="0" err="1"/>
              <a:t>Sanderovich</a:t>
            </a:r>
            <a:r>
              <a:rPr lang="en-US" altLang="zh-CN" sz="3400" dirty="0"/>
              <a:t> (</a:t>
            </a:r>
            <a:r>
              <a:rPr lang="en-US" altLang="zh-CN" sz="3400" dirty="0" err="1"/>
              <a:t>Wiliot</a:t>
            </a:r>
            <a:r>
              <a:rPr lang="en-US" altLang="zh-CN" sz="3400" dirty="0"/>
              <a:t>)</a:t>
            </a:r>
          </a:p>
          <a:p>
            <a:pPr marL="385445" indent="-342900">
              <a:lnSpc>
                <a:spcPct val="120000"/>
              </a:lnSpc>
              <a:spcAft>
                <a:spcPts val="600"/>
              </a:spcAft>
              <a:buFontTx/>
              <a:buChar char="-"/>
              <a:defRPr/>
            </a:pPr>
            <a:r>
              <a:rPr lang="en-US" altLang="en-US" sz="3400" dirty="0"/>
              <a:t>11-22-2151-00-0amp-operation-procedure-for-amp-device-in-wlan </a:t>
            </a:r>
            <a:r>
              <a:rPr lang="en-US" altLang="en-US" sz="3400" dirty="0" err="1"/>
              <a:t>Yinan</a:t>
            </a:r>
            <a:r>
              <a:rPr lang="en-US" altLang="en-US" sz="3400" dirty="0"/>
              <a:t> Qi (</a:t>
            </a:r>
            <a:r>
              <a:rPr lang="en-US" altLang="en-US" sz="3400" dirty="0" err="1"/>
              <a:t>Oppo</a:t>
            </a:r>
            <a:r>
              <a:rPr lang="en-US" altLang="en-US" sz="3400" dirty="0"/>
              <a:t>)</a:t>
            </a:r>
          </a:p>
          <a:p>
            <a:pPr marL="385445" indent="-342900">
              <a:lnSpc>
                <a:spcPct val="120000"/>
              </a:lnSpc>
              <a:spcAft>
                <a:spcPts val="600"/>
              </a:spcAft>
              <a:buFontTx/>
              <a:buChar char="-"/>
              <a:defRPr/>
            </a:pPr>
            <a:r>
              <a:rPr lang="en-US" altLang="en-US" sz="3400" dirty="0"/>
              <a:t>11-22-1960-01-0amp-summary-and-recommendation-for-AMP-IoT  </a:t>
            </a:r>
            <a:r>
              <a:rPr lang="en-US" altLang="en-US" sz="3400" dirty="0" err="1"/>
              <a:t>Weijie</a:t>
            </a:r>
            <a:r>
              <a:rPr lang="en-US" altLang="en-US" sz="3400" dirty="0"/>
              <a:t> Xu (</a:t>
            </a:r>
            <a:r>
              <a:rPr lang="en-US" altLang="en-US" sz="3400" dirty="0" err="1"/>
              <a:t>Oppo</a:t>
            </a:r>
            <a:r>
              <a:rPr lang="en-US" altLang="en-US" sz="3400" dirty="0"/>
              <a:t>)</a:t>
            </a:r>
            <a:endParaRPr lang="en-US" altLang="zh-CN" sz="3300" dirty="0"/>
          </a:p>
          <a:p>
            <a:pPr marL="28575" indent="0">
              <a:lnSpc>
                <a:spcPct val="120000"/>
              </a:lnSpc>
              <a:spcAft>
                <a:spcPts val="600"/>
              </a:spcAft>
              <a:defRPr/>
            </a:pPr>
            <a:r>
              <a:rPr lang="en-US" altLang="zh-CN" sz="3400" dirty="0"/>
              <a:t>The chair called for comments on the tech report draft (11-22/1562) and announced Jan interim week meeting plan.</a:t>
            </a:r>
          </a:p>
          <a:p>
            <a:pPr marL="28575" indent="0">
              <a:lnSpc>
                <a:spcPct val="120000"/>
              </a:lnSpc>
              <a:spcAft>
                <a:spcPts val="600"/>
              </a:spcAft>
            </a:pPr>
            <a:r>
              <a:rPr lang="en-US" altLang="zh-CN" sz="3300" dirty="0">
                <a:sym typeface="+mn-ea"/>
              </a:rPr>
              <a:t>The minutes of AMP TIG meetings during Nov plenary week and AMP TIG teleconference on Dec 13 are listed below:</a:t>
            </a:r>
          </a:p>
          <a:p>
            <a:pPr marL="385445" indent="-342900">
              <a:lnSpc>
                <a:spcPct val="120000"/>
              </a:lnSpc>
              <a:spcAft>
                <a:spcPts val="600"/>
              </a:spcAft>
              <a:buFontTx/>
              <a:buChar char="-"/>
            </a:pPr>
            <a:r>
              <a:rPr lang="en-US" altLang="zh-CN" sz="3200" dirty="0">
                <a:sym typeface="+mn-ea"/>
                <a:hlinkClick r:id="rId2"/>
              </a:rPr>
              <a:t>https://mentor.ieee.org/802.11/dcn/22/11-22-2041-00-0amp-amp-tig-meeting-minutes-of-802-nov-2022-plenary.docx</a:t>
            </a:r>
            <a:endParaRPr lang="en-US" altLang="zh-CN" sz="3200" dirty="0">
              <a:sym typeface="+mn-ea"/>
            </a:endParaRPr>
          </a:p>
          <a:p>
            <a:pPr marL="385445" indent="-342900">
              <a:lnSpc>
                <a:spcPct val="120000"/>
              </a:lnSpc>
              <a:spcAft>
                <a:spcPts val="600"/>
              </a:spcAft>
              <a:buFontTx/>
              <a:buChar char="-"/>
            </a:pPr>
            <a:r>
              <a:rPr lang="en-US" altLang="zh-CN" sz="3300" dirty="0">
                <a:hlinkClick r:id="rId3"/>
              </a:rPr>
              <a:t>https://mentor.ieee.org/802.11/dcn/22/11-22-2173-00-0amp-ieee-802-11-amp-tig-teleconference-minutes-for-dec-22.docx</a:t>
            </a:r>
            <a:endParaRPr lang="en-US" altLang="zh-CN" sz="33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Jan Interim 2023</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Local Coordinator: 	</a:t>
            </a:r>
            <a:r>
              <a:rPr lang="en-US" altLang="en-US" sz="2000" kern="0" dirty="0">
                <a:latin typeface="Arial" panose="020B0604020202020204" pitchFamily="34" charset="0"/>
              </a:rPr>
              <a:t>Jon </a:t>
            </a:r>
            <a:r>
              <a:rPr lang="en-US" altLang="en-US" sz="2000" kern="0" dirty="0" err="1" smtClean="0">
                <a:latin typeface="Arial" panose="020B0604020202020204" pitchFamily="34" charset="0"/>
              </a:rPr>
              <a:t>Rosdahl</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a:solidFill>
                  <a:srgbClr val="00B050"/>
                </a:solidFill>
              </a:rPr>
              <a:t>11-22/0106, Some Thoughts on Backscatter Modulation, </a:t>
            </a:r>
            <a:r>
              <a:rPr lang="en-US" altLang="zh-CN" dirty="0" err="1">
                <a:solidFill>
                  <a:srgbClr val="00B050"/>
                </a:solidFill>
              </a:rPr>
              <a:t>Joerg</a:t>
            </a:r>
            <a:r>
              <a:rPr lang="en-US" altLang="zh-CN" dirty="0">
                <a:solidFill>
                  <a:srgbClr val="00B050"/>
                </a:solidFill>
              </a:rPr>
              <a:t> Robert (TU </a:t>
            </a:r>
            <a:r>
              <a:rPr lang="en-US" altLang="zh-CN" dirty="0" err="1">
                <a:solidFill>
                  <a:srgbClr val="00B050"/>
                </a:solidFill>
              </a:rPr>
              <a:t>Ilmenau</a:t>
            </a:r>
            <a:r>
              <a:rPr lang="en-US" altLang="zh-CN" dirty="0">
                <a:solidFill>
                  <a:srgbClr val="00B050"/>
                </a:solidFill>
              </a:rPr>
              <a:t> / </a:t>
            </a:r>
            <a:r>
              <a:rPr lang="en-US" altLang="zh-CN" dirty="0" err="1">
                <a:solidFill>
                  <a:srgbClr val="00B050"/>
                </a:solidFill>
              </a:rPr>
              <a:t>Fraunhofer</a:t>
            </a:r>
            <a:r>
              <a:rPr lang="en-US" altLang="zh-CN" dirty="0">
                <a:solidFill>
                  <a:srgbClr val="00B050"/>
                </a:solidFill>
              </a:rPr>
              <a:t> IIS)</a:t>
            </a:r>
          </a:p>
          <a:p>
            <a:pPr lvl="1" eaLnBrk="0" hangingPunct="0">
              <a:defRPr/>
            </a:pPr>
            <a:r>
              <a:rPr lang="en-US" altLang="zh-CN" dirty="0">
                <a:solidFill>
                  <a:srgbClr val="00B050"/>
                </a:solidFill>
              </a:rPr>
              <a:t>11-23/0057, </a:t>
            </a:r>
            <a:r>
              <a:rPr lang="en-US" dirty="0">
                <a:solidFill>
                  <a:srgbClr val="00B050"/>
                </a:solidFill>
              </a:rPr>
              <a:t>Coverage with realistic propagation for AMP </a:t>
            </a:r>
            <a:r>
              <a:rPr lang="en-US" dirty="0" err="1">
                <a:solidFill>
                  <a:srgbClr val="00B050"/>
                </a:solidFill>
              </a:rPr>
              <a:t>IoT</a:t>
            </a:r>
            <a:r>
              <a:rPr lang="en-US" altLang="zh-CN" dirty="0">
                <a:solidFill>
                  <a:srgbClr val="00B050"/>
                </a:solidFill>
              </a:rPr>
              <a:t>, </a:t>
            </a:r>
            <a:r>
              <a:rPr lang="en-US" altLang="zh-CN" dirty="0" err="1">
                <a:solidFill>
                  <a:srgbClr val="00B050"/>
                </a:solidFill>
              </a:rPr>
              <a:t>Vytas</a:t>
            </a:r>
            <a:r>
              <a:rPr lang="en-US" altLang="zh-CN" dirty="0">
                <a:solidFill>
                  <a:srgbClr val="00B050"/>
                </a:solidFill>
              </a:rPr>
              <a:t> </a:t>
            </a:r>
            <a:r>
              <a:rPr lang="en-US" altLang="zh-CN" dirty="0" err="1">
                <a:solidFill>
                  <a:srgbClr val="00B050"/>
                </a:solidFill>
              </a:rPr>
              <a:t>Kezys</a:t>
            </a:r>
            <a:r>
              <a:rPr lang="en-US" altLang="zh-CN" dirty="0">
                <a:solidFill>
                  <a:srgbClr val="00B050"/>
                </a:solidFill>
              </a:rPr>
              <a:t> (</a:t>
            </a:r>
            <a:r>
              <a:rPr lang="en-US" altLang="zh-CN" dirty="0" err="1">
                <a:solidFill>
                  <a:srgbClr val="00B050"/>
                </a:solidFill>
              </a:rPr>
              <a:t>Haila</a:t>
            </a:r>
            <a:r>
              <a:rPr lang="en-US" altLang="zh-CN" dirty="0">
                <a:solidFill>
                  <a:srgbClr val="00B050"/>
                </a:solidFill>
              </a:rPr>
              <a:t>)</a:t>
            </a:r>
          </a:p>
          <a:p>
            <a:pPr lvl="1" eaLnBrk="0" hangingPunct="0">
              <a:defRPr/>
            </a:pPr>
            <a:r>
              <a:rPr lang="en-US" altLang="zh-CN" dirty="0" smtClean="0">
                <a:solidFill>
                  <a:srgbClr val="00B050"/>
                </a:solidFill>
              </a:rPr>
              <a:t>11-22/1960</a:t>
            </a:r>
            <a:r>
              <a:rPr lang="en-US" altLang="zh-CN" dirty="0">
                <a:solidFill>
                  <a:srgbClr val="00B050"/>
                </a:solidFill>
              </a:rPr>
              <a:t>, Summary and recommendation for AMP </a:t>
            </a:r>
            <a:r>
              <a:rPr lang="en-US" altLang="zh-CN" dirty="0" err="1">
                <a:solidFill>
                  <a:srgbClr val="00B050"/>
                </a:solidFill>
              </a:rPr>
              <a:t>IoT</a:t>
            </a:r>
            <a:r>
              <a:rPr lang="en-US" altLang="zh-CN" dirty="0">
                <a:solidFill>
                  <a:srgbClr val="00B050"/>
                </a:solidFill>
              </a:rPr>
              <a:t>, </a:t>
            </a:r>
            <a:r>
              <a:rPr lang="en-US" altLang="zh-CN" dirty="0" err="1">
                <a:solidFill>
                  <a:srgbClr val="00B050"/>
                </a:solidFill>
              </a:rPr>
              <a:t>Weijie</a:t>
            </a:r>
            <a:r>
              <a:rPr lang="en-US" altLang="zh-CN" dirty="0">
                <a:solidFill>
                  <a:srgbClr val="00B050"/>
                </a:solidFill>
              </a:rPr>
              <a:t> Xu (OPPO)</a:t>
            </a:r>
          </a:p>
          <a:p>
            <a:pPr lvl="1" eaLnBrk="0" hangingPunct="0">
              <a:defRPr/>
            </a:pPr>
            <a:r>
              <a:rPr lang="en-US" altLang="zh-CN" dirty="0" smtClean="0">
                <a:solidFill>
                  <a:srgbClr val="00B050"/>
                </a:solidFill>
              </a:rPr>
              <a:t>11-23/0063</a:t>
            </a:r>
            <a:r>
              <a:rPr lang="en-US" altLang="zh-CN" dirty="0">
                <a:solidFill>
                  <a:srgbClr val="00B050"/>
                </a:solidFill>
              </a:rPr>
              <a:t>, Proposal for consensus straw poll, </a:t>
            </a:r>
            <a:r>
              <a:rPr lang="en-US" altLang="zh-CN" dirty="0" err="1">
                <a:solidFill>
                  <a:srgbClr val="00B050"/>
                </a:solidFill>
              </a:rPr>
              <a:t>Weijie</a:t>
            </a:r>
            <a:r>
              <a:rPr lang="en-US" altLang="zh-CN" dirty="0">
                <a:solidFill>
                  <a:srgbClr val="00B050"/>
                </a:solidFill>
              </a:rPr>
              <a:t> Xu (OPPO)</a:t>
            </a:r>
          </a:p>
          <a:p>
            <a:pPr eaLnBrk="0" hangingPunct="0">
              <a:defRPr/>
            </a:pPr>
            <a:r>
              <a:rPr lang="en-US" altLang="en-GB" dirty="0" smtClean="0"/>
              <a:t>Tech report update </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2023</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2023, 		</a:t>
            </a:r>
            <a:r>
              <a:rPr lang="en-US" altLang="zh-CN" sz="2800" dirty="0">
                <a:solidFill>
                  <a:srgbClr val="00B050"/>
                </a:solidFill>
                <a:cs typeface="+mn-ea"/>
                <a:sym typeface="+mn-ea"/>
              </a:rPr>
              <a:t>9:00am ~ 11:00am,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145530</TotalTime>
  <Words>2017</Words>
  <Application>Microsoft Office PowerPoint</Application>
  <PresentationFormat>宽屏</PresentationFormat>
  <Paragraphs>298</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January 802 wireless interim session</vt:lpstr>
      <vt:lpstr>AMP TIG Meeting Plan during the Jan Interim Week</vt:lpstr>
      <vt:lpstr>Submission List (Call for submissions)</vt:lpstr>
      <vt:lpstr>IEEE 802.11 AMP TIG Meeting During IEEE 802.11 Jan Interim 2023</vt:lpstr>
      <vt:lpstr>PowerPoint 演示文稿</vt:lpstr>
      <vt:lpstr>AMP TIG Teleconference Progress</vt:lpstr>
      <vt:lpstr>IEEE 802.11 AMP TIG Meeting During IEEE 802.11 Jan Interim 2023</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5551</cp:revision>
  <cp:lastPrinted>2014-11-04T15:04:00Z</cp:lastPrinted>
  <dcterms:created xsi:type="dcterms:W3CDTF">2007-04-17T18:10:00Z</dcterms:created>
  <dcterms:modified xsi:type="dcterms:W3CDTF">2023-01-19T18:29:27Z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