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08" r:id="rId17"/>
    <p:sldId id="2391" r:id="rId18"/>
    <p:sldId id="2390" r:id="rId19"/>
    <p:sldId id="2370" r:id="rId20"/>
    <p:sldId id="297" r:id="rId21"/>
    <p:sldId id="310" r:id="rId22"/>
    <p:sldId id="296" r:id="rId23"/>
    <p:sldId id="314" r:id="rId24"/>
    <p:sldId id="295" r:id="rId25"/>
    <p:sldId id="306" r:id="rId2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S::mark.hamilton@commscope.com::7a57ae76-fe50-4fda-9ae1-991be789b0d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88" autoAdjust="0"/>
    <p:restoredTop sz="94660"/>
  </p:normalViewPr>
  <p:slideViewPr>
    <p:cSldViewPr>
      <p:cViewPr varScale="1">
        <p:scale>
          <a:sx n="76" d="100"/>
          <a:sy n="76" d="100"/>
        </p:scale>
        <p:origin x="468" y="9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1764"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11/30/2022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360357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66984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23</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8385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752746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151514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802.11-22/2084r0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December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2/11-22-0651-09-00bh-tgbh-motions-list.pptx" TargetMode="External"/><Relationship Id="rId4" Type="http://schemas.openxmlformats.org/officeDocument/2006/relationships/hyperlink" Target="https://mentor.ieee.org/802.11/dcn/22/11-22-0973-13-00bh-cc41-comments-against-d0-2.xls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2/11-22-0925-03-00bh-maad-text-for-tgbh-draft-0-2.docx" TargetMode="External"/><Relationship Id="rId3" Type="http://schemas.openxmlformats.org/officeDocument/2006/relationships/hyperlink" Target="https://mentor.ieee.org/802.11/dcn/22/11-22-1329-10-00bh-cid-resolutoins-for-12-2-11.docx" TargetMode="External"/><Relationship Id="rId7" Type="http://schemas.openxmlformats.org/officeDocument/2006/relationships/hyperlink" Target="https://mentor.ieee.org/802.11/dcn/22/11-22-0928-01-00bh-text-maad-and-irm-tgbh-draft-0-2.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2/11-22-1079-05-00bh-cr-for-sta-generated-id.docx" TargetMode="External"/><Relationship Id="rId5" Type="http://schemas.openxmlformats.org/officeDocument/2006/relationships/hyperlink" Target="https://mentor.ieee.org/802.11/dcn/22/11-22-1084-01-00bh-sta-id-opt-in.pptx" TargetMode="External"/><Relationship Id="rId10" Type="http://schemas.openxmlformats.org/officeDocument/2006/relationships/hyperlink" Target="https://mentor.ieee.org/802.11/dcn/22/11-22-0435-02-00bh-open-issues-from-issues-tracking.pptx" TargetMode="External"/><Relationship Id="rId4" Type="http://schemas.openxmlformats.org/officeDocument/2006/relationships/hyperlink" Target="https://mentor.ieee.org/802.11/dcn/22/11-22-2013-01-00bh-id-encoding-in-pre-schemes.pptx" TargetMode="External"/><Relationship Id="rId9" Type="http://schemas.openxmlformats.org/officeDocument/2006/relationships/hyperlink" Target="https://mentor.ieee.org/802.11/dcn/22/11-22-1585-00-00bh-multiple-schemes-text.docx"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s://mentor.ieee.org/802.11/dcn/22/11-22-0434-01-00bh-tgbh-csd-update.docx" TargetMode="External"/><Relationship Id="rId4" Type="http://schemas.openxmlformats.org/officeDocument/2006/relationships/hyperlink" Target="https://mentor.ieee.org/802.11/dcn/20/11-20-1117-05-0rcm-rcm-sg-proposed-rcm-csd-draft.docx"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TGbh-agenda-2022-Dec-1</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2022-11-30</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spid="_x0000_s1143" name="Document" r:id="rId4" imgW="10466184" imgH="2537736" progId="Word.Document.8">
                  <p:embed/>
                </p:oleObj>
              </mc:Choice>
              <mc:Fallback>
                <p:oleObj name="Document" r:id="rId4" imgW="10466184" imgH="2537736" progId="Word.Document.8">
                  <p:embed/>
                  <p:pic>
                    <p:nvPicPr>
                      <p:cNvPr id="0" name="Picture 3"/>
                      <p:cNvPicPr>
                        <a:picLocks noChangeAspect="1" noChangeArrowheads="1"/>
                      </p:cNvPicPr>
                      <p:nvPr/>
                    </p:nvPicPr>
                    <p:blipFill>
                      <a:blip r:embed="rId5"/>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Agenda – 1 Dec 2022</a:t>
            </a:r>
            <a:endParaRPr lang="en-GB" sz="3600" dirty="0"/>
          </a:p>
        </p:txBody>
      </p:sp>
      <p:sp>
        <p:nvSpPr>
          <p:cNvPr id="4098" name="Rectangle 2"/>
          <p:cNvSpPr>
            <a:spLocks noGrp="1" noChangeArrowheads="1"/>
          </p:cNvSpPr>
          <p:nvPr>
            <p:ph idx="1"/>
          </p:nvPr>
        </p:nvSpPr>
        <p:spPr>
          <a:xfrm>
            <a:off x="533400" y="1524000"/>
            <a:ext cx="11201400" cy="49514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dirty="0"/>
              <a:t>Attendance, noises/recording, meeting protocol reminders</a:t>
            </a:r>
          </a:p>
          <a:p>
            <a:pPr marL="457200" indent="-457200">
              <a:lnSpc>
                <a:spcPct val="90000"/>
              </a:lnSpc>
              <a:spcBef>
                <a:spcPts val="0"/>
              </a:spcBef>
              <a:spcAft>
                <a:spcPts val="60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dirty="0"/>
              <a:t>Organization topics (see Backup slides)</a:t>
            </a:r>
          </a:p>
          <a:p>
            <a:pPr marL="857250" lvl="1" indent="-457200">
              <a:lnSpc>
                <a:spcPct val="90000"/>
              </a:lnSpc>
              <a:spcBef>
                <a:spcPts val="0"/>
              </a:spcBef>
              <a:spcAft>
                <a:spcPts val="600"/>
              </a:spcAft>
              <a:buFont typeface="Arial" panose="020B0604020202020204" pitchFamily="34" charset="0"/>
              <a:buChar char="•"/>
              <a:defRPr/>
            </a:pPr>
            <a:r>
              <a:rPr lang="en-US" dirty="0"/>
              <a:t>Timeline reminder (slide 20)</a:t>
            </a:r>
          </a:p>
          <a:p>
            <a:pPr marL="457200" indent="-457200">
              <a:lnSpc>
                <a:spcPct val="90000"/>
              </a:lnSpc>
              <a:spcBef>
                <a:spcPts val="0"/>
              </a:spcBef>
              <a:spcAft>
                <a:spcPts val="600"/>
              </a:spcAft>
              <a:buFont typeface="Arial" panose="020B0604020202020204" pitchFamily="34" charset="0"/>
              <a:buChar char="•"/>
              <a:defRPr/>
            </a:pPr>
            <a:r>
              <a:rPr lang="en-US" dirty="0"/>
              <a:t>Issues Tracking:</a:t>
            </a:r>
            <a:r>
              <a:rPr lang="en-US" b="0" dirty="0"/>
              <a:t> </a:t>
            </a:r>
            <a:r>
              <a:rPr lang="en-US" b="0" dirty="0">
                <a:hlinkClick r:id="rId3"/>
              </a:rPr>
              <a:t>11-21/0332r37</a:t>
            </a:r>
            <a:r>
              <a:rPr lang="en-US" b="0" dirty="0"/>
              <a:t> </a:t>
            </a:r>
            <a:endParaRPr lang="en-US" dirty="0"/>
          </a:p>
          <a:p>
            <a:pPr marL="457200" indent="-457200">
              <a:lnSpc>
                <a:spcPct val="90000"/>
              </a:lnSpc>
              <a:spcBef>
                <a:spcPts val="0"/>
              </a:spcBef>
              <a:spcAft>
                <a:spcPts val="600"/>
              </a:spcAft>
              <a:buFont typeface="Arial" panose="020B0604020202020204" pitchFamily="34" charset="0"/>
              <a:buChar char="•"/>
              <a:defRPr/>
            </a:pPr>
            <a:r>
              <a:rPr lang="en-US" dirty="0"/>
              <a:t>Results of Comment Collection on D0.2:</a:t>
            </a:r>
            <a:r>
              <a:rPr lang="en-US" b="0" dirty="0"/>
              <a:t> </a:t>
            </a:r>
            <a:r>
              <a:rPr lang="en-US" b="0" dirty="0">
                <a:hlinkClick r:id="rId4"/>
              </a:rPr>
              <a:t>11-22/0973r13</a:t>
            </a:r>
            <a:r>
              <a:rPr lang="en-US" b="0" dirty="0"/>
              <a:t> </a:t>
            </a:r>
          </a:p>
          <a:p>
            <a:pPr marL="457200" indent="-457200">
              <a:lnSpc>
                <a:spcPct val="90000"/>
              </a:lnSpc>
              <a:spcBef>
                <a:spcPts val="0"/>
              </a:spcBef>
              <a:spcAft>
                <a:spcPts val="600"/>
              </a:spcAft>
              <a:buFont typeface="Arial" panose="020B0604020202020204" pitchFamily="34" charset="0"/>
              <a:buChar char="•"/>
              <a:defRPr/>
            </a:pPr>
            <a:r>
              <a:rPr lang="en-US" dirty="0"/>
              <a:t>Motions record: </a:t>
            </a:r>
            <a:r>
              <a:rPr lang="en-US" b="0" dirty="0">
                <a:hlinkClick r:id="rId5"/>
              </a:rPr>
              <a:t>11-22/0651r9</a:t>
            </a:r>
            <a:endParaRPr lang="en-US" b="0" dirty="0"/>
          </a:p>
          <a:p>
            <a:pPr marL="457200" indent="-457200">
              <a:lnSpc>
                <a:spcPct val="90000"/>
              </a:lnSpc>
              <a:spcBef>
                <a:spcPts val="0"/>
              </a:spcBef>
              <a:spcAft>
                <a:spcPts val="600"/>
              </a:spcAft>
              <a:buFont typeface="Arial" panose="020B0604020202020204" pitchFamily="34" charset="0"/>
              <a:buChar char="•"/>
              <a:defRPr/>
            </a:pPr>
            <a:r>
              <a:rPr lang="en-US" dirty="0"/>
              <a:t>Contributions (slide 16)</a:t>
            </a:r>
          </a:p>
          <a:p>
            <a:pPr marL="457200" indent="-457200">
              <a:lnSpc>
                <a:spcPct val="90000"/>
              </a:lnSpc>
              <a:spcBef>
                <a:spcPts val="0"/>
              </a:spcBef>
              <a:spcAft>
                <a:spcPts val="600"/>
              </a:spcAft>
              <a:buFont typeface="Arial" panose="020B0604020202020204" pitchFamily="34" charset="0"/>
              <a:buChar char="•"/>
              <a:defRPr/>
            </a:pPr>
            <a:r>
              <a:rPr lang="en-US" dirty="0"/>
              <a:t>WBA liaison response</a:t>
            </a:r>
          </a:p>
          <a:p>
            <a:pPr marL="857250" lvl="1" indent="-457200">
              <a:lnSpc>
                <a:spcPct val="90000"/>
              </a:lnSpc>
              <a:spcBef>
                <a:spcPts val="0"/>
              </a:spcBef>
              <a:spcAft>
                <a:spcPts val="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Contributions</a:t>
            </a:r>
            <a:endParaRPr lang="en-GB" dirty="0"/>
          </a:p>
        </p:txBody>
      </p:sp>
      <p:sp>
        <p:nvSpPr>
          <p:cNvPr id="4098" name="Rectangle 2"/>
          <p:cNvSpPr>
            <a:spLocks noGrp="1" noChangeArrowheads="1"/>
          </p:cNvSpPr>
          <p:nvPr>
            <p:ph idx="1"/>
          </p:nvPr>
        </p:nvSpPr>
        <p:spPr>
          <a:xfrm>
            <a:off x="609600" y="1371600"/>
            <a:ext cx="10972800" cy="5103814"/>
          </a:xfrm>
          <a:ln/>
        </p:spPr>
        <p:txBody>
          <a:bodyPr/>
          <a:lstStyle/>
          <a:p>
            <a:pPr marL="0" indent="0">
              <a:lnSpc>
                <a:spcPct val="90000"/>
              </a:lnSpc>
              <a:spcBef>
                <a:spcPts val="0"/>
              </a:spcBef>
              <a:spcAft>
                <a:spcPts val="300"/>
              </a:spcAft>
              <a:defRPr/>
            </a:pPr>
            <a:r>
              <a:rPr lang="en-US" altLang="en-US" sz="2100" dirty="0">
                <a:solidFill>
                  <a:schemeClr val="tx1"/>
                </a:solidFill>
              </a:rPr>
              <a:t>Further discussion:</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3"/>
              </a:rPr>
              <a:t>11-22/1329r10</a:t>
            </a:r>
            <a:r>
              <a:rPr lang="en-US" altLang="en-US" sz="2100" dirty="0">
                <a:solidFill>
                  <a:schemeClr val="tx1"/>
                </a:solidFill>
              </a:rPr>
              <a:t> – CID resolutions for 12.2.11 (Kurt Lumbatis) – updates?</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rPr>
              <a:t>11-22/????  - e-RRCM (Okan Mutgan)</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4"/>
              </a:rPr>
              <a:t>11-22/2013r1</a:t>
            </a:r>
            <a:r>
              <a:rPr lang="en-US" altLang="en-US" sz="2100" dirty="0">
                <a:solidFill>
                  <a:schemeClr val="tx1"/>
                </a:solidFill>
              </a:rPr>
              <a:t> – ID encoding in pre-schemes (Jouni Malinen)</a:t>
            </a:r>
          </a:p>
          <a:p>
            <a:pPr marL="0" indent="0">
              <a:lnSpc>
                <a:spcPct val="90000"/>
              </a:lnSpc>
              <a:spcBef>
                <a:spcPts val="0"/>
              </a:spcBef>
              <a:spcAft>
                <a:spcPts val="300"/>
              </a:spcAft>
              <a:defRPr/>
            </a:pPr>
            <a:endParaRPr lang="en-US" altLang="en-US" sz="2100" dirty="0">
              <a:solidFill>
                <a:schemeClr val="tx1"/>
              </a:solidFill>
            </a:endParaRPr>
          </a:p>
          <a:p>
            <a:pPr marL="0" indent="0">
              <a:lnSpc>
                <a:spcPct val="90000"/>
              </a:lnSpc>
              <a:spcBef>
                <a:spcPts val="0"/>
              </a:spcBef>
              <a:spcAft>
                <a:spcPts val="300"/>
              </a:spcAft>
              <a:defRPr/>
            </a:pPr>
            <a:r>
              <a:rPr lang="en-US" altLang="en-US" sz="2100" dirty="0">
                <a:solidFill>
                  <a:schemeClr val="tx1"/>
                </a:solidFill>
              </a:rPr>
              <a:t>Pending: </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5"/>
              </a:rPr>
              <a:t>11-22/1084r1</a:t>
            </a:r>
            <a:r>
              <a:rPr lang="en-US" altLang="en-US" sz="2100" dirty="0">
                <a:solidFill>
                  <a:schemeClr val="tx1"/>
                </a:solidFill>
              </a:rPr>
              <a:t> – STA ID Opt-in (Sid Thakur)</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6"/>
              </a:rPr>
              <a:t>11-22/1079r5</a:t>
            </a:r>
            <a:r>
              <a:rPr lang="en-US" altLang="en-US" sz="2100" dirty="0">
                <a:solidFill>
                  <a:schemeClr val="tx1"/>
                </a:solidFill>
              </a:rPr>
              <a:t> – CR for STA generated ID (Jay Yang)</a:t>
            </a:r>
          </a:p>
          <a:p>
            <a:pPr marL="457200" indent="-457200">
              <a:lnSpc>
                <a:spcPct val="90000"/>
              </a:lnSpc>
              <a:spcBef>
                <a:spcPts val="0"/>
              </a:spcBef>
              <a:spcAft>
                <a:spcPts val="300"/>
              </a:spcAft>
              <a:buFont typeface="Arial" panose="020B0604020202020204" pitchFamily="34" charset="0"/>
              <a:buChar char="•"/>
              <a:defRPr/>
            </a:pPr>
            <a:endParaRPr lang="en-US" altLang="en-US" sz="2100" dirty="0">
              <a:solidFill>
                <a:schemeClr val="tx1"/>
              </a:solidFill>
            </a:endParaRPr>
          </a:p>
          <a:p>
            <a:pPr marL="0" indent="0">
              <a:lnSpc>
                <a:spcPct val="90000"/>
              </a:lnSpc>
              <a:spcBef>
                <a:spcPts val="0"/>
              </a:spcBef>
              <a:spcAft>
                <a:spcPts val="300"/>
              </a:spcAft>
              <a:defRPr/>
            </a:pPr>
            <a:r>
              <a:rPr lang="en-US" altLang="en-US" sz="2100" dirty="0">
                <a:solidFill>
                  <a:schemeClr val="tx1"/>
                </a:solidFill>
              </a:rPr>
              <a:t>Text proposals (to be considered if/when direction is agreed):</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7"/>
              </a:rPr>
              <a:t>11-22/0928r1</a:t>
            </a:r>
            <a:r>
              <a:rPr lang="en-US" altLang="en-US" sz="2100" dirty="0">
                <a:solidFill>
                  <a:schemeClr val="tx1"/>
                </a:solidFill>
              </a:rPr>
              <a:t> – MAAD Text for TGbh (Graham Smith)</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8"/>
              </a:rPr>
              <a:t>11-22/0925r3</a:t>
            </a:r>
            <a:r>
              <a:rPr lang="en-US" altLang="en-US" sz="2100" dirty="0">
                <a:solidFill>
                  <a:schemeClr val="tx1"/>
                </a:solidFill>
              </a:rPr>
              <a:t> – Text for MAAD and IRM in TGbh (Graham Smith)</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9"/>
              </a:rPr>
              <a:t>11-22/1585r0</a:t>
            </a:r>
            <a:r>
              <a:rPr lang="en-US" altLang="en-US" sz="2100" dirty="0">
                <a:solidFill>
                  <a:schemeClr val="tx1"/>
                </a:solidFill>
              </a:rPr>
              <a:t> – Multiple schemes text (Graham Smith)</a:t>
            </a:r>
          </a:p>
          <a:p>
            <a:pPr marL="457200" indent="-457200">
              <a:lnSpc>
                <a:spcPct val="90000"/>
              </a:lnSpc>
              <a:spcBef>
                <a:spcPts val="0"/>
              </a:spcBef>
              <a:spcAft>
                <a:spcPts val="300"/>
              </a:spcAft>
              <a:buFont typeface="Arial" panose="020B0604020202020204" pitchFamily="34" charset="0"/>
              <a:buChar char="•"/>
              <a:defRPr/>
            </a:pPr>
            <a:endParaRPr lang="en-US" altLang="en-US" sz="2100" dirty="0">
              <a:solidFill>
                <a:schemeClr val="tx1"/>
              </a:solidFill>
            </a:endParaRPr>
          </a:p>
          <a:p>
            <a:pPr marL="0" indent="0">
              <a:lnSpc>
                <a:spcPct val="90000"/>
              </a:lnSpc>
              <a:spcBef>
                <a:spcPts val="0"/>
              </a:spcBef>
              <a:spcAft>
                <a:spcPts val="300"/>
              </a:spcAft>
              <a:defRPr/>
            </a:pPr>
            <a:r>
              <a:rPr lang="en-US" altLang="en-US" sz="2100" dirty="0">
                <a:solidFill>
                  <a:schemeClr val="tx1"/>
                </a:solidFill>
              </a:rPr>
              <a:t>Consider: </a:t>
            </a:r>
            <a:r>
              <a:rPr lang="en-US" sz="2100" dirty="0"/>
              <a:t>Open issues from Issues Tracking document </a:t>
            </a:r>
            <a:r>
              <a:rPr lang="en-US" sz="2100" dirty="0">
                <a:hlinkClick r:id="rId10"/>
              </a:rPr>
              <a:t>11-22/0435r2</a:t>
            </a:r>
            <a:r>
              <a:rPr lang="en-US" sz="2100" dirty="0"/>
              <a:t> </a:t>
            </a:r>
          </a:p>
          <a:p>
            <a:pPr marL="0" indent="0">
              <a:lnSpc>
                <a:spcPct val="90000"/>
              </a:lnSpc>
              <a:spcBef>
                <a:spcPts val="0"/>
              </a:spcBef>
              <a:spcAft>
                <a:spcPts val="300"/>
              </a:spcAft>
              <a:defRPr/>
            </a:pPr>
            <a:endParaRPr lang="en-US" altLang="en-US" sz="21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27273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 ??</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
        <p:nvSpPr>
          <p:cNvPr id="7" name="Content Placeholder 1">
            <a:extLst>
              <a:ext uri="{FF2B5EF4-FFF2-40B4-BE49-F238E27FC236}">
                <a16:creationId xmlns:a16="http://schemas.microsoft.com/office/drawing/2014/main" id="{CB17677E-DD95-422E-B8FD-BAFC76B4921E}"/>
              </a:ext>
            </a:extLst>
          </p:cNvPr>
          <p:cNvSpPr txBox="1">
            <a:spLocks/>
          </p:cNvSpPr>
          <p:nvPr/>
        </p:nvSpPr>
        <p:spPr bwMode="auto">
          <a:xfrm>
            <a:off x="1066800" y="1585143"/>
            <a:ext cx="9829800" cy="457199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kern="0" dirty="0"/>
              <a:t>Do you prefer “pre-association identification” (non-4-way handshake scenarios) to be communicated via an IE (or similar frame body protocol), or MAC Address?</a:t>
            </a:r>
          </a:p>
          <a:p>
            <a:pPr>
              <a:buFontTx/>
              <a:buChar char="-"/>
            </a:pPr>
            <a:r>
              <a:rPr lang="en-US" kern="0" dirty="0"/>
              <a:t>IE/frame body</a:t>
            </a:r>
          </a:p>
          <a:p>
            <a:pPr>
              <a:buFontTx/>
              <a:buChar char="-"/>
            </a:pPr>
            <a:r>
              <a:rPr lang="en-US" kern="0" dirty="0"/>
              <a:t>MAC Address</a:t>
            </a:r>
          </a:p>
          <a:p>
            <a:pPr>
              <a:buFontTx/>
              <a:buChar char="-"/>
            </a:pPr>
            <a:r>
              <a:rPr lang="en-US" kern="0" dirty="0"/>
              <a:t>Both</a:t>
            </a:r>
          </a:p>
          <a:p>
            <a:pPr>
              <a:buFontTx/>
              <a:buChar char="-"/>
            </a:pPr>
            <a:r>
              <a:rPr lang="en-US" kern="0" dirty="0"/>
              <a:t>Abstain</a:t>
            </a:r>
          </a:p>
          <a:p>
            <a:pPr>
              <a:buFontTx/>
              <a:buChar char="-"/>
            </a:pPr>
            <a:r>
              <a:rPr lang="en-US" kern="0" dirty="0"/>
              <a:t>Need more information</a:t>
            </a:r>
          </a:p>
          <a:p>
            <a:pPr>
              <a:buFontTx/>
              <a:buChar char="-"/>
            </a:pPr>
            <a:endParaRPr lang="en-US" kern="0" dirty="0"/>
          </a:p>
        </p:txBody>
      </p:sp>
    </p:spTree>
    <p:extLst>
      <p:ext uri="{BB962C8B-B14F-4D97-AF65-F5344CB8AC3E}">
        <p14:creationId xmlns:p14="http://schemas.microsoft.com/office/powerpoint/2010/main" val="21322469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 ??</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
        <p:nvSpPr>
          <p:cNvPr id="7" name="Content Placeholder 1">
            <a:extLst>
              <a:ext uri="{FF2B5EF4-FFF2-40B4-BE49-F238E27FC236}">
                <a16:creationId xmlns:a16="http://schemas.microsoft.com/office/drawing/2014/main" id="{CB17677E-DD95-422E-B8FD-BAFC76B4921E}"/>
              </a:ext>
            </a:extLst>
          </p:cNvPr>
          <p:cNvSpPr txBox="1">
            <a:spLocks/>
          </p:cNvSpPr>
          <p:nvPr/>
        </p:nvSpPr>
        <p:spPr bwMode="auto">
          <a:xfrm>
            <a:off x="1066800" y="1585143"/>
            <a:ext cx="9829800" cy="457199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kern="0" dirty="0"/>
              <a:t>The TGbh Draft should include the following schemes (follow-on question/discussion about whether these are </a:t>
            </a:r>
            <a:r>
              <a:rPr lang="en-US" u="sng" kern="0" dirty="0"/>
              <a:t>used</a:t>
            </a:r>
            <a:r>
              <a:rPr lang="en-US" kern="0" dirty="0"/>
              <a:t> simultaneously or not):</a:t>
            </a:r>
          </a:p>
          <a:p>
            <a:pPr marL="457200" indent="-457200">
              <a:buFont typeface="+mj-lt"/>
              <a:buAutoNum type="alphaUcPeriod"/>
            </a:pPr>
            <a:r>
              <a:rPr lang="en-US" kern="0" dirty="0"/>
              <a:t>Device ID, MAAD, and RRCM</a:t>
            </a:r>
          </a:p>
          <a:p>
            <a:pPr marL="457200" indent="-457200">
              <a:buFont typeface="+mj-lt"/>
              <a:buAutoNum type="alphaUcPeriod"/>
            </a:pPr>
            <a:r>
              <a:rPr lang="en-US" kern="0" dirty="0"/>
              <a:t>Device ID, MAAD, and IRM</a:t>
            </a:r>
          </a:p>
          <a:p>
            <a:pPr marL="457200" indent="-457200">
              <a:buFont typeface="+mj-lt"/>
              <a:buAutoNum type="alphaUcPeriod"/>
            </a:pPr>
            <a:r>
              <a:rPr lang="en-US" kern="0" dirty="0"/>
              <a:t>Device ID and MAAD</a:t>
            </a:r>
          </a:p>
          <a:p>
            <a:pPr marL="457200" indent="-457200">
              <a:buFont typeface="+mj-lt"/>
              <a:buAutoNum type="alphaUcPeriod"/>
            </a:pPr>
            <a:r>
              <a:rPr lang="en-US" kern="0" dirty="0"/>
              <a:t>Device ID, MAAD, IRM and RRCM</a:t>
            </a:r>
          </a:p>
          <a:p>
            <a:pPr marL="457200" indent="-457200">
              <a:buFont typeface="+mj-lt"/>
              <a:buAutoNum type="alphaUcPeriod"/>
            </a:pPr>
            <a:r>
              <a:rPr lang="en-US" kern="0" dirty="0"/>
              <a:t>Device ID only</a:t>
            </a:r>
          </a:p>
          <a:p>
            <a:pPr marL="457200" indent="-457200">
              <a:buFont typeface="+mj-lt"/>
              <a:buAutoNum type="alphaUcPeriod"/>
            </a:pPr>
            <a:r>
              <a:rPr lang="en-US" kern="0" dirty="0"/>
              <a:t>Device ID and RRCM</a:t>
            </a:r>
          </a:p>
          <a:p>
            <a:pPr marL="457200" indent="-457200">
              <a:buFont typeface="+mj-lt"/>
              <a:buAutoNum type="alphaUcPeriod"/>
            </a:pPr>
            <a:r>
              <a:rPr lang="en-US" kern="0" dirty="0"/>
              <a:t>Other?</a:t>
            </a:r>
          </a:p>
          <a:p>
            <a:pPr marL="457200" indent="-457200">
              <a:buFont typeface="+mj-lt"/>
              <a:buAutoNum type="alphaUcPeriod"/>
            </a:pPr>
            <a:endParaRPr lang="en-US" kern="0" dirty="0"/>
          </a:p>
          <a:p>
            <a:pPr marL="0" indent="0"/>
            <a:r>
              <a:rPr lang="en-US" kern="0" dirty="0"/>
              <a:t>Take each separately. </a:t>
            </a:r>
          </a:p>
        </p:txBody>
      </p:sp>
    </p:spTree>
    <p:extLst>
      <p:ext uri="{BB962C8B-B14F-4D97-AF65-F5344CB8AC3E}">
        <p14:creationId xmlns:p14="http://schemas.microsoft.com/office/powerpoint/2010/main" val="203134989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An Identifier (input to opaque algorithm, if used) is generated by:</a:t>
            </a:r>
          </a:p>
          <a:p>
            <a:pPr marL="457200" indent="-457200">
              <a:buFontTx/>
              <a:buChar char="-"/>
            </a:pPr>
            <a:r>
              <a:rPr lang="en-US" sz="2800" dirty="0"/>
              <a:t>AP/network locally generates it</a:t>
            </a:r>
          </a:p>
          <a:p>
            <a:pPr marL="457200" indent="-457200">
              <a:buFontTx/>
              <a:buChar char="-"/>
            </a:pPr>
            <a:r>
              <a:rPr lang="en-US" sz="2800" dirty="0"/>
              <a:t>It is derived by out-of-scope process</a:t>
            </a:r>
          </a:p>
          <a:p>
            <a:endParaRPr lang="en-US" sz="2800" dirty="0"/>
          </a:p>
          <a:p>
            <a:pPr>
              <a:buFont typeface="Arial" panose="020B0604020202020204" pitchFamily="34" charset="0"/>
              <a:buChar char="•"/>
            </a:pPr>
            <a:endParaRPr lang="en-GB" altLang="en-US" sz="1800" u="sng"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613386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1 Dec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Organization material</a:t>
            </a:r>
            <a:endParaRPr lang="en-GB" sz="3600" dirty="0"/>
          </a:p>
        </p:txBody>
      </p:sp>
      <p:sp>
        <p:nvSpPr>
          <p:cNvPr id="4098" name="Rectangle 2"/>
          <p:cNvSpPr>
            <a:spLocks noGrp="1" noChangeArrowheads="1"/>
          </p:cNvSpPr>
          <p:nvPr>
            <p:ph idx="1"/>
          </p:nvPr>
        </p:nvSpPr>
        <p:spPr>
          <a:xfrm>
            <a:off x="533400" y="1524000"/>
            <a:ext cx="11048999" cy="4951414"/>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2800" dirty="0"/>
              <a:t>PAR: </a:t>
            </a:r>
            <a:r>
              <a:rPr lang="en-US" sz="2800" dirty="0">
                <a:hlinkClick r:id="rId3"/>
              </a:rPr>
              <a:t>https://development.standards.ieee.org/myproject-web/public/view.html#pardetail/8770</a:t>
            </a:r>
            <a:r>
              <a:rPr lang="en-US" sz="2800" dirty="0"/>
              <a:t> (summary/excerpts on next slide)</a:t>
            </a:r>
          </a:p>
          <a:p>
            <a:pPr marL="457200" indent="-457200">
              <a:lnSpc>
                <a:spcPct val="90000"/>
              </a:lnSpc>
              <a:spcBef>
                <a:spcPts val="300"/>
              </a:spcBef>
              <a:spcAft>
                <a:spcPts val="600"/>
              </a:spcAft>
              <a:buFont typeface="Arial" panose="020B0604020202020204" pitchFamily="34" charset="0"/>
              <a:buChar char="•"/>
              <a:defRPr/>
            </a:pPr>
            <a:r>
              <a:rPr lang="en-US" sz="2800" dirty="0"/>
              <a:t>CSD: </a:t>
            </a:r>
            <a:r>
              <a:rPr lang="en-US" sz="2800" dirty="0">
                <a:hlinkClick r:id="rId4"/>
              </a:rPr>
              <a:t>11-20/1117r5</a:t>
            </a:r>
            <a:r>
              <a:rPr lang="en-US" sz="2800" dirty="0"/>
              <a:t>, </a:t>
            </a:r>
            <a:r>
              <a:rPr lang="en-US" sz="2800" dirty="0">
                <a:hlinkClick r:id="rId5"/>
              </a:rPr>
              <a:t>11-22/0434r1</a:t>
            </a:r>
            <a:r>
              <a:rPr lang="en-US" sz="2800" dirty="0"/>
              <a:t> </a:t>
            </a:r>
          </a:p>
          <a:p>
            <a:pPr marL="457200" indent="-457200">
              <a:lnSpc>
                <a:spcPct val="90000"/>
              </a:lnSpc>
              <a:spcBef>
                <a:spcPts val="300"/>
              </a:spcBef>
              <a:spcAft>
                <a:spcPts val="600"/>
              </a:spcAft>
              <a:buFont typeface="Arial" panose="020B0604020202020204" pitchFamily="34" charset="0"/>
              <a:buChar char="•"/>
              <a:defRPr/>
            </a:pPr>
            <a:r>
              <a:rPr lang="en-US" sz="2800" dirty="0"/>
              <a:t>Timeline estimate (following slide)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8551784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strike="sngStrike" dirty="0">
                <a:highlight>
                  <a:srgbClr val="FF0000"/>
                </a:highlight>
                <a:latin typeface="Times New Roman"/>
                <a:ea typeface="MS Gothic"/>
              </a:rPr>
              <a:t>Nov 2022</a:t>
            </a:r>
          </a:p>
          <a:p>
            <a:pPr lvl="1" algn="just">
              <a:spcBef>
                <a:spcPts val="0"/>
              </a:spcBef>
              <a:defRPr/>
            </a:pPr>
            <a:r>
              <a:rPr lang="en-US" altLang="zh-CN" sz="2400" dirty="0">
                <a:latin typeface="Times New Roman"/>
                <a:ea typeface="MS Gothic"/>
              </a:rPr>
              <a:t>Recirculation LB (D2.0)			</a:t>
            </a:r>
            <a:r>
              <a:rPr lang="en-US" altLang="zh-CN" sz="2400" strike="sngStrike" dirty="0">
                <a:latin typeface="Times New Roman"/>
                <a:ea typeface="MS Gothic"/>
              </a:rPr>
              <a:t>Jan 2023</a:t>
            </a:r>
          </a:p>
          <a:p>
            <a:pPr lvl="1" algn="just">
              <a:spcBef>
                <a:spcPts val="0"/>
              </a:spcBef>
              <a:defRPr/>
            </a:pPr>
            <a:r>
              <a:rPr lang="en-US" altLang="zh-CN" sz="2400" dirty="0">
                <a:latin typeface="Times New Roman"/>
                <a:ea typeface="MS Gothic"/>
              </a:rPr>
              <a:t>Initial SA Ballot (D3.0)			</a:t>
            </a:r>
            <a:r>
              <a:rPr lang="en-US" altLang="zh-CN" sz="2400" strike="sngStrike" dirty="0">
                <a:latin typeface="Times New Roman"/>
                <a:ea typeface="MS Gothic"/>
              </a:rPr>
              <a:t>May 2023</a:t>
            </a:r>
          </a:p>
          <a:p>
            <a:pPr lvl="1" algn="just">
              <a:spcBef>
                <a:spcPts val="0"/>
              </a:spcBef>
              <a:defRPr/>
            </a:pPr>
            <a:r>
              <a:rPr lang="en-US" altLang="zh-CN" sz="2400" dirty="0">
                <a:latin typeface="Times New Roman"/>
                <a:ea typeface="MS Gothic"/>
              </a:rPr>
              <a:t>Final 802.11 WG approval		</a:t>
            </a:r>
            <a:r>
              <a:rPr lang="en-US" altLang="zh-CN" sz="2400" strike="sngStrike" dirty="0">
                <a:latin typeface="Times New Roman"/>
                <a:ea typeface="MS Gothic"/>
              </a:rPr>
              <a:t>Sep 2023</a:t>
            </a:r>
          </a:p>
          <a:p>
            <a:pPr lvl="1" algn="just">
              <a:spcBef>
                <a:spcPts val="0"/>
              </a:spcBef>
              <a:defRPr/>
            </a:pPr>
            <a:r>
              <a:rPr lang="en-US" altLang="zh-CN" sz="2400" dirty="0">
                <a:latin typeface="Times New Roman"/>
                <a:ea typeface="MS Gothic"/>
              </a:rPr>
              <a:t>802 EC approval					</a:t>
            </a:r>
            <a:r>
              <a:rPr lang="en-US" altLang="zh-CN" sz="2400" strike="sngStrike" dirty="0">
                <a:latin typeface="Times New Roman"/>
                <a:ea typeface="MS Gothic"/>
              </a:rPr>
              <a:t>Nov 2023</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a:t>
            </a:r>
            <a:r>
              <a:rPr lang="en-US" altLang="zh-CN" sz="2400" strike="sngStrike" dirty="0">
                <a:latin typeface="Times New Roman"/>
                <a:ea typeface="MS Gothic"/>
              </a:rPr>
              <a:t>Dec 2023</a:t>
            </a:r>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19335084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447800"/>
            <a:ext cx="10361084" cy="4113213"/>
          </a:xfrm>
          <a:ln/>
        </p:spPr>
        <p:txBody>
          <a:bodyPr/>
          <a:lstStyle/>
          <a:p>
            <a:pPr marL="0" indent="0">
              <a:lnSpc>
                <a:spcPct val="90000"/>
              </a:lnSpc>
              <a:spcBef>
                <a:spcPts val="300"/>
              </a:spcBef>
              <a:spcAft>
                <a:spcPts val="600"/>
              </a:spcAft>
              <a:defRPr/>
            </a:pPr>
            <a:r>
              <a:rPr lang="en-US" sz="3200" dirty="0"/>
              <a:t>Issues Tracking document:</a:t>
            </a:r>
            <a:r>
              <a:rPr lang="en-US" sz="2800" b="0" dirty="0"/>
              <a:t> </a:t>
            </a:r>
            <a:r>
              <a:rPr lang="en-US" sz="2800" b="0" dirty="0">
                <a:hlinkClick r:id="rId3"/>
              </a:rPr>
              <a:t>11-21/0332r37</a:t>
            </a:r>
            <a:r>
              <a:rPr lang="en-US" sz="2800" b="0" dirty="0"/>
              <a:t> </a:t>
            </a:r>
            <a:endParaRPr lang="en-US" sz="2800" dirty="0"/>
          </a:p>
          <a:p>
            <a:pPr marL="0" indent="0">
              <a:lnSpc>
                <a:spcPct val="90000"/>
              </a:lnSpc>
              <a:spcBef>
                <a:spcPts val="300"/>
              </a:spcBef>
              <a:spcAft>
                <a:spcPts val="600"/>
              </a:spcAft>
              <a:defRPr/>
            </a:pPr>
            <a:r>
              <a:rPr lang="en-US" sz="2800" dirty="0"/>
              <a:t> 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r>
              <a:rPr lang="en-US" altLang="en-US" dirty="0"/>
              <a:t>See agenda slide tracking solution proposals and text submissions…</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1430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95600"/>
            <a:ext cx="8534400" cy="1752600"/>
          </a:xfrm>
        </p:spPr>
        <p:txBody>
          <a:bodyPr/>
          <a:lstStyle/>
          <a:p>
            <a:r>
              <a:rPr lang="en-US" altLang="en-US" dirty="0"/>
              <a:t>Agenda</a:t>
            </a:r>
          </a:p>
          <a:p>
            <a:r>
              <a:rPr lang="en-US" altLang="en-US" dirty="0"/>
              <a:t>1 Dec 2022 Teleconference</a:t>
            </a:r>
          </a:p>
          <a:p>
            <a:endParaRPr lang="en-US" altLang="en-US" dirty="0"/>
          </a:p>
          <a:p>
            <a:r>
              <a:rPr lang="en-US" altLang="en-US" dirty="0"/>
              <a:t>Chair: Mark Hamilton (Ruckus/CommScope)</a:t>
            </a:r>
          </a:p>
          <a:p>
            <a:r>
              <a:rPr lang="en-US" altLang="en-US" dirty="0"/>
              <a:t>Vice Chair/Sec’y: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24180</TotalTime>
  <Words>2521</Words>
  <Application>Microsoft Office PowerPoint</Application>
  <PresentationFormat>Widescreen</PresentationFormat>
  <Paragraphs>267</Paragraphs>
  <Slides>25</Slides>
  <Notes>15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2" baseType="lpstr">
      <vt:lpstr>Arial</vt:lpstr>
      <vt:lpstr>Calibri</vt:lpstr>
      <vt:lpstr>Helvetica</vt:lpstr>
      <vt:lpstr>Monotype Sorts</vt:lpstr>
      <vt:lpstr>Times New Roman</vt:lpstr>
      <vt:lpstr>Office Theme</vt:lpstr>
      <vt:lpstr>Document</vt:lpstr>
      <vt:lpstr>TGbh-agenda-2022-Dec-1</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 Dec 2022</vt:lpstr>
      <vt:lpstr>Contributions</vt:lpstr>
      <vt:lpstr>Straw Poll – ??</vt:lpstr>
      <vt:lpstr>Straw Poll – ??</vt:lpstr>
      <vt:lpstr>Straw Poll</vt:lpstr>
      <vt:lpstr>Backup material</vt:lpstr>
      <vt:lpstr>TGbh Organization material</vt:lpstr>
      <vt:lpstr>TGbh PAR Scope (emphasis added)</vt:lpstr>
      <vt:lpstr>Timeline</vt:lpstr>
      <vt:lpstr>TGbh Work organization</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Mark Hamilton</cp:lastModifiedBy>
  <cp:revision>256</cp:revision>
  <cp:lastPrinted>1601-01-01T00:00:00Z</cp:lastPrinted>
  <dcterms:created xsi:type="dcterms:W3CDTF">2021-01-26T19:12:38Z</dcterms:created>
  <dcterms:modified xsi:type="dcterms:W3CDTF">2022-11-30T22:07:56Z</dcterms:modified>
</cp:coreProperties>
</file>