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25"/>
  </p:notesMasterIdLst>
  <p:handoutMasterIdLst>
    <p:handoutMasterId r:id="rId226"/>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2652" r:id="rId15"/>
    <p:sldId id="1378" r:id="rId16"/>
    <p:sldId id="1423" r:id="rId17"/>
    <p:sldId id="1164" r:id="rId18"/>
    <p:sldId id="1562" r:id="rId19"/>
    <p:sldId id="2073" r:id="rId20"/>
    <p:sldId id="1101" r:id="rId21"/>
    <p:sldId id="1581" r:id="rId22"/>
    <p:sldId id="2279"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292" r:id="rId42"/>
    <p:sldId id="2609" r:id="rId43"/>
    <p:sldId id="2331" r:id="rId44"/>
    <p:sldId id="2438" r:id="rId45"/>
    <p:sldId id="2464" r:id="rId46"/>
    <p:sldId id="2481" r:id="rId47"/>
    <p:sldId id="2482" r:id="rId48"/>
    <p:sldId id="2483" r:id="rId49"/>
    <p:sldId id="2484" r:id="rId50"/>
    <p:sldId id="2485" r:id="rId51"/>
    <p:sldId id="2486" r:id="rId52"/>
    <p:sldId id="2611" r:id="rId53"/>
    <p:sldId id="2612" r:id="rId54"/>
    <p:sldId id="2610" r:id="rId55"/>
    <p:sldId id="2648" r:id="rId56"/>
    <p:sldId id="2008" r:id="rId57"/>
    <p:sldId id="2291" r:id="rId58"/>
    <p:sldId id="2461" r:id="rId59"/>
    <p:sldId id="2460" r:id="rId60"/>
    <p:sldId id="2463" r:id="rId61"/>
    <p:sldId id="2552" r:id="rId62"/>
    <p:sldId id="2621" r:id="rId63"/>
    <p:sldId id="2637" r:id="rId64"/>
    <p:sldId id="2638" r:id="rId65"/>
    <p:sldId id="2639" r:id="rId66"/>
    <p:sldId id="2640" r:id="rId67"/>
    <p:sldId id="2641" r:id="rId68"/>
    <p:sldId id="2642" r:id="rId69"/>
    <p:sldId id="2643" r:id="rId70"/>
    <p:sldId id="1688" r:id="rId71"/>
    <p:sldId id="2293" r:id="rId72"/>
    <p:sldId id="1708" r:id="rId73"/>
    <p:sldId id="2524" r:id="rId74"/>
    <p:sldId id="2548" r:id="rId75"/>
    <p:sldId id="1709" r:id="rId76"/>
    <p:sldId id="1710" r:id="rId77"/>
    <p:sldId id="1790" r:id="rId78"/>
    <p:sldId id="2199" r:id="rId79"/>
    <p:sldId id="2319" r:id="rId80"/>
    <p:sldId id="2320" r:id="rId81"/>
    <p:sldId id="2321" r:id="rId82"/>
    <p:sldId id="2635" r:id="rId83"/>
    <p:sldId id="2354" r:id="rId84"/>
    <p:sldId id="2628" r:id="rId85"/>
    <p:sldId id="2294" r:id="rId86"/>
    <p:sldId id="2644" r:id="rId87"/>
    <p:sldId id="2559" r:id="rId88"/>
    <p:sldId id="2623" r:id="rId89"/>
    <p:sldId id="2624" r:id="rId90"/>
    <p:sldId id="2625" r:id="rId91"/>
    <p:sldId id="2626" r:id="rId92"/>
    <p:sldId id="2560" r:id="rId93"/>
    <p:sldId id="2570" r:id="rId94"/>
    <p:sldId id="2571" r:id="rId95"/>
    <p:sldId id="2572" r:id="rId96"/>
    <p:sldId id="2627" r:id="rId97"/>
    <p:sldId id="2562" r:id="rId98"/>
    <p:sldId id="2561" r:id="rId99"/>
    <p:sldId id="2622" r:id="rId100"/>
    <p:sldId id="2564" r:id="rId101"/>
    <p:sldId id="2466" r:id="rId102"/>
    <p:sldId id="2467" r:id="rId103"/>
    <p:sldId id="1679" r:id="rId104"/>
    <p:sldId id="2336" r:id="rId105"/>
    <p:sldId id="2605" r:id="rId106"/>
    <p:sldId id="2649" r:id="rId107"/>
    <p:sldId id="2651" r:id="rId108"/>
    <p:sldId id="2489" r:id="rId109"/>
    <p:sldId id="2556" r:id="rId110"/>
    <p:sldId id="2653" r:id="rId111"/>
    <p:sldId id="2647" r:id="rId112"/>
    <p:sldId id="2324" r:id="rId113"/>
    <p:sldId id="1375" r:id="rId114"/>
    <p:sldId id="1376" r:id="rId115"/>
    <p:sldId id="1400" r:id="rId116"/>
    <p:sldId id="2479" r:id="rId117"/>
    <p:sldId id="2616" r:id="rId118"/>
    <p:sldId id="2480" r:id="rId119"/>
    <p:sldId id="2617" r:id="rId120"/>
    <p:sldId id="619" r:id="rId121"/>
    <p:sldId id="621" r:id="rId122"/>
    <p:sldId id="1561" r:id="rId123"/>
    <p:sldId id="1555" r:id="rId124"/>
    <p:sldId id="1601" r:id="rId125"/>
    <p:sldId id="1585" r:id="rId126"/>
    <p:sldId id="1586" r:id="rId127"/>
    <p:sldId id="1587" r:id="rId128"/>
    <p:sldId id="1588" r:id="rId129"/>
    <p:sldId id="1589" r:id="rId130"/>
    <p:sldId id="1590" r:id="rId131"/>
    <p:sldId id="1771" r:id="rId132"/>
    <p:sldId id="1772" r:id="rId133"/>
    <p:sldId id="1591" r:id="rId134"/>
    <p:sldId id="1592" r:id="rId135"/>
    <p:sldId id="1593" r:id="rId136"/>
    <p:sldId id="1594" r:id="rId137"/>
    <p:sldId id="1595" r:id="rId138"/>
    <p:sldId id="1596" r:id="rId139"/>
    <p:sldId id="1597" r:id="rId140"/>
    <p:sldId id="1598" r:id="rId141"/>
    <p:sldId id="1599" r:id="rId142"/>
    <p:sldId id="1600" r:id="rId143"/>
    <p:sldId id="1628" r:id="rId144"/>
    <p:sldId id="1638" r:id="rId145"/>
    <p:sldId id="1725" r:id="rId146"/>
    <p:sldId id="1726" r:id="rId147"/>
    <p:sldId id="1947" r:id="rId148"/>
    <p:sldId id="1975" r:id="rId149"/>
    <p:sldId id="1976" r:id="rId150"/>
    <p:sldId id="1977" r:id="rId151"/>
    <p:sldId id="2039" r:id="rId152"/>
    <p:sldId id="2060" r:id="rId153"/>
    <p:sldId id="2061" r:id="rId154"/>
    <p:sldId id="2097" r:id="rId155"/>
    <p:sldId id="2103" r:id="rId156"/>
    <p:sldId id="2063" r:id="rId157"/>
    <p:sldId id="2064" r:id="rId158"/>
    <p:sldId id="2065" r:id="rId159"/>
    <p:sldId id="2066" r:id="rId160"/>
    <p:sldId id="2067" r:id="rId161"/>
    <p:sldId id="2068" r:id="rId162"/>
    <p:sldId id="2069" r:id="rId163"/>
    <p:sldId id="2146" r:id="rId164"/>
    <p:sldId id="2147" r:id="rId165"/>
    <p:sldId id="2148" r:id="rId166"/>
    <p:sldId id="2158" r:id="rId167"/>
    <p:sldId id="2159" r:id="rId168"/>
    <p:sldId id="2157" r:id="rId169"/>
    <p:sldId id="2160" r:id="rId170"/>
    <p:sldId id="2216" r:id="rId171"/>
    <p:sldId id="2217" r:id="rId172"/>
    <p:sldId id="2219" r:id="rId173"/>
    <p:sldId id="2238" r:id="rId174"/>
    <p:sldId id="2239" r:id="rId175"/>
    <p:sldId id="2240" r:id="rId176"/>
    <p:sldId id="2242" r:id="rId177"/>
    <p:sldId id="2263" r:id="rId178"/>
    <p:sldId id="2276" r:id="rId179"/>
    <p:sldId id="2277" r:id="rId180"/>
    <p:sldId id="2278" r:id="rId181"/>
    <p:sldId id="2281" r:id="rId182"/>
    <p:sldId id="2282" r:id="rId183"/>
    <p:sldId id="2283" r:id="rId184"/>
    <p:sldId id="2284" r:id="rId185"/>
    <p:sldId id="2318" r:id="rId186"/>
    <p:sldId id="2329" r:id="rId187"/>
    <p:sldId id="2356" r:id="rId188"/>
    <p:sldId id="1701" r:id="rId189"/>
    <p:sldId id="1969" r:id="rId190"/>
    <p:sldId id="2112" r:id="rId191"/>
    <p:sldId id="1965" r:id="rId192"/>
    <p:sldId id="2114" r:id="rId193"/>
    <p:sldId id="1705" r:id="rId194"/>
    <p:sldId id="1706" r:id="rId195"/>
    <p:sldId id="1707" r:id="rId196"/>
    <p:sldId id="2113" r:id="rId197"/>
    <p:sldId id="2037" r:id="rId198"/>
    <p:sldId id="2431" r:id="rId199"/>
    <p:sldId id="2429" r:id="rId200"/>
    <p:sldId id="2436" r:id="rId201"/>
    <p:sldId id="1968" r:id="rId202"/>
    <p:sldId id="2104" r:id="rId203"/>
    <p:sldId id="2317" r:id="rId204"/>
    <p:sldId id="1967" r:id="rId205"/>
    <p:sldId id="2167" r:id="rId206"/>
    <p:sldId id="2351" r:id="rId207"/>
    <p:sldId id="2333" r:id="rId208"/>
    <p:sldId id="2335" r:id="rId209"/>
    <p:sldId id="2334" r:id="rId210"/>
    <p:sldId id="2352" r:id="rId211"/>
    <p:sldId id="2218" r:id="rId212"/>
    <p:sldId id="1945" r:id="rId213"/>
    <p:sldId id="2071" r:id="rId214"/>
    <p:sldId id="2036" r:id="rId215"/>
    <p:sldId id="2323" r:id="rId216"/>
    <p:sldId id="2353" r:id="rId217"/>
    <p:sldId id="2332" r:id="rId218"/>
    <p:sldId id="2437" r:id="rId219"/>
    <p:sldId id="2426" r:id="rId220"/>
    <p:sldId id="2427" r:id="rId221"/>
    <p:sldId id="2328" r:id="rId222"/>
    <p:sldId id="2563" r:id="rId223"/>
    <p:sldId id="2355" r:id="rId22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AC354F-682A-491F-B92C-D1CE7FB6C495}" v="4" dt="2023-01-17T19:34:55.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14" autoAdjust="0"/>
    <p:restoredTop sz="94660" autoAdjust="0"/>
  </p:normalViewPr>
  <p:slideViewPr>
    <p:cSldViewPr>
      <p:cViewPr varScale="1">
        <p:scale>
          <a:sx n="63" d="100"/>
          <a:sy n="63" d="100"/>
        </p:scale>
        <p:origin x="1512" y="6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theme" Target="theme/theme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microsoft.com/office/2015/10/relationships/revisionInfo" Target="revisionInfo.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802.11-22/2056r5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067ba6fc6a29ac495479b0bb96fd383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9.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1.xml"/><Relationship Id="rId6" Type="http://schemas.openxmlformats.org/officeDocument/2006/relationships/oleObject" Target="../embeddings/oleObject6.bin"/><Relationship Id="rId5" Type="http://schemas.openxmlformats.org/officeDocument/2006/relationships/image" Target="../media/image6.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2057-00-0jtc-minutes-of-hybrid-meeting-in-nov-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 2023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17 January 2023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a:t>
            </a:r>
            <a:br>
              <a:rPr lang="en-US" dirty="0"/>
            </a:br>
            <a:r>
              <a:rPr lang="en-US" dirty="0"/>
              <a:t>17 January 2023 in the pm2 slot in </a:t>
            </a:r>
            <a:r>
              <a:rPr lang="en-US" sz="2400" b="1" dirty="0">
                <a:latin typeface="+mj-lt"/>
              </a:rPr>
              <a:t>Baltimore</a:t>
            </a:r>
            <a:endParaRPr lang="en-US" dirty="0"/>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17 Jan 2023</a:t>
            </a:r>
            <a:br>
              <a:rPr lang="en-US" sz="1600" b="1" dirty="0">
                <a:latin typeface="+mj-lt"/>
              </a:rPr>
            </a:br>
            <a:r>
              <a:rPr lang="en-US" sz="1600" b="1" dirty="0">
                <a:latin typeface="+mj-lt"/>
              </a:rPr>
              <a:t>@ 4:00pm (Baltimore)</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hlinkClick r:id="rId3"/>
              </a:rPr>
              <a:t>https://ieeesa.webex.com/ieeesa/j.php?MTID=m067ba6fc6a29ac495479b0bb96fd3834</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number (access code): 2337 283 9499</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wireless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100</a:t>
            </a:fld>
            <a:endParaRPr lang="en-US"/>
          </a:p>
        </p:txBody>
      </p:sp>
    </p:spTree>
    <p:extLst>
      <p:ext uri="{BB962C8B-B14F-4D97-AF65-F5344CB8AC3E}">
        <p14:creationId xmlns:p14="http://schemas.microsoft.com/office/powerpoint/2010/main" val="15567559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8068247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6142137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40386608"/>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a:t>
                      </a: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32286756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40150213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chair/vice chair will develop a liaison report for the SC6 plenary meeting in Marc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SC6 at their plenary meetings</a:t>
            </a:r>
          </a:p>
          <a:p>
            <a:pPr lvl="1"/>
            <a:r>
              <a:rPr lang="en-AU" dirty="0"/>
              <a:t>Over the years ,the status report has morphed to be a refined subset of this agenda … which SC6 has indicated they appreciate</a:t>
            </a:r>
          </a:p>
          <a:p>
            <a:pPr lvl="1"/>
            <a:r>
              <a:rPr lang="en-AU" dirty="0"/>
              <a:t>Peter Yee usually puts the report together … and will hopefully do so again this time</a:t>
            </a:r>
          </a:p>
          <a:p>
            <a:pPr lvl="1"/>
            <a:r>
              <a:rPr lang="en-AU" dirty="0"/>
              <a:t>A request has been made to the EC for pre-authorisation of a report …</a:t>
            </a:r>
          </a:p>
          <a:p>
            <a:pPr lvl="2"/>
            <a:r>
              <a:rPr lang="en-US" i="1" dirty="0"/>
              <a:t>Authorize the Chair &amp; Vice Chair of IEEE 802 JTC1 SC to send a status report based on material in the most recent IEEE 802 JTC1 SC agendas on behalf of IEEE 802 to ISO/IEC JTC1/SC6 for consideration at their meeting on 20-24 Mar 2022. The Chair &amp; Vice Chair will make draft versions of the report available to the EC for review and will incorporate reasonable suggestions. </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3735417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dirty="0"/>
              <a:t>The convenor (Kingston Zhang - </a:t>
            </a:r>
            <a:r>
              <a:rPr lang="en-AU" dirty="0">
                <a:hlinkClick r:id="rId2"/>
              </a:rPr>
              <a:t>kingston_zhang1999@126.com</a:t>
            </a:r>
            <a:r>
              <a:rPr lang="en-AU" dirty="0"/>
              <a:t>) of ISO/IEC JTC 1/SC 6 AG4 sent the following</a:t>
            </a:r>
          </a:p>
          <a:p>
            <a:pPr lvl="2"/>
            <a:r>
              <a:rPr lang="en-AU" i="1" dirty="0"/>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dirty="0"/>
              <a:t>AG 4 is formed based on the constructive discussions between SC 6 and IEEE on WLAN MCS challenges. In the </a:t>
            </a:r>
            <a:r>
              <a:rPr lang="en-AU" i="1" dirty="0" err="1"/>
              <a:t>ToR</a:t>
            </a:r>
            <a:r>
              <a:rPr lang="en-AU" i="1" dirty="0"/>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dirty="0"/>
              <a:t>See following pages for context</a:t>
            </a:r>
          </a:p>
          <a:p>
            <a:endParaRPr lang="en-AU" dirty="0"/>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26093835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108</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1889010435"/>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July 2022</a:t>
            </a:r>
          </a:p>
        </p:txBody>
      </p:sp>
    </p:spTree>
    <p:extLst>
      <p:ext uri="{BB962C8B-B14F-4D97-AF65-F5344CB8AC3E}">
        <p14:creationId xmlns:p14="http://schemas.microsoft.com/office/powerpoint/2010/main" val="8433050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HK NB proposal an Advisory Group on </a:t>
            </a:r>
            <a:r>
              <a:rPr lang="en-AU" i="1" dirty="0"/>
              <a:t>MCS Innovation</a:t>
            </a:r>
            <a:r>
              <a:rPr lang="en-AU" dirty="0"/>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109</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r:embed="rId3"/>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extLst>
              <p:ext uri="{D42A27DB-BD31-4B8C-83A1-F6EECF244321}">
                <p14:modId xmlns:p14="http://schemas.microsoft.com/office/powerpoint/2010/main" val="4247226425"/>
              </p:ext>
            </p:extLst>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r:embed="rId5"/>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bat.Document.DC">
                  <p:embed/>
                </p:oleObj>
              </mc:Choice>
              <mc:Fallback>
                <p:oleObj name="Acrobat Document" showAsIcon="1" r:id="rId6"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r:embed="rId7"/>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July 2022</a:t>
            </a:r>
          </a:p>
        </p:txBody>
      </p:sp>
    </p:spTree>
    <p:extLst>
      <p:ext uri="{BB962C8B-B14F-4D97-AF65-F5344CB8AC3E}">
        <p14:creationId xmlns:p14="http://schemas.microsoft.com/office/powerpoint/2010/main" val="267784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a:t>
            </a:r>
          </a:p>
          <a:p>
            <a:pPr lvl="1"/>
            <a:r>
              <a:rPr lang="en-AU" dirty="0"/>
              <a:t>Approve minutes</a:t>
            </a:r>
          </a:p>
          <a:p>
            <a:pPr lvl="2"/>
            <a:r>
              <a:rPr lang="en-AU" dirty="0"/>
              <a:t>From IEEE 802 JTC1 SC meeting in Nov 2023</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2">
              <a:defRPr/>
            </a:pPr>
            <a:r>
              <a:rPr lang="en-AU" dirty="0"/>
              <a:t>Prepare for upcoming SC6 meeting</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dirty="0"/>
              <a:t>Is there any interest for someone to join the AG 4 global directory to monitor the </a:t>
            </a:r>
            <a:r>
              <a:rPr lang="en-AU"/>
              <a:t>MCS activity</a:t>
            </a:r>
            <a:endParaRPr lang="en-AU" dirty="0"/>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dirty="0"/>
              <a:t>Previously we agreed to monitor this activity</a:t>
            </a:r>
          </a:p>
          <a:p>
            <a:pPr lvl="1"/>
            <a:r>
              <a:rPr lang="en-AU" dirty="0"/>
              <a:t>Monitoring requires someone to join the AG 4 global directory (via the SC6 secretary) … and reporting back</a:t>
            </a:r>
          </a:p>
          <a:p>
            <a:pPr lvl="1"/>
            <a:r>
              <a:rPr lang="en-AU" dirty="0"/>
              <a:t>Is there any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28398623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SC6 are currently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PWI</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a:p>
            <a:r>
              <a:rPr lang="en-US" dirty="0"/>
              <a:t>Ballot</a:t>
            </a:r>
          </a:p>
          <a:p>
            <a:pPr lvl="1"/>
            <a:r>
              <a:rPr lang="en-US" dirty="0"/>
              <a:t>Closes 27 Jan 2023</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12558095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12432047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22850212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9312439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liaisons to SC6</a:t>
            </a:r>
          </a:p>
        </p:txBody>
      </p:sp>
      <p:sp>
        <p:nvSpPr>
          <p:cNvPr id="3" name="Content Placeholder 2"/>
          <p:cNvSpPr>
            <a:spLocks noGrp="1"/>
          </p:cNvSpPr>
          <p:nvPr>
            <p:ph sz="half" idx="1"/>
          </p:nvPr>
        </p:nvSpPr>
        <p:spPr/>
        <p:txBody>
          <a:bodyPr/>
          <a:lstStyle/>
          <a:p>
            <a:r>
              <a:rPr lang="en-AU" sz="1600" dirty="0"/>
              <a:t>IEEE liaisons to SC6</a:t>
            </a:r>
          </a:p>
          <a:p>
            <a:pPr lvl="1"/>
            <a:r>
              <a:rPr lang="en-AU" sz="1600" dirty="0"/>
              <a:t>Christy Bahn (staff)</a:t>
            </a:r>
          </a:p>
          <a:p>
            <a:pPr lvl="1"/>
            <a:r>
              <a:rPr lang="en-AU" sz="1600" dirty="0"/>
              <a:t>Adrien Bastos (staff)</a:t>
            </a:r>
          </a:p>
          <a:p>
            <a:pPr lvl="1"/>
            <a:r>
              <a:rPr lang="en-AU" sz="1600" dirty="0"/>
              <a:t>Phil Beecher (802.15)</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Clint Powell (802.15)</a:t>
            </a:r>
          </a:p>
          <a:p>
            <a:pPr lvl="1"/>
            <a:r>
              <a:rPr lang="en-AU" sz="1600" dirty="0"/>
              <a:t>Karen Randall (802.1)</a:t>
            </a:r>
          </a:p>
          <a:p>
            <a:pPr lvl="1"/>
            <a:r>
              <a:rPr lang="en-AU" sz="1600" dirty="0"/>
              <a:t>Peter Yee (802)</a:t>
            </a:r>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115</a:t>
            </a:fld>
            <a:endParaRPr lang="en-US"/>
          </a:p>
        </p:txBody>
      </p:sp>
    </p:spTree>
    <p:extLst>
      <p:ext uri="{BB962C8B-B14F-4D97-AF65-F5344CB8AC3E}">
        <p14:creationId xmlns:p14="http://schemas.microsoft.com/office/powerpoint/2010/main" val="15941415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Bastos (staff)</a:t>
            </a:r>
          </a:p>
          <a:p>
            <a:pPr lvl="1"/>
            <a:r>
              <a:rPr lang="en-AU" sz="1600" dirty="0"/>
              <a:t>Phil Beecher (802.15)</a:t>
            </a:r>
          </a:p>
          <a:p>
            <a:pPr lvl="1"/>
            <a:r>
              <a:rPr lang="en-AU" sz="1600" dirty="0"/>
              <a:t>Dave Cavalcanti (802.11)</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a:t>
            </a:r>
          </a:p>
          <a:p>
            <a:pPr lvl="1"/>
            <a:r>
              <a:rPr lang="en-AU" sz="1600" dirty="0"/>
              <a:t>Paul Nikolich (802)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Eldad Perahia (802.11)</a:t>
            </a:r>
          </a:p>
          <a:p>
            <a:pPr lvl="1"/>
            <a:r>
              <a:rPr lang="en-AU" sz="1600" dirty="0"/>
              <a:t>Al </a:t>
            </a:r>
            <a:r>
              <a:rPr lang="en-AU" sz="1600" dirty="0" err="1"/>
              <a:t>Petrick</a:t>
            </a:r>
            <a:r>
              <a:rPr lang="en-AU" sz="1600" dirty="0"/>
              <a:t> (802)</a:t>
            </a:r>
          </a:p>
          <a:p>
            <a:pPr lvl="1"/>
            <a:r>
              <a:rPr lang="en-US" sz="1600" dirty="0">
                <a:latin typeface="+mj-lt"/>
              </a:rPr>
              <a:t>Clint Powell (802.15)</a:t>
            </a:r>
          </a:p>
          <a:p>
            <a:pPr lvl="1"/>
            <a:r>
              <a:rPr lang="en-AU" sz="1600" dirty="0"/>
              <a:t>Karen Randall (802.1)</a:t>
            </a:r>
          </a:p>
          <a:p>
            <a:pPr lvl="1"/>
            <a:r>
              <a:rPr lang="en-AU" sz="1600" dirty="0"/>
              <a:t>Mick Seaman (802.1)</a:t>
            </a:r>
          </a:p>
          <a:p>
            <a:pPr lvl="1"/>
            <a:r>
              <a:rPr lang="en-AU" sz="1600" dirty="0"/>
              <a:t>Ian Sherlock (802.11)</a:t>
            </a:r>
          </a:p>
          <a:p>
            <a:pPr lvl="1"/>
            <a:r>
              <a:rPr lang="en-AU" sz="1600" dirty="0">
                <a:latin typeface="+mj-lt"/>
              </a:rPr>
              <a:t>Peter Yee (802)</a:t>
            </a:r>
          </a:p>
        </p:txBody>
      </p:sp>
      <p:sp>
        <p:nvSpPr>
          <p:cNvPr id="4" name="Footer Placeholder 3"/>
          <p:cNvSpPr>
            <a:spLocks noGrp="1"/>
          </p:cNvSpPr>
          <p:nvPr>
            <p:ph type="ftr" sz="quarter" idx="10"/>
          </p:nvPr>
        </p:nvSpPr>
        <p:spPr>
          <a:xfrm>
            <a:off x="7067559" y="6475413"/>
            <a:ext cx="1476366" cy="184666"/>
          </a:xfrm>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116</a:t>
            </a:fld>
            <a:endParaRPr lang="en-US"/>
          </a:p>
        </p:txBody>
      </p:sp>
    </p:spTree>
    <p:extLst>
      <p:ext uri="{BB962C8B-B14F-4D97-AF65-F5344CB8AC3E}">
        <p14:creationId xmlns:p14="http://schemas.microsoft.com/office/powerpoint/2010/main" val="37995756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SC6/WG1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dirty="0"/>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117</a:t>
            </a:fld>
            <a:endParaRPr lang="en-US"/>
          </a:p>
        </p:txBody>
      </p:sp>
    </p:spTree>
    <p:extLst>
      <p:ext uri="{BB962C8B-B14F-4D97-AF65-F5344CB8AC3E}">
        <p14:creationId xmlns:p14="http://schemas.microsoft.com/office/powerpoint/2010/main" val="36712043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118</a:t>
            </a:fld>
            <a:endParaRPr lang="en-US"/>
          </a:p>
        </p:txBody>
      </p:sp>
    </p:spTree>
    <p:extLst>
      <p:ext uri="{BB962C8B-B14F-4D97-AF65-F5344CB8AC3E}">
        <p14:creationId xmlns:p14="http://schemas.microsoft.com/office/powerpoint/2010/main" val="233563139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SC6/WG7</a:t>
            </a:r>
          </a:p>
        </p:txBody>
      </p:sp>
      <p:sp>
        <p:nvSpPr>
          <p:cNvPr id="3" name="Content Placeholder 2"/>
          <p:cNvSpPr>
            <a:spLocks noGrp="1"/>
          </p:cNvSpPr>
          <p:nvPr>
            <p:ph sz="half" idx="1"/>
          </p:nvPr>
        </p:nvSpPr>
        <p:spPr/>
        <p:txBody>
          <a:bodyPr/>
          <a:lstStyle/>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119</a:t>
            </a:fld>
            <a:endParaRPr lang="en-US"/>
          </a:p>
        </p:txBody>
      </p:sp>
    </p:spTree>
    <p:extLst>
      <p:ext uri="{BB962C8B-B14F-4D97-AF65-F5344CB8AC3E}">
        <p14:creationId xmlns:p14="http://schemas.microsoft.com/office/powerpoint/2010/main" val="3769235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17 Jan 2023,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 2023,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121</a:t>
            </a:fld>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33233178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123</a:t>
            </a:fld>
            <a:endParaRPr lang="en-US"/>
          </a:p>
        </p:txBody>
      </p:sp>
    </p:spTree>
    <p:extLst>
      <p:ext uri="{BB962C8B-B14F-4D97-AF65-F5344CB8AC3E}">
        <p14:creationId xmlns:p14="http://schemas.microsoft.com/office/powerpoint/2010/main" val="331765050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124</a:t>
            </a:fld>
            <a:endParaRPr lang="en-US"/>
          </a:p>
        </p:txBody>
      </p:sp>
    </p:spTree>
    <p:extLst>
      <p:ext uri="{BB962C8B-B14F-4D97-AF65-F5344CB8AC3E}">
        <p14:creationId xmlns:p14="http://schemas.microsoft.com/office/powerpoint/2010/main" val="328523446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Nov 2022, as documented in </a:t>
            </a:r>
            <a:r>
              <a:rPr lang="en-AU" i="1" dirty="0">
                <a:solidFill>
                  <a:srgbClr val="FF0000"/>
                </a:solidFill>
                <a:hlinkClick r:id="rId3"/>
              </a:rPr>
              <a:t>11-22-2057r0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138</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139</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CFC79-7B9F-992F-FC72-E966D8EBFC01}"/>
              </a:ext>
            </a:extLst>
          </p:cNvPr>
          <p:cNvSpPr>
            <a:spLocks noGrp="1"/>
          </p:cNvSpPr>
          <p:nvPr>
            <p:ph type="title"/>
          </p:nvPr>
        </p:nvSpPr>
        <p:spPr/>
        <p:txBody>
          <a:bodyPr/>
          <a:lstStyle/>
          <a:p>
            <a:r>
              <a:rPr lang="en-AU" dirty="0"/>
              <a:t>Andrew Myles will be stepping down as Chair of the IEEE 802 JTC1 SC</a:t>
            </a:r>
          </a:p>
        </p:txBody>
      </p:sp>
      <p:sp>
        <p:nvSpPr>
          <p:cNvPr id="3" name="Content Placeholder 2">
            <a:extLst>
              <a:ext uri="{FF2B5EF4-FFF2-40B4-BE49-F238E27FC236}">
                <a16:creationId xmlns:a16="http://schemas.microsoft.com/office/drawing/2014/main" id="{DC52526E-DB27-CBD4-CE4E-439ECBB251A8}"/>
              </a:ext>
            </a:extLst>
          </p:cNvPr>
          <p:cNvSpPr>
            <a:spLocks noGrp="1"/>
          </p:cNvSpPr>
          <p:nvPr>
            <p:ph idx="1"/>
          </p:nvPr>
        </p:nvSpPr>
        <p:spPr/>
        <p:txBody>
          <a:bodyPr/>
          <a:lstStyle/>
          <a:p>
            <a:r>
              <a:rPr lang="en-AU" dirty="0"/>
              <a:t>Andrew Myles (Cisco) writes</a:t>
            </a:r>
          </a:p>
          <a:p>
            <a:pPr lvl="1"/>
            <a:r>
              <a:rPr lang="en-AU" dirty="0"/>
              <a:t>The IEEE JTC1 SC has been operating in some form (starting as an </a:t>
            </a:r>
            <a:r>
              <a:rPr lang="en-AU" i="1" dirty="0"/>
              <a:t>ad hoc</a:t>
            </a:r>
            <a:r>
              <a:rPr lang="en-AU" dirty="0"/>
              <a:t>) since at least 2005</a:t>
            </a:r>
          </a:p>
          <a:p>
            <a:pPr lvl="2"/>
            <a:r>
              <a:rPr lang="en-AU" dirty="0"/>
              <a:t>Initially with Jesse Walker (Intel) as the Chair</a:t>
            </a:r>
          </a:p>
          <a:p>
            <a:pPr lvl="1"/>
            <a:r>
              <a:rPr lang="en-AU" dirty="0"/>
              <a:t>I became Chair in July 2009, and since then the IEEE JTC1 SC …</a:t>
            </a:r>
          </a:p>
          <a:p>
            <a:pPr lvl="2"/>
            <a:r>
              <a:rPr lang="en-AU" dirty="0"/>
              <a:t>… has transitioned away from the WAPI </a:t>
            </a:r>
            <a:r>
              <a:rPr lang="en-AU"/>
              <a:t>and related issues</a:t>
            </a:r>
            <a:endParaRPr lang="en-AU" dirty="0"/>
          </a:p>
          <a:p>
            <a:pPr lvl="2"/>
            <a:r>
              <a:rPr lang="en-AU" dirty="0"/>
              <a:t>… towards establishing &amp; managing the PSDO process for all of IEEE 802</a:t>
            </a:r>
          </a:p>
          <a:p>
            <a:pPr lvl="1"/>
            <a:r>
              <a:rPr lang="en-AU" dirty="0"/>
              <a:t>After almost 14 years, it is time to pass the baton to someone new</a:t>
            </a:r>
          </a:p>
          <a:p>
            <a:pPr lvl="2"/>
            <a:r>
              <a:rPr lang="en-AU" dirty="0"/>
              <a:t>The appointment is made by the IEEE 802 Chair …</a:t>
            </a:r>
          </a:p>
          <a:p>
            <a:pPr lvl="2"/>
            <a:r>
              <a:rPr lang="en-AU" dirty="0"/>
              <a:t>… but there is an obvious candidate – Peter Yee! </a:t>
            </a:r>
            <a:r>
              <a:rPr lang="en-AU" dirty="0">
                <a:sym typeface="Wingdings" panose="05000000000000000000" pitchFamily="2" charset="2"/>
              </a:rPr>
              <a:t></a:t>
            </a:r>
          </a:p>
          <a:p>
            <a:pPr lvl="1"/>
            <a:r>
              <a:rPr lang="en-AU" dirty="0">
                <a:sym typeface="Wingdings" panose="05000000000000000000" pitchFamily="2" charset="2"/>
              </a:rPr>
              <a:t>Thank you … and I will think of you as I cycle across South Australia (2023), Europe (2024) and the USA (2025?)</a:t>
            </a:r>
            <a:endParaRPr lang="en-AU" dirty="0"/>
          </a:p>
        </p:txBody>
      </p:sp>
      <p:sp>
        <p:nvSpPr>
          <p:cNvPr id="4" name="Footer Placeholder 3">
            <a:extLst>
              <a:ext uri="{FF2B5EF4-FFF2-40B4-BE49-F238E27FC236}">
                <a16:creationId xmlns:a16="http://schemas.microsoft.com/office/drawing/2014/main" id="{ABEE5D38-4857-8885-8A93-102BA8EA6FA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D39206F-9F05-8B0B-14B7-0F8BBD68696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170980696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15</a:t>
            </a:fld>
            <a:endParaRPr lang="en-US"/>
          </a:p>
        </p:txBody>
      </p:sp>
    </p:spTree>
    <p:extLst>
      <p:ext uri="{BB962C8B-B14F-4D97-AF65-F5344CB8AC3E}">
        <p14:creationId xmlns:p14="http://schemas.microsoft.com/office/powerpoint/2010/main" val="305840939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83927055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366322165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116893043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37395555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28463028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67686202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83684516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87947344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42685064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420188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After the Nov 2022 plenary in Bangkok, the IEEE 802 EC Secretary notified (N</a:t>
            </a:r>
            <a:r>
              <a:rPr lang="en-AU" dirty="0">
                <a:solidFill>
                  <a:srgbClr val="FF0000"/>
                </a:solidFill>
              </a:rPr>
              <a:t>?????</a:t>
            </a:r>
            <a:r>
              <a:rPr lang="en-AU" dirty="0"/>
              <a:t>) the approval of:</a:t>
            </a:r>
          </a:p>
          <a:p>
            <a:pPr lvl="2"/>
            <a:r>
              <a:rPr lang="en-AU" dirty="0">
                <a:solidFill>
                  <a:srgbClr val="FF0000"/>
                </a:solidFill>
              </a:rPr>
              <a:t>TBD</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17</a:t>
            </a:fld>
            <a:endParaRPr lang="en-US"/>
          </a:p>
        </p:txBody>
      </p:sp>
    </p:spTree>
    <p:extLst>
      <p:ext uri="{BB962C8B-B14F-4D97-AF65-F5344CB8AC3E}">
        <p14:creationId xmlns:p14="http://schemas.microsoft.com/office/powerpoint/2010/main" val="254495324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42516791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36761449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77085799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22320007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34058752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400662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149004287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02925854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11530012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413894898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77131772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140662244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187047836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357531377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2365210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482605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95 standards through the PSDO adoption process, with 47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5381455"/>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95</a:t>
                      </a:r>
                    </a:p>
                  </a:txBody>
                  <a:tcPr>
                    <a:lnT w="12700" cap="flat" cmpd="sng" algn="ctr">
                      <a:solidFill>
                        <a:schemeClr val="tx1"/>
                      </a:solidFill>
                      <a:prstDash val="solid"/>
                      <a:round/>
                      <a:headEnd type="none" w="med" len="med"/>
                      <a:tailEnd type="none" w="med" len="med"/>
                    </a:lnT>
                  </a:tcPr>
                </a:tc>
                <a:tc>
                  <a:txBody>
                    <a:bodyPr/>
                    <a:lstStyle/>
                    <a:p>
                      <a:pPr algn="ctr"/>
                      <a:r>
                        <a:rPr lang="en-US" b="1" dirty="0"/>
                        <a:t>47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397692153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425217684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315149627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87490177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16329326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327065229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14556396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420483707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5498353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2832706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 2023</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311479235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170742308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52807937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351483189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73529566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401948644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386434475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20571891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04982112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3222481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146292715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72944023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80038477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205473442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390960923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399963472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292438325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355252743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201100134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2429731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183338930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a:t>
            </a:r>
            <a:r>
              <a:rPr lang="en-AU"/>
              <a:t>been published</a:t>
            </a:r>
            <a:endParaRPr lang="en-AU" dirty="0"/>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116926373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424994543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2394495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730564"/>
              </p:ext>
            </p:extLst>
          </p:nvPr>
        </p:nvGraphicFramePr>
        <p:xfrm>
          <a:off x="761999" y="1712149"/>
          <a:ext cx="7696200" cy="32613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768450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29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7246569"/>
              </p:ext>
            </p:extLst>
          </p:nvPr>
        </p:nvGraphicFramePr>
        <p:xfrm>
          <a:off x="761999" y="1828800"/>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dirty="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dirty="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Sep 2017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2018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Jul 2017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Feb 2019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Jul 2017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Feb 2019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Feb 2019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Feb 2019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Feb 2019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dirty="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Jan 2023</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2020</a:t>
                      </a:r>
                      <a:endParaRPr lang="en-AU" sz="160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dirty="0"/>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IEEE 802 have put a lot of effort into ensuring our standards receive the ISO/IEC stamp of approval</a:t>
            </a:r>
          </a:p>
          <a:p>
            <a:pPr lvl="2"/>
            <a:r>
              <a:rPr lang="en-AU" dirty="0"/>
              <a:t>… starting with 802.11 and 802.3</a:t>
            </a:r>
          </a:p>
          <a:p>
            <a:pPr lvl="2"/>
            <a:r>
              <a:rPr lang="en-AU" dirty="0"/>
              <a:t>.. but now including 802.1, 802.15, 802.21, 802.22</a:t>
            </a:r>
          </a:p>
          <a:p>
            <a:pPr lvl="1"/>
            <a:r>
              <a:rPr lang="en-AU" dirty="0"/>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dirty="0"/>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dirty="0" err="1"/>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dirty="0" err="1"/>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In summary, in my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052411043"/>
              </p:ext>
            </p:extLst>
          </p:nvPr>
        </p:nvGraphicFramePr>
        <p:xfrm>
          <a:off x="152399" y="1828800"/>
          <a:ext cx="8839199" cy="5009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1</a:t>
                      </a:r>
                      <a:r>
                        <a:rPr lang="en-AU" sz="1600" b="0" dirty="0">
                          <a:solidFill>
                            <a:schemeClr val="tx1"/>
                          </a:solidFill>
                          <a:latin typeface="+mj-lt"/>
                        </a:rPr>
                        <a:t>6 Jan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tx1"/>
                          </a:solidFill>
                        </a:rPr>
                        <a:t>16 Jan 23</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22</a:t>
                      </a:r>
                      <a:endParaRPr lang="en-AU" sz="1600" b="0" dirty="0">
                        <a:solidFill>
                          <a:srgbClr val="00B050"/>
                        </a:solidFill>
                        <a:latin typeface="+mj-lt"/>
                      </a:endParaRP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22</a:t>
                      </a:r>
                      <a:endParaRPr lang="en-AU" sz="1600" b="0" dirty="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latin typeface="+mn-lt"/>
                          <a:ea typeface="+mn-ea"/>
                          <a:cs typeface="+mn-cs"/>
                        </a:rPr>
                        <a:t>J</a:t>
                      </a:r>
                      <a:r>
                        <a:rPr lang="en-AU" sz="1600" b="0" kern="1200" dirty="0" err="1">
                          <a:solidFill>
                            <a:srgbClr val="00B050"/>
                          </a:solidFill>
                          <a:latin typeface="+mn-lt"/>
                          <a:ea typeface="+mn-ea"/>
                          <a:cs typeface="+mn-cs"/>
                        </a:rPr>
                        <a:t>ul</a:t>
                      </a:r>
                      <a:r>
                        <a:rPr lang="en-AU" sz="1600" b="0" kern="1200" dirty="0">
                          <a:solidFill>
                            <a:srgbClr val="00B050"/>
                          </a:solidFill>
                          <a:latin typeface="+mn-lt"/>
                          <a:ea typeface="+mn-ea"/>
                          <a:cs typeface="+mn-cs"/>
                        </a:rPr>
                        <a:t> 22</a:t>
                      </a:r>
                      <a:endParaRPr lang="en-AU" sz="1600" b="0" dirty="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421203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confirmed on 2 Dec 2022</a:t>
            </a:r>
          </a:p>
          <a:p>
            <a:pPr lvl="2"/>
            <a:r>
              <a:rPr lang="de-DE" dirty="0">
                <a:latin typeface="+mj-lt"/>
              </a:rPr>
              <a:t>The China NB commnented about security of the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4127399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has been submitted to the PSDO process</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pPr lvl="1"/>
            <a:r>
              <a:rPr lang="en-AU" b="0" dirty="0"/>
              <a:t>(Jan 2023) Submitted and waiting for start</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4048733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p>
          <a:p>
            <a:pPr lvl="2"/>
            <a:r>
              <a:rPr lang="en-US" dirty="0">
                <a:latin typeface="+mj-lt"/>
              </a:rPr>
              <a:t>(Nov 2022) </a:t>
            </a:r>
            <a:r>
              <a:rPr lang="en-GB" sz="1800" dirty="0">
                <a:effectLst/>
                <a:latin typeface="Arial" panose="020B0604020202020204" pitchFamily="34" charset="0"/>
                <a:ea typeface="Times New Roman" panose="02020603050405020304" pitchFamily="18" charset="0"/>
              </a:rPr>
              <a:t>IEEE 802.1Qcz is going out for an SA recirculation ballot, so it’s not quite ready for balloting</a:t>
            </a:r>
          </a:p>
          <a:p>
            <a:pPr lvl="2"/>
            <a:r>
              <a:rPr lang="en-GB" sz="1800" dirty="0">
                <a:latin typeface="Arial" panose="020B0604020202020204" pitchFamily="34" charset="0"/>
              </a:rPr>
              <a:t>(Jan 2023) </a:t>
            </a:r>
            <a:r>
              <a:rPr lang="en-US" sz="1800" dirty="0">
                <a:latin typeface="Arial" panose="020B0604020202020204" pitchFamily="34" charset="0"/>
              </a:rPr>
              <a:t>IEEE 802.1Qcz will finish SA recirc ballot comment resolution during the interim next week</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chemeClr val="accent6"/>
                </a:solidFill>
              </a:rPr>
              <a:t>waiting</a:t>
            </a:r>
          </a:p>
          <a:p>
            <a:pPr lvl="1"/>
            <a:r>
              <a:rPr lang="en-US" b="0" dirty="0"/>
              <a:t>Will be published as ISO/IEC/IEEE 8802-1AB:2017/</a:t>
            </a:r>
            <a:r>
              <a:rPr lang="en-US" b="0" dirty="0" err="1"/>
              <a:t>Amd</a:t>
            </a:r>
            <a:r>
              <a:rPr lang="en-US" b="0" dirty="0"/>
              <a:t> 1:202</a:t>
            </a:r>
            <a:r>
              <a:rPr lang="en-US" b="0" dirty="0">
                <a:solidFill>
                  <a:srgbClr val="FF0000"/>
                </a:solidFill>
              </a:rPr>
              <a:t>X</a:t>
            </a:r>
            <a:endParaRPr lang="en-AU" b="0" dirty="0">
              <a:solidFill>
                <a:srgbClr val="FF0000"/>
              </a:solidFill>
            </a:endParaRPr>
          </a:p>
          <a:p>
            <a:pPr lvl="1"/>
            <a:r>
              <a:rPr lang="en-AU" dirty="0"/>
              <a:t>(24 Oct 2022) It is likely to open on 22 Nov 2022 </a:t>
            </a:r>
          </a:p>
          <a:p>
            <a:pPr lvl="2"/>
            <a:r>
              <a:rPr lang="en-AU" dirty="0"/>
              <a:t>(5 Dec 2022) Did not happen – staff are following up</a:t>
            </a:r>
          </a:p>
          <a:p>
            <a:pPr lvl="2"/>
            <a:r>
              <a:rPr lang="en-AU" dirty="0"/>
              <a:t>(Jan 2023) It appears the FDIS ballot is queued</a:t>
            </a:r>
          </a:p>
          <a:p>
            <a:pPr lvl="1"/>
            <a:endParaRPr lang="en-AU" dirty="0">
              <a:solidFill>
                <a:srgbClr val="FF0000"/>
              </a:solidFill>
            </a:endParaRPr>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546891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is waiting for publication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20 (</a:t>
            </a:r>
            <a:r>
              <a:rPr lang="en-AU" dirty="0">
                <a:solidFill>
                  <a:srgbClr val="FF0000"/>
                </a:solidFill>
              </a:rPr>
              <a:t>N?????</a:t>
            </a:r>
            <a:r>
              <a:rPr lang="en-AU" dirty="0"/>
              <a:t>)</a:t>
            </a:r>
          </a:p>
          <a:p>
            <a:pPr lvl="2"/>
            <a:r>
              <a:rPr lang="en-AU" dirty="0"/>
              <a:t>Passed 9/0/10</a:t>
            </a:r>
          </a:p>
          <a:p>
            <a:pPr lvl="2"/>
            <a:r>
              <a:rPr lang="en-AU" dirty="0"/>
              <a:t>No comments</a:t>
            </a:r>
            <a:endParaRPr lang="en-US" b="1" dirty="0"/>
          </a:p>
          <a:p>
            <a:pPr lvl="1"/>
            <a:r>
              <a:rPr lang="en-US" b="0" dirty="0"/>
              <a:t>Will be published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2248122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is waiting for publication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a:t>
            </a:r>
            <a:r>
              <a:rPr lang="en-AU" dirty="0">
                <a:solidFill>
                  <a:srgbClr val="FF0000"/>
                </a:solidFill>
              </a:rPr>
              <a:t>N?????</a:t>
            </a:r>
            <a:r>
              <a:rPr lang="en-AU" dirty="0"/>
              <a:t>)</a:t>
            </a:r>
          </a:p>
          <a:p>
            <a:pPr lvl="2"/>
            <a:r>
              <a:rPr lang="en-AU" dirty="0"/>
              <a:t>Passed 9/0/10</a:t>
            </a:r>
          </a:p>
          <a:p>
            <a:pPr lvl="2"/>
            <a:r>
              <a:rPr lang="en-AU" dirty="0"/>
              <a:t>No comments</a:t>
            </a:r>
            <a:endParaRPr lang="en-US" dirty="0"/>
          </a:p>
          <a:p>
            <a:pPr lvl="1"/>
            <a:r>
              <a:rPr lang="en-US" dirty="0"/>
              <a:t>Will be 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1343134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is waiting for start of FDIS 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chemeClr val="accent2"/>
                </a:solidFill>
              </a:rPr>
              <a:t>waiting</a:t>
            </a:r>
          </a:p>
          <a:p>
            <a:pPr lvl="1"/>
            <a:r>
              <a:rPr lang="en-US" dirty="0"/>
              <a:t>Will be published as ISO/IEC/IEEE 8802-1AB:2017/</a:t>
            </a:r>
            <a:r>
              <a:rPr lang="en-US" dirty="0" err="1"/>
              <a:t>Amd</a:t>
            </a:r>
            <a:r>
              <a:rPr lang="en-US" dirty="0"/>
              <a:t> 2:2023</a:t>
            </a:r>
          </a:p>
          <a:p>
            <a:pPr lvl="1"/>
            <a:r>
              <a:rPr lang="en-AU" dirty="0"/>
              <a:t>(24 Oct 2022) It is likely to open on 22 Nov 2022 </a:t>
            </a:r>
          </a:p>
          <a:p>
            <a:pPr lvl="2"/>
            <a:r>
              <a:rPr lang="en-AU" dirty="0"/>
              <a:t>(5 Dec 2022) Did not happen – staff are following up</a:t>
            </a:r>
          </a:p>
          <a:p>
            <a:pPr lvl="2"/>
            <a:r>
              <a:rPr lang="en-AU" dirty="0"/>
              <a:t>(Jan 2023) It appears the FDIS ballot is queued</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390806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Timing &amp; Synchronization for Time-Sensitive Applications: Technical &amp; Editorial Corrections</a:t>
            </a:r>
            <a:br>
              <a:rPr lang="en-AU" sz="1600" dirty="0"/>
            </a:br>
            <a:r>
              <a:rPr lang="en-AU" dirty="0"/>
              <a:t>IEEE 802.1AS-2020/Cor 1 90-day FDIS ballot passed and a response sent, waiting for </a:t>
            </a:r>
            <a:r>
              <a:rPr lang="en-AU" dirty="0">
                <a:solidFill>
                  <a:schemeClr val="accent2"/>
                </a:solidFill>
              </a:rPr>
              <a:t>publication</a:t>
            </a:r>
            <a:endParaRPr lang="en-AU" dirty="0"/>
          </a:p>
        </p:txBody>
      </p:sp>
      <p:sp>
        <p:nvSpPr>
          <p:cNvPr id="10" name="Content Placeholder 9"/>
          <p:cNvSpPr>
            <a:spLocks noGrp="1"/>
          </p:cNvSpPr>
          <p:nvPr>
            <p:ph idx="1"/>
          </p:nvPr>
        </p:nvSpPr>
        <p:spPr>
          <a:xfrm>
            <a:off x="685800" y="2209800"/>
            <a:ext cx="7772400" cy="38862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rgbClr val="00B050"/>
                </a:solidFill>
              </a:rPr>
              <a:t>passed, response sent, </a:t>
            </a:r>
            <a:r>
              <a:rPr lang="en-AU" dirty="0">
                <a:solidFill>
                  <a:schemeClr val="accent2"/>
                </a:solidFill>
              </a:rPr>
              <a:t>waiting for publication</a:t>
            </a:r>
          </a:p>
          <a:p>
            <a:pPr lvl="1"/>
            <a:r>
              <a:rPr lang="en-AU" dirty="0"/>
              <a:t>802.1AS-2020/Cor 1 FDIS ballot passed on 23 Aug 2022 (N17841/N17877)</a:t>
            </a:r>
          </a:p>
          <a:p>
            <a:pPr lvl="2"/>
            <a:r>
              <a:rPr lang="en-US" i="0" dirty="0">
                <a:solidFill>
                  <a:srgbClr val="000000"/>
                </a:solidFill>
                <a:effectLst/>
                <a:latin typeface="Arial" panose="020B0604020202020204" pitchFamily="34" charset="0"/>
              </a:rPr>
              <a:t>“Do you approve the draft for publication?”: passed 8/0/11</a:t>
            </a:r>
          </a:p>
          <a:p>
            <a:pPr lvl="1"/>
            <a:r>
              <a:rPr lang="en-US" dirty="0">
                <a:solidFill>
                  <a:srgbClr val="000000"/>
                </a:solidFill>
                <a:latin typeface="Arial" panose="020B0604020202020204" pitchFamily="34" charset="0"/>
              </a:rPr>
              <a:t>One comment from China NB with the usual security complaint</a:t>
            </a:r>
          </a:p>
          <a:p>
            <a:pPr lvl="2"/>
            <a:r>
              <a:rPr lang="en-US" dirty="0">
                <a:solidFill>
                  <a:srgbClr val="000000"/>
                </a:solidFill>
                <a:latin typeface="Arial" panose="020B0604020202020204" pitchFamily="34" charset="0"/>
              </a:rPr>
              <a:t>It may not need a substantive response given the China NB voted “yes” (although, weirdly, the comment suggests a “no” vote)</a:t>
            </a:r>
          </a:p>
          <a:p>
            <a:pPr lvl="2"/>
            <a:r>
              <a:rPr lang="en-AU" dirty="0">
                <a:latin typeface="Arial" panose="020B0604020202020204" pitchFamily="34" charset="0"/>
              </a:rPr>
              <a:t>Response sent (N17932)</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2890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FDIS ballot closes in Mar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closes 24 Mar 2023</a:t>
            </a:r>
          </a:p>
          <a:p>
            <a:pPr lvl="1"/>
            <a:r>
              <a:rPr lang="en-US" b="0" dirty="0"/>
              <a:t>Will be published as ISO/IEC/IEEE 8802-1BA:202X</a:t>
            </a:r>
            <a:endParaRPr lang="en-AU" b="0"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759266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FDIS ballot closes in Mar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closes 24 Mar 2023</a:t>
            </a:r>
          </a:p>
          <a:p>
            <a:pPr lvl="1"/>
            <a:r>
              <a:rPr lang="en-US" b="0" dirty="0"/>
              <a:t>Will be published as ISO/IEC/IEEE 8802-1AC:2018/</a:t>
            </a:r>
            <a:r>
              <a:rPr lang="en-US" b="0" dirty="0" err="1"/>
              <a:t>Amd</a:t>
            </a:r>
            <a:r>
              <a:rPr lang="en-US" b="0" dirty="0"/>
              <a:t> 1:202X</a:t>
            </a:r>
            <a:endParaRPr lang="en-AU" b="0"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3593603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endParaRPr lang="en-AU" dirty="0">
              <a:solidFill>
                <a:schemeClr val="accent2"/>
              </a:solidFill>
            </a:endParaRPr>
          </a:p>
          <a:p>
            <a:pPr lvl="1"/>
            <a:r>
              <a:rPr lang="en-AU" dirty="0"/>
              <a:t>IEEE 802.1AEdk D2.1 was liaised for information in Sep 2022 (N17883)</a:t>
            </a:r>
          </a:p>
          <a:p>
            <a:pPr lvl="1"/>
            <a:r>
              <a:rPr lang="en-AU" dirty="0"/>
              <a:t>(Nov 2022) </a:t>
            </a:r>
            <a:r>
              <a:rPr lang="en-GB" sz="1800" dirty="0">
                <a:effectLst/>
                <a:latin typeface="Arial" panose="020B0604020202020204" pitchFamily="34" charset="0"/>
                <a:ea typeface="Times New Roman" panose="02020603050405020304" pitchFamily="18" charset="0"/>
              </a:rPr>
              <a:t>802.1AEdk will probably be submitted for balloting in Jan 2023</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1952636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will be liaised for information soon</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7384179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D2.0 was liaised for information in Dec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latin typeface="+mj-lt"/>
              </a:rPr>
              <a:t>(Dec 2022) D2.0 was liaised for information (N</a:t>
            </a:r>
            <a:r>
              <a:rPr lang="en-US" dirty="0">
                <a:solidFill>
                  <a:srgbClr val="FF0000"/>
                </a:solidFill>
                <a:latin typeface="+mj-lt"/>
              </a:rPr>
              <a:t>?????</a:t>
            </a:r>
            <a:r>
              <a:rPr lang="en-US" dirty="0">
                <a:latin typeface="+mj-lt"/>
              </a:rPr>
              <a: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3471756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D2.0 was liaised for information in Dec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749762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2676080"/>
              </p:ext>
            </p:extLst>
          </p:nvPr>
        </p:nvGraphicFramePr>
        <p:xfrm>
          <a:off x="152399" y="15240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dirty="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dirty="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dirty="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dirty="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dirty="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dirty="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dirty="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56</a:t>
            </a:fld>
            <a:endParaRPr lang="en-US"/>
          </a:p>
        </p:txBody>
      </p:sp>
    </p:spTree>
    <p:extLst>
      <p:ext uri="{BB962C8B-B14F-4D97-AF65-F5344CB8AC3E}">
        <p14:creationId xmlns:p14="http://schemas.microsoft.com/office/powerpoint/2010/main" val="588508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795304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Power over Ethernet</a:t>
            </a:r>
            <a:br>
              <a:rPr lang="en-AU" dirty="0"/>
            </a:br>
            <a:r>
              <a:rPr lang="en-AU" dirty="0"/>
              <a:t>IEEE 802.3cv has been published as </a:t>
            </a:r>
            <a:r>
              <a:rPr lang="en-US" dirty="0"/>
              <a:t>ISO/IEC/IEEE 8802-3:2021/</a:t>
            </a:r>
            <a:r>
              <a:rPr lang="en-US" dirty="0" err="1"/>
              <a:t>Amd</a:t>
            </a:r>
            <a:r>
              <a:rPr lang="en-US" dirty="0"/>
              <a:t> 12:2022</a:t>
            </a:r>
            <a:br>
              <a:rPr lang="en-AU" dirty="0">
                <a:solidFill>
                  <a:schemeClr val="accent2"/>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2548732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Operation over DWDM Systems</a:t>
            </a:r>
            <a:br>
              <a:rPr lang="en-US" dirty="0"/>
            </a:br>
            <a:r>
              <a:rPr lang="en-AU" dirty="0"/>
              <a:t>IEEE 802.3ct published as </a:t>
            </a:r>
            <a:r>
              <a:rPr lang="en-US" dirty="0"/>
              <a:t>ISO/IEC/IEEE 8802-3:2021/</a:t>
            </a:r>
            <a:r>
              <a:rPr lang="en-US" dirty="0" err="1"/>
              <a:t>Amd</a:t>
            </a:r>
            <a:r>
              <a:rPr lang="en-US" dirty="0"/>
              <a:t> 13:2022</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4199883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534085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will be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pPr lvl="2"/>
            <a:r>
              <a:rPr lang="en-AU" dirty="0"/>
              <a:t>(Dec 2022) Staff suggests it be submitted for balloting on 12 Feb 2023</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80872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dirty="0"/>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dirty="0"/>
              <a:t>Published</a:t>
            </a:r>
          </a:p>
          <a:p>
            <a:pPr lvl="1"/>
            <a:r>
              <a:rPr lang="en-AU" dirty="0"/>
              <a:t>IEEE Std 802.3-2022</a:t>
            </a:r>
          </a:p>
          <a:p>
            <a:pPr lvl="1"/>
            <a:r>
              <a:rPr lang="en-AU" dirty="0"/>
              <a:t>IEEE Std 802.3dd-2022</a:t>
            </a:r>
          </a:p>
          <a:p>
            <a:r>
              <a:rPr lang="en-AU" dirty="0"/>
              <a:t>On </a:t>
            </a:r>
            <a:r>
              <a:rPr lang="en-AU" dirty="0" err="1"/>
              <a:t>RevCom</a:t>
            </a:r>
            <a:r>
              <a:rPr lang="en-AU" dirty="0"/>
              <a:t> agenda</a:t>
            </a:r>
          </a:p>
          <a:p>
            <a:pPr lvl="1"/>
            <a:r>
              <a:rPr lang="en-AU" dirty="0"/>
              <a:t>IEEE P802.3cs</a:t>
            </a:r>
          </a:p>
          <a:p>
            <a:pPr lvl="1"/>
            <a:r>
              <a:rPr lang="en-AU" dirty="0"/>
              <a:t>IEEE P802.3db</a:t>
            </a:r>
          </a:p>
          <a:p>
            <a:pPr lvl="1"/>
            <a:r>
              <a:rPr lang="en-AU" dirty="0"/>
              <a:t>IEEE P802.3ck</a:t>
            </a:r>
          </a:p>
          <a:p>
            <a:pPr lvl="1"/>
            <a:r>
              <a:rPr lang="en-AU" dirty="0"/>
              <a:t>IEEE P802.3de</a:t>
            </a:r>
          </a:p>
          <a:p>
            <a:r>
              <a:rPr lang="en-AU" dirty="0"/>
              <a:t>In SA ballot</a:t>
            </a:r>
          </a:p>
          <a:p>
            <a:pPr lvl="1"/>
            <a:r>
              <a:rPr lang="en-AU" dirty="0"/>
              <a:t>IEEE P802.3cx</a:t>
            </a:r>
          </a:p>
          <a:p>
            <a:pPr lvl="1"/>
            <a:r>
              <a:rPr lang="en-AU" dirty="0"/>
              <a:t>IEEE P802.3cz</a:t>
            </a:r>
          </a:p>
          <a:p>
            <a:endParaRPr lang="en-AU" dirty="0"/>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dirty="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mj-lt"/>
                <a:ea typeface="Calibri" panose="020F0502020204030204" pitchFamily="34" charset="0"/>
              </a:rPr>
              <a:t>Seek approval to send the first </a:t>
            </a:r>
            <a:r>
              <a:rPr lang="en-US" sz="1400" dirty="0">
                <a:solidFill>
                  <a:srgbClr val="FF0000"/>
                </a:solidFill>
                <a:effectLst/>
                <a:latin typeface="+mj-lt"/>
                <a:ea typeface="Calibri" panose="020F0502020204030204" pitchFamily="34" charset="0"/>
              </a:rPr>
              <a:t>4 (tbc)</a:t>
            </a:r>
            <a:r>
              <a:rPr lang="en-US" sz="1400" dirty="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mj-lt"/>
                <a:ea typeface="Calibri" panose="020F0502020204030204" pitchFamily="34" charset="0"/>
              </a:rPr>
              <a:t>Seek approval to send the next </a:t>
            </a:r>
            <a:r>
              <a:rPr lang="en-US" sz="1400" dirty="0">
                <a:solidFill>
                  <a:srgbClr val="FF0000"/>
                </a:solidFill>
                <a:effectLst/>
                <a:latin typeface="+mj-lt"/>
                <a:ea typeface="Calibri" panose="020F0502020204030204" pitchFamily="34" charset="0"/>
              </a:rPr>
              <a:t>3 to 4 </a:t>
            </a:r>
            <a:r>
              <a:rPr lang="en-US" sz="1400" dirty="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235205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Power over Data Lines of Single Pair Ethernet</a:t>
            </a:r>
            <a:br>
              <a:rPr lang="en-US" dirty="0"/>
            </a:br>
            <a:r>
              <a:rPr lang="en-AU" dirty="0"/>
              <a:t>IEEE 802.3dd will probably be liaised </a:t>
            </a:r>
            <a:r>
              <a:rPr lang="en-AU" dirty="0">
                <a:latin typeface="+mj-lt"/>
                <a:ea typeface="Calibri" panose="020F0502020204030204" pitchFamily="34" charset="0"/>
              </a:rPr>
              <a:t>after IEEE 802.3-2022 has completed PSDO process</a:t>
            </a:r>
            <a:r>
              <a:rPr lang="en-AU" dirty="0"/>
              <a:t>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3026828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Increased-reach Ethernet optical subscriber access (Super-PON)</a:t>
            </a:r>
            <a:br>
              <a:rPr lang="en-US" dirty="0"/>
            </a:br>
            <a:r>
              <a:rPr lang="en-AU" dirty="0"/>
              <a:t>IEEE 802.3cs will probably be liaised </a:t>
            </a:r>
            <a:r>
              <a:rPr lang="en-AU" dirty="0">
                <a:latin typeface="+mj-lt"/>
                <a:ea typeface="Calibri" panose="020F0502020204030204" pitchFamily="34" charset="0"/>
              </a:rPr>
              <a:t>after IEEE 802.3-2022 has completed PSDO process</a:t>
            </a:r>
            <a:r>
              <a:rPr lang="en-AU" dirty="0"/>
              <a:t>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a:t>
            </a:r>
            <a:r>
              <a:rPr lang="en-AU">
                <a:latin typeface="+mj-lt"/>
                <a:ea typeface="Calibri" panose="020F0502020204030204" pitchFamily="34" charset="0"/>
              </a:rPr>
              <a:t>) Staff </a:t>
            </a:r>
            <a:r>
              <a:rPr lang="en-AU" dirty="0">
                <a:latin typeface="+mj-lt"/>
                <a:ea typeface="Calibri" panose="020F0502020204030204" pitchFamily="34" charset="0"/>
              </a:rPr>
              <a:t>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20245611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200 Gb/s, and 400 Gb/s Short Reach Fiber</a:t>
            </a:r>
            <a:br>
              <a:rPr lang="en-US" dirty="0"/>
            </a:br>
            <a:r>
              <a:rPr lang="en-AU" dirty="0"/>
              <a:t>IEEE 802.3db will probably be liaised </a:t>
            </a:r>
            <a:r>
              <a:rPr lang="en-AU" dirty="0">
                <a:latin typeface="+mj-lt"/>
                <a:ea typeface="Calibri" panose="020F0502020204030204" pitchFamily="34" charset="0"/>
              </a:rPr>
              <a:t>after IEEE 802.3-2022 has completed PSDO process</a:t>
            </a:r>
            <a:r>
              <a:rPr lang="en-AU" dirty="0"/>
              <a:t>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152534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200 Gb/s, and 400 Gb/s Electrical Interfaces</a:t>
            </a:r>
            <a:br>
              <a:rPr lang="en-US" dirty="0"/>
            </a:br>
            <a:r>
              <a:rPr lang="en-AU" dirty="0"/>
              <a:t>IEEE 802.3ck will probably be liaised </a:t>
            </a:r>
            <a:r>
              <a:rPr lang="en-AU" dirty="0">
                <a:latin typeface="+mj-lt"/>
                <a:ea typeface="Calibri" panose="020F0502020204030204" pitchFamily="34" charset="0"/>
              </a:rPr>
              <a:t>after IEEE 802.3-2022 has completed PSDO process</a:t>
            </a:r>
            <a:r>
              <a:rPr lang="en-AU" dirty="0"/>
              <a:t>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0079601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Time Synchronization for Point-to-Point Single Pair Ethernet</a:t>
            </a:r>
            <a:br>
              <a:rPr lang="en-US" dirty="0"/>
            </a:br>
            <a:r>
              <a:rPr lang="en-AU" dirty="0"/>
              <a:t>IEEE 802.3de will probably be liaised sometime in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431288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Improved PTP Timestamping Accuracy</a:t>
            </a:r>
            <a:br>
              <a:rPr lang="en-AU" dirty="0"/>
            </a:br>
            <a:r>
              <a:rPr lang="en-AU" dirty="0"/>
              <a:t>IEEE 802.3cx will probably be liaised sometime in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5651996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Multi-Gigabit Optical Automotive Ethernet</a:t>
            </a:r>
            <a:br>
              <a:rPr lang="en-AU" dirty="0"/>
            </a:br>
            <a:r>
              <a:rPr lang="en-AU" dirty="0"/>
              <a:t>IEEE 802.3cz will probably be liaised sometime in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487849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0968892"/>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tx1"/>
                          </a:solidFill>
                          <a:latin typeface="+mn-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tx1"/>
                          </a:solidFill>
                          <a:latin typeface="+mn-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34169559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2038302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Wi-Fi 6 </a:t>
            </a:r>
            <a:br>
              <a:rPr lang="en-AU" dirty="0"/>
            </a:br>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4850500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42078063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The failure means the process will need to restart – after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4475263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Next generation positioning</a:t>
            </a:r>
            <a:br>
              <a:rPr lang="en-AU" dirty="0"/>
            </a:br>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2640005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1942449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Light Communications</a:t>
            </a:r>
            <a:br>
              <a:rPr lang="en-AU" dirty="0"/>
            </a:br>
            <a:r>
              <a:rPr lang="en-AU" dirty="0"/>
              <a:t>IEEE 802.11bb was liaised in Dec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259782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Broadcast Service</a:t>
            </a:r>
            <a:br>
              <a:rPr lang="en-AU" dirty="0"/>
            </a:br>
            <a:r>
              <a:rPr lang="en-AU" dirty="0"/>
              <a:t>IEEE 802.11bc was liaised in Dec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14506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Enhancements for Next Generation V2X</a:t>
            </a:r>
            <a:br>
              <a:rPr lang="en-US" dirty="0"/>
            </a:br>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solidFill>
                  <a:srgbClr val="FF0000"/>
                </a:solidFill>
              </a:rPr>
              <a:t>Has it happened yet?</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1122610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Extremely High Throughput</a:t>
            </a:r>
            <a:br>
              <a:rPr lang="en-AU" dirty="0"/>
            </a:br>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0734299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Correct IEEE 802.11ay Assignment of Protected Announce Support bit</a:t>
            </a:r>
            <a:br>
              <a:rPr lang="en-US" dirty="0"/>
            </a:br>
            <a:r>
              <a:rPr lang="en-AU" dirty="0"/>
              <a:t>IEEE 802.11-2020 Cor 1 will be liaised for approval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17521455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339216"/>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dirty="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dirty="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dirty="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33929152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5227770"/>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dirty="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26661224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a:t>Phil Beecher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680289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a couple of 802.15 standards ae undergoing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8802-15-3:2017 – closes 4 Mar 2023</a:t>
            </a:r>
          </a:p>
          <a:p>
            <a:pPr lvl="1"/>
            <a:r>
              <a:rPr lang="en-US" dirty="0"/>
              <a:t>ISO/IEC/IEEE 8802-15-6:2017 - closes 4 Mar 2023</a:t>
            </a:r>
          </a:p>
          <a:p>
            <a:pPr lvl="1"/>
            <a:r>
              <a:rPr lang="it-IT" dirty="0"/>
              <a:t>ISO/IEC/IEEE 8802-15-4:2018 – </a:t>
            </a:r>
            <a:r>
              <a:rPr lang="en-US"/>
              <a:t>closes </a:t>
            </a:r>
            <a:r>
              <a:rPr lang="it-IT"/>
              <a:t>4 </a:t>
            </a:r>
            <a:r>
              <a:rPr lang="it-IT" dirty="0"/>
              <a:t>Jun 2023</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8366647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will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2580874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will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5059860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t>Is it still planned that 802.15.4y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1183686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4887865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24486911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no need</a:t>
            </a:r>
          </a:p>
          <a:p>
            <a:pPr lvl="1"/>
            <a:r>
              <a:rPr lang="en-US" dirty="0"/>
              <a:t>(Sep 2022) Discovered that IEEE 802.15.3-2016 already ratified as ISO/IEC 8802-15-3: 2017 (via JTC1/SC31, but now returned to SC6);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It states that 802.15.3-2016 will be submitted for approval; is that necessary given it is already an ISO standard?</a:t>
            </a:r>
          </a:p>
          <a:p>
            <a:pPr lvl="2"/>
            <a:r>
              <a:rPr lang="en-US" dirty="0">
                <a:solidFill>
                  <a:srgbClr val="FF0000"/>
                </a:solidFill>
              </a:rPr>
              <a:t>It states that the revision will be submitted for approval in the future; it is unclear in whether the amendments (d/e/f) will be submitted for approval; or just information to assist the revision process</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4652629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will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Discovered that IEEE 802.15.3-2016 already ratified as ISO/IEC 8802-15-3: 2017 (via JTC1/SC31, but now returned to SC6);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6954695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will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Discovered that IEEE 802.15.3-2016 already ratified as ISO/IEC 8802-15-3: 2017 (via JTC1/SC31, but now returned to SC6);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15606376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will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Discovered that IEEE 802.15.3-2016 already ratified as ISO/IEC 8802-15-3: 2017 (via JTC1/SC31, but now returned to SC6);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37103657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8439480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27511148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will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(Dec 2022) A LS statement (N17928) was sent outlining a plan to submit IEEE 802.15.9-2021 for information soon, with a PSDO submission later in the year</a:t>
            </a:r>
          </a:p>
          <a:p>
            <a:pPr lvl="2"/>
            <a:r>
              <a:rPr lang="en-US" dirty="0"/>
              <a:t>(Jan 2023) Staff is sending information version soon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98</a:t>
            </a:fld>
            <a:endParaRPr lang="en-US"/>
          </a:p>
        </p:txBody>
      </p:sp>
    </p:spTree>
    <p:extLst>
      <p:ext uri="{BB962C8B-B14F-4D97-AF65-F5344CB8AC3E}">
        <p14:creationId xmlns:p14="http://schemas.microsoft.com/office/powerpoint/2010/main" val="12301126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93565566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24357</Words>
  <Application>Microsoft Office PowerPoint</Application>
  <PresentationFormat>On-screen Show (4:3)</PresentationFormat>
  <Paragraphs>3443</Paragraphs>
  <Slides>223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223</vt:i4>
      </vt:variant>
    </vt:vector>
  </HeadingPairs>
  <TitlesOfParts>
    <vt:vector size="228" baseType="lpstr">
      <vt:lpstr>Arial</vt:lpstr>
      <vt:lpstr>Calibri</vt:lpstr>
      <vt:lpstr>Times New Roman</vt:lpstr>
      <vt:lpstr>802-11-Submission</vt:lpstr>
      <vt:lpstr>Acrobat Document</vt:lpstr>
      <vt:lpstr>IEEE 802 JTC1 Standing Committee Jan 2023 agenda (hybrid)</vt:lpstr>
      <vt:lpstr>This document will be used to provide information for any IEEE 802 JTC1 SC meetings in Jan 2023</vt:lpstr>
      <vt:lpstr>Registration is not required for the IEEE 802 JTC1 SC session in Jan 2023</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17 January 2023 in the pm2 slot in Baltimore</vt:lpstr>
      <vt:lpstr>The IEEE 802 JTC1 SC regular meeting has a high-level list of agenda items to be considered</vt:lpstr>
      <vt:lpstr>The IEEE 802 JTC1 SC will consider approving its agenda</vt:lpstr>
      <vt:lpstr>The IEEE 802 JTC1 SC will consider approval of the minutes of its Nov 2022 meeting</vt:lpstr>
      <vt:lpstr>Andrew Myles will be stepping down as Chair of the IEEE 802 JTC1 SC</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95 standards through the PSDO adoption process, with 47 in-process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29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13 standards in the pipeline for adoption under the PSDO</vt:lpstr>
      <vt:lpstr>IEEE 802.1 WG has a number of regular participants in IEEE 802 JTC1 SC activities</vt:lpstr>
      <vt:lpstr>A number of ISO/IEC/IEEE standards are subject to systematic review</vt:lpstr>
      <vt:lpstr>Bridges &amp; Bridged Networks IEEE 802.1Q-REV-2022 has been submitted to the PSDO process</vt:lpstr>
      <vt:lpstr>Bridges &amp; Bridged Networks: Congestion Isolation IEEE 802.1Qcz was liaised for information in Aug 2020</vt:lpstr>
      <vt:lpstr>MAC Connectivity Discovery: YANG Data Model IEEE 802.1ABcu is waiting for start of FDIS ballot</vt:lpstr>
      <vt:lpstr>Frame Replication &amp; Elimination for Reliability: Extended Stream Identification Functions IEEE 802.1CBdb passed FDIS ballot &amp; is waiting for publication</vt:lpstr>
      <vt:lpstr>Information model, YANG data model, &amp; management information base module IEEE 802.1CBcv passed FDIS ballot &amp; is waiting for publication</vt:lpstr>
      <vt:lpstr>Support for Multi-frame Protocol Data Units IEEE 802.1ABdh is waiting for start of FDIS ballot</vt:lpstr>
      <vt:lpstr>Timing &amp; Synchronization for Time-Sensitive Applications: Technical &amp; Editorial Corrections IEEE 802.1AS-2020/Cor 1 90-day FDIS ballot passed and a response sent, waiting for publication</vt:lpstr>
      <vt:lpstr>Audio Video Bridging (AVB) Systems IEEE 802.1BA-Rev FDIS ballot closes in Mar 2023</vt:lpstr>
      <vt:lpstr>MAC Service Definition: Support for IEEE Std 802.15.3 IEEE 802.1ACct FDIS ballot closes in Mar 2023</vt:lpstr>
      <vt:lpstr>MAC Privacy Protection IEEE 802.1AEdk D2.1 liaised for information in Sep 2022</vt:lpstr>
      <vt:lpstr>YANG Data Model for Ethertypes IEEE 802f will be liaised for information soon </vt:lpstr>
      <vt:lpstr>YANG Data Models for Scheduled Traffic, Frame Preemption, Per-Stream Filtering &amp; Policing IEEE 802.1Qcw D2.0 was liaised for information in Dec 2022</vt:lpstr>
      <vt:lpstr>Automatic Attachment to Provider Backbone Bridging (PBB) services IEEE 802.1Qcj D2.0 was liaised for information in Dec 2022</vt:lpstr>
      <vt:lpstr>IEEE 802.3 has 11 standards in the pipeline for adoption under the PSDO process</vt:lpstr>
      <vt:lpstr>IEEE 802.3 WG has a number of regular participants in IEEE 802 JTC1 SC activities</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IEEE 802.3-REV will be submitted into the PSDO process in Feb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IEEE 802.11 has 9 standards in the pipeline for adoption under the PSDO</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failed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The ISO versions of a couple of 802.15 standards ae undergoing systematic review</vt:lpstr>
      <vt:lpstr>Low-rate wireless networks  IEEE 802.15.4-2020 will be liaised for information soon</vt:lpstr>
      <vt:lpstr>Extension to low-energy critical infrastructure monitoring PHY IEEE 802.15.4w-2020 will be liaised for information soon</vt:lpstr>
      <vt:lpstr>AES-256 encryption &amp; security extensions IEEE 802.15.4y-2021 will be liaised for information soon</vt:lpstr>
      <vt:lpstr>Enhanced UWB PHYs &amp; associated ranging techniques IEEE 802.15.4z-2020 will be liaised for information soon</vt:lpstr>
      <vt:lpstr>Higher data rate extension to Smart Utility Network FSK PHY IEEE 802.15.4aa-2022 will be liaised for information soon</vt:lpstr>
      <vt:lpstr>High data rate wireless multi-media networks There is no need to submit IEEE 802.15.3-2016 for ratification as an ISO/IEC/IEEE standard</vt:lpstr>
      <vt:lpstr>100 Gb/s wireless switched point-to-point physical layer IEEE 802.15.3d-2017 will be liaised for information soon </vt:lpstr>
      <vt:lpstr>High-rate close proximity point-to-point communications  IEEE 802.15.3e-2017 will be liaised for information soon </vt:lpstr>
      <vt:lpstr>Extending the PHY for mmWave to operate from 57.0 GHz to 71 GHz IEEE 802.15.3f-2017 will be liaised for information soon </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will be liaised for information soon </vt:lpstr>
      <vt:lpstr>Multi Gigabit/sec Optical Wireless Communication IEEE 802.15.13 will be submitted into the PSDO process when ready </vt:lpstr>
      <vt:lpstr>Body Area Networking There is no need to submit IEEE 802.15.6-2012 for ratification as ISO/IEC/IEEE standard</vt:lpstr>
      <vt:lpstr>IEEE 802.19 has not yet considered submissions to the PSDO process</vt:lpstr>
      <vt:lpstr>IEEE 802.19 WG has a number of regular participants in IEEE 802 JTC1 SC activities</vt:lpstr>
      <vt:lpstr>IEEE 802.22 has no standard  in the pipeline for adoption under the PSDO</vt:lpstr>
      <vt:lpstr>IEEE 802.22 WG had a number of regular participants in IEEE 802 JTC1 SC activities</vt:lpstr>
      <vt:lpstr>SC6 has scheduled a plenary meeting in March 2023 in Austria</vt:lpstr>
      <vt:lpstr>The JTC1 SC chair/vice chair will develop a liaison report for the SC6 plenary meeting in Marc 2023</vt:lpstr>
      <vt:lpstr>The AG4 convenor sent IEEE 802 a request in relation to MCS issues in Ethernet</vt:lpstr>
      <vt:lpstr>The LS sent in response to the HK NB submission WG1 N289 was discussed by SC6/WG1 in Feb 2022</vt:lpstr>
      <vt:lpstr>The HK NB proposal an Advisory Group on MCS Innovation has been accepted?</vt:lpstr>
      <vt:lpstr>Is there any interest for someone to join the AG 4 global directory to monitor the MCS activity</vt:lpstr>
      <vt:lpstr>SC6 are currently voting on the Deterministic wireless industrial network PWI </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liaisons to SC6</vt:lpstr>
      <vt:lpstr>Various names have been added as IEEE experts to SC6/WG1</vt:lpstr>
      <vt:lpstr>Various people who often participate in IEEE 802 work have been added as NB experts to SC6/WG1</vt:lpstr>
      <vt:lpstr>Various names have been added as IEEE experts to SC6/WG7</vt:lpstr>
      <vt:lpstr>Various people who often participate in IEEE 802 work have been added as NB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2023-01-17T19:39:38Z</dcterms:modified>
</cp:coreProperties>
</file>