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1"/>
  </p:notesMasterIdLst>
  <p:handoutMasterIdLst>
    <p:handoutMasterId r:id="rId222"/>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31" r:id="rId35"/>
    <p:sldId id="2632" r:id="rId36"/>
    <p:sldId id="2633" r:id="rId37"/>
    <p:sldId id="2634" r:id="rId38"/>
    <p:sldId id="2439" r:id="rId39"/>
    <p:sldId id="2292" r:id="rId40"/>
    <p:sldId id="2609" r:id="rId41"/>
    <p:sldId id="2331" r:id="rId42"/>
    <p:sldId id="2438" r:id="rId43"/>
    <p:sldId id="2464" r:id="rId44"/>
    <p:sldId id="2481" r:id="rId45"/>
    <p:sldId id="2482" r:id="rId46"/>
    <p:sldId id="2483" r:id="rId47"/>
    <p:sldId id="2484" r:id="rId48"/>
    <p:sldId id="2485" r:id="rId49"/>
    <p:sldId id="2486" r:id="rId50"/>
    <p:sldId id="2611" r:id="rId51"/>
    <p:sldId id="2612" r:id="rId52"/>
    <p:sldId id="2610" r:id="rId53"/>
    <p:sldId id="2648" r:id="rId54"/>
    <p:sldId id="2008" r:id="rId55"/>
    <p:sldId id="2291" r:id="rId56"/>
    <p:sldId id="2461" r:id="rId57"/>
    <p:sldId id="2460" r:id="rId58"/>
    <p:sldId id="2463" r:id="rId59"/>
    <p:sldId id="2552" r:id="rId60"/>
    <p:sldId id="2621" r:id="rId61"/>
    <p:sldId id="2637" r:id="rId62"/>
    <p:sldId id="2638" r:id="rId63"/>
    <p:sldId id="2639" r:id="rId64"/>
    <p:sldId id="2640" r:id="rId65"/>
    <p:sldId id="2641" r:id="rId66"/>
    <p:sldId id="2642" r:id="rId67"/>
    <p:sldId id="2643" r:id="rId68"/>
    <p:sldId id="1688" r:id="rId69"/>
    <p:sldId id="2293" r:id="rId70"/>
    <p:sldId id="1708" r:id="rId71"/>
    <p:sldId id="2524" r:id="rId72"/>
    <p:sldId id="2548" r:id="rId73"/>
    <p:sldId id="1709" r:id="rId74"/>
    <p:sldId id="1710" r:id="rId75"/>
    <p:sldId id="1790" r:id="rId76"/>
    <p:sldId id="2199" r:id="rId77"/>
    <p:sldId id="2319" r:id="rId78"/>
    <p:sldId id="2320" r:id="rId79"/>
    <p:sldId id="2321" r:id="rId80"/>
    <p:sldId id="2635" r:id="rId81"/>
    <p:sldId id="2354" r:id="rId82"/>
    <p:sldId id="2628" r:id="rId83"/>
    <p:sldId id="2294" r:id="rId84"/>
    <p:sldId id="2644" r:id="rId85"/>
    <p:sldId id="2559" r:id="rId86"/>
    <p:sldId id="2623" r:id="rId87"/>
    <p:sldId id="2624" r:id="rId88"/>
    <p:sldId id="2625" r:id="rId89"/>
    <p:sldId id="2626" r:id="rId90"/>
    <p:sldId id="2560" r:id="rId91"/>
    <p:sldId id="2570" r:id="rId92"/>
    <p:sldId id="2571" r:id="rId93"/>
    <p:sldId id="2572" r:id="rId94"/>
    <p:sldId id="2627" r:id="rId95"/>
    <p:sldId id="2562" r:id="rId96"/>
    <p:sldId id="2561" r:id="rId97"/>
    <p:sldId id="2622" r:id="rId98"/>
    <p:sldId id="2564" r:id="rId99"/>
    <p:sldId id="2466" r:id="rId100"/>
    <p:sldId id="2467" r:id="rId101"/>
    <p:sldId id="1679" r:id="rId102"/>
    <p:sldId id="2336" r:id="rId103"/>
    <p:sldId id="2605" r:id="rId104"/>
    <p:sldId id="2649" r:id="rId105"/>
    <p:sldId id="2647" r:id="rId106"/>
    <p:sldId id="2645" r:id="rId107"/>
    <p:sldId id="2646" r:id="rId108"/>
    <p:sldId id="2324" r:id="rId109"/>
    <p:sldId id="1375" r:id="rId110"/>
    <p:sldId id="1376" r:id="rId111"/>
    <p:sldId id="1400" r:id="rId112"/>
    <p:sldId id="2479" r:id="rId113"/>
    <p:sldId id="2616" r:id="rId114"/>
    <p:sldId id="2480" r:id="rId115"/>
    <p:sldId id="2617" r:id="rId116"/>
    <p:sldId id="619" r:id="rId117"/>
    <p:sldId id="621" r:id="rId118"/>
    <p:sldId id="1561" r:id="rId119"/>
    <p:sldId id="1555" r:id="rId120"/>
    <p:sldId id="1601" r:id="rId121"/>
    <p:sldId id="1585" r:id="rId122"/>
    <p:sldId id="1586" r:id="rId123"/>
    <p:sldId id="1587" r:id="rId124"/>
    <p:sldId id="1588" r:id="rId125"/>
    <p:sldId id="1589" r:id="rId126"/>
    <p:sldId id="1590" r:id="rId127"/>
    <p:sldId id="1771" r:id="rId128"/>
    <p:sldId id="1772" r:id="rId129"/>
    <p:sldId id="1591" r:id="rId130"/>
    <p:sldId id="1592" r:id="rId131"/>
    <p:sldId id="1593" r:id="rId132"/>
    <p:sldId id="1594" r:id="rId133"/>
    <p:sldId id="1595" r:id="rId134"/>
    <p:sldId id="1596" r:id="rId135"/>
    <p:sldId id="1597" r:id="rId136"/>
    <p:sldId id="1598" r:id="rId137"/>
    <p:sldId id="1599" r:id="rId138"/>
    <p:sldId id="1600" r:id="rId139"/>
    <p:sldId id="1628" r:id="rId140"/>
    <p:sldId id="1638" r:id="rId141"/>
    <p:sldId id="1725" r:id="rId142"/>
    <p:sldId id="1726" r:id="rId143"/>
    <p:sldId id="1947" r:id="rId144"/>
    <p:sldId id="1975" r:id="rId145"/>
    <p:sldId id="1976" r:id="rId146"/>
    <p:sldId id="1977" r:id="rId147"/>
    <p:sldId id="2039" r:id="rId148"/>
    <p:sldId id="2060" r:id="rId149"/>
    <p:sldId id="2061" r:id="rId150"/>
    <p:sldId id="2097" r:id="rId151"/>
    <p:sldId id="2103" r:id="rId152"/>
    <p:sldId id="2063" r:id="rId153"/>
    <p:sldId id="2064" r:id="rId154"/>
    <p:sldId id="2065" r:id="rId155"/>
    <p:sldId id="2066" r:id="rId156"/>
    <p:sldId id="2067" r:id="rId157"/>
    <p:sldId id="2068" r:id="rId158"/>
    <p:sldId id="2069" r:id="rId159"/>
    <p:sldId id="2146" r:id="rId160"/>
    <p:sldId id="2147" r:id="rId161"/>
    <p:sldId id="2148" r:id="rId162"/>
    <p:sldId id="2158" r:id="rId163"/>
    <p:sldId id="2159" r:id="rId164"/>
    <p:sldId id="2157" r:id="rId165"/>
    <p:sldId id="2160" r:id="rId166"/>
    <p:sldId id="2216" r:id="rId167"/>
    <p:sldId id="2217" r:id="rId168"/>
    <p:sldId id="2219" r:id="rId169"/>
    <p:sldId id="2238" r:id="rId170"/>
    <p:sldId id="2239" r:id="rId171"/>
    <p:sldId id="2240" r:id="rId172"/>
    <p:sldId id="2242" r:id="rId173"/>
    <p:sldId id="2263" r:id="rId174"/>
    <p:sldId id="2276" r:id="rId175"/>
    <p:sldId id="2277" r:id="rId176"/>
    <p:sldId id="2278" r:id="rId177"/>
    <p:sldId id="2281" r:id="rId178"/>
    <p:sldId id="2282" r:id="rId179"/>
    <p:sldId id="2283" r:id="rId180"/>
    <p:sldId id="2284" r:id="rId181"/>
    <p:sldId id="2318" r:id="rId182"/>
    <p:sldId id="2329" r:id="rId183"/>
    <p:sldId id="2356" r:id="rId184"/>
    <p:sldId id="1701" r:id="rId185"/>
    <p:sldId id="1969" r:id="rId186"/>
    <p:sldId id="2112" r:id="rId187"/>
    <p:sldId id="1965" r:id="rId188"/>
    <p:sldId id="2114" r:id="rId189"/>
    <p:sldId id="1705" r:id="rId190"/>
    <p:sldId id="1706" r:id="rId191"/>
    <p:sldId id="1707" r:id="rId192"/>
    <p:sldId id="2113" r:id="rId193"/>
    <p:sldId id="2037" r:id="rId194"/>
    <p:sldId id="2431" r:id="rId195"/>
    <p:sldId id="2429" r:id="rId196"/>
    <p:sldId id="2436" r:id="rId197"/>
    <p:sldId id="1968" r:id="rId198"/>
    <p:sldId id="2104" r:id="rId199"/>
    <p:sldId id="2317" r:id="rId200"/>
    <p:sldId id="1967" r:id="rId201"/>
    <p:sldId id="2167" r:id="rId202"/>
    <p:sldId id="2351" r:id="rId203"/>
    <p:sldId id="2333" r:id="rId204"/>
    <p:sldId id="2335" r:id="rId205"/>
    <p:sldId id="2334" r:id="rId206"/>
    <p:sldId id="2352" r:id="rId207"/>
    <p:sldId id="2218" r:id="rId208"/>
    <p:sldId id="1945" r:id="rId209"/>
    <p:sldId id="2071" r:id="rId210"/>
    <p:sldId id="2036" r:id="rId211"/>
    <p:sldId id="2323" r:id="rId212"/>
    <p:sldId id="2353" r:id="rId213"/>
    <p:sldId id="2332" r:id="rId214"/>
    <p:sldId id="2437" r:id="rId215"/>
    <p:sldId id="2426" r:id="rId216"/>
    <p:sldId id="2427" r:id="rId217"/>
    <p:sldId id="2328" r:id="rId218"/>
    <p:sldId id="2563" r:id="rId219"/>
    <p:sldId id="2355" r:id="rId22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4A3CA-3A99-4169-8F20-DD676647D683}" v="21" dt="2023-01-09T04:32:26.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110" d="100"/>
          <a:sy n="110" d="100"/>
        </p:scale>
        <p:origin x="187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microsoft.com/office/2015/10/relationships/revisionInfo" Target="revisionInfo.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802.11-22/2056r0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67ba6fc6a29ac495479b0bb96fd383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2057-00-0jtc-minutes-of-hybrid-meeting-in-nov-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January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17 January 2023 in the pm2 slot in </a:t>
            </a:r>
            <a:r>
              <a:rPr lang="en-US" sz="2400" b="1" dirty="0">
                <a:latin typeface="+mj-lt"/>
              </a:rPr>
              <a:t>Baltimore</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17 Jan 2023</a:t>
            </a:r>
            <a:br>
              <a:rPr lang="en-US" sz="1600" b="1" dirty="0">
                <a:latin typeface="+mj-lt"/>
              </a:rPr>
            </a:br>
            <a:r>
              <a:rPr lang="en-US" sz="1600" b="1" dirty="0">
                <a:latin typeface="+mj-lt"/>
              </a:rPr>
              <a:t>@ 4:00pm (Baltimore)</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hlinkClick r:id="rId3"/>
              </a:rPr>
              <a:t>https://ieeesa.webex.com/ieeesa/j.php?MTID=m067ba6fc6a29ac495479b0bb96fd3834</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number (access code): 2337 283 9499</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wireless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6142137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2286756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40150213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will develop a liaison report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solidFill>
                  <a:srgbClr val="FF0000"/>
                </a:solidFill>
              </a:rPr>
              <a:t>Traditionally, IEEE 802 provides a status report to SC6 at their plenary meetings</a:t>
            </a:r>
          </a:p>
          <a:p>
            <a:pPr lvl="1"/>
            <a:r>
              <a:rPr lang="en-AU" dirty="0">
                <a:solidFill>
                  <a:srgbClr val="FF0000"/>
                </a:solidFill>
              </a:rPr>
              <a:t>Over the years ,the status report has morphed to be a refined subset of this agenda … which SC6 has indicated they appreciate</a:t>
            </a:r>
          </a:p>
          <a:p>
            <a:pPr lvl="1"/>
            <a:r>
              <a:rPr lang="en-AU" dirty="0">
                <a:solidFill>
                  <a:srgbClr val="FF0000"/>
                </a:solidFill>
              </a:rPr>
              <a:t>Peter Yee usually puts the report together … and will hopefully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735417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SC6 are currently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Closes 27 Jan 2023</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2558095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US" dirty="0"/>
              <a:t>Automobile Proving Ground Area Network (actually pre-PWI) (1N343)</a:t>
            </a:r>
          </a:p>
          <a:p>
            <a:pPr lvl="2"/>
            <a:r>
              <a:rPr lang="en-US" i="1" dirty="0">
                <a:latin typeface="Arial" panose="020B0604020202020204" pitchFamily="34" charset="0"/>
              </a:rPr>
              <a:t>D</a:t>
            </a:r>
            <a:r>
              <a:rPr lang="en-US" b="0" i="1" dirty="0">
                <a:effectLst/>
                <a:latin typeface="Arial" panose="020B0604020202020204" pitchFamily="34" charset="0"/>
              </a:rPr>
              <a:t>escribes the communication and networking facilities in the intelligent automobile proving ground and specifies how the ICT systems are inter-connected</a:t>
            </a:r>
          </a:p>
          <a:p>
            <a:pPr lvl="1"/>
            <a:r>
              <a:rPr lang="en-US" b="0" i="0" dirty="0">
                <a:effectLst/>
                <a:latin typeface="Arial" panose="020B0604020202020204" pitchFamily="34" charset="0"/>
              </a:rPr>
              <a:t>Wireless Communication for Hierarchical Decentralized Learning (1N344)</a:t>
            </a:r>
            <a:endParaRPr lang="en-US" dirty="0">
              <a:latin typeface="Arial" panose="020B0604020202020204" pitchFamily="34" charset="0"/>
            </a:endParaRPr>
          </a:p>
          <a:p>
            <a:pPr lvl="2"/>
            <a:r>
              <a:rPr lang="en-US" b="0" i="1" dirty="0">
                <a:effectLst/>
                <a:latin typeface="Arial" panose="020B0604020202020204" pitchFamily="34" charset="0"/>
              </a:rPr>
              <a:t>Existing wireless LAN access control cannot deliver fast, reliable, device-aware network under adaptive network topology and dynamic device status. This document focuses on networking issues to optimize wireless communication for hierarchical decentralized learning</a:t>
            </a:r>
            <a:endParaRPr lang="en-AU" b="0" i="1" dirty="0">
              <a:effectLst/>
              <a:latin typeface="Arial" panose="020B0604020202020204" pitchFamily="34" charset="0"/>
            </a:endParaRPr>
          </a:p>
          <a:p>
            <a:pPr lvl="1"/>
            <a:r>
              <a:rPr lang="en-AU" b="0" i="0" dirty="0">
                <a:effectLst/>
                <a:latin typeface="Arial" panose="020B0604020202020204" pitchFamily="34" charset="0"/>
              </a:rPr>
              <a:t>…</a:t>
            </a: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40505173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AU" b="0" i="0" dirty="0">
                <a:effectLst/>
                <a:latin typeface="Arial" panose="020B0604020202020204" pitchFamily="34" charset="0"/>
              </a:rPr>
              <a:t>Agile Congestion Management for Lossless RDMA (Remote Direct Memory Access) Network (1N345)</a:t>
            </a:r>
          </a:p>
          <a:p>
            <a:pPr lvl="2"/>
            <a:r>
              <a:rPr lang="en-US" i="1" dirty="0">
                <a:latin typeface="Arial" panose="020B0604020202020204" pitchFamily="34" charset="0"/>
              </a:rPr>
              <a:t>F</a:t>
            </a:r>
            <a:r>
              <a:rPr lang="en-US" b="0" i="1" dirty="0">
                <a:effectLst/>
                <a:latin typeface="Arial" panose="020B0604020202020204" pitchFamily="34" charset="0"/>
              </a:rPr>
              <a:t>ocuses on networking issues to provide device to device agile congestion management for lossless RDMA network</a:t>
            </a:r>
          </a:p>
          <a:p>
            <a:pPr lvl="2"/>
            <a:r>
              <a:rPr lang="en-US" dirty="0">
                <a:latin typeface="Arial" panose="020B0604020202020204" pitchFamily="34" charset="0"/>
              </a:rPr>
              <a:t>Asserts </a:t>
            </a:r>
            <a:r>
              <a:rPr lang="en-US" b="0" i="0" dirty="0">
                <a:solidFill>
                  <a:srgbClr val="FF0000"/>
                </a:solidFill>
                <a:effectLst/>
                <a:latin typeface="Arial" panose="020B0604020202020204" pitchFamily="34" charset="0"/>
              </a:rPr>
              <a:t>IEEE 802.1Qau QCN </a:t>
            </a:r>
            <a:r>
              <a:rPr lang="en-US" b="0" i="0" dirty="0">
                <a:effectLst/>
                <a:latin typeface="Arial" panose="020B0604020202020204" pitchFamily="34" charset="0"/>
              </a:rPr>
              <a:t>(Quantized Congestion Notification) has</a:t>
            </a:r>
          </a:p>
          <a:p>
            <a:pPr lvl="3"/>
            <a:r>
              <a:rPr lang="en-US" b="0" i="1" dirty="0">
                <a:effectLst/>
                <a:latin typeface="Arial" panose="020B0604020202020204" pitchFamily="34" charset="0"/>
              </a:rPr>
              <a:t>Inaccurate congestion detection under lossless network.</a:t>
            </a:r>
          </a:p>
          <a:p>
            <a:pPr lvl="3"/>
            <a:r>
              <a:rPr lang="en-US" b="0" i="1" dirty="0">
                <a:effectLst/>
                <a:latin typeface="Arial" panose="020B0604020202020204" pitchFamily="34" charset="0"/>
              </a:rPr>
              <a:t>Slow convergence does not fit the latency &amp; throughput requirements of modern AI applications</a:t>
            </a:r>
            <a:endParaRPr lang="en-AU" b="0" i="1" dirty="0">
              <a:effectLst/>
              <a:latin typeface="Arial" panose="020B0604020202020204" pitchFamily="34" charset="0"/>
            </a:endParaRPr>
          </a:p>
          <a:p>
            <a:pPr lvl="1"/>
            <a:r>
              <a:rPr lang="en-US" b="0" i="0" dirty="0">
                <a:effectLst/>
                <a:latin typeface="Arial" panose="020B0604020202020204" pitchFamily="34" charset="0"/>
              </a:rPr>
              <a:t>Traffic Scheduling in Distributed Machine Learning (1N356)</a:t>
            </a:r>
          </a:p>
          <a:p>
            <a:pPr lvl="2"/>
            <a:r>
              <a:rPr lang="en-US" i="1" dirty="0">
                <a:latin typeface="Arial" panose="020B0604020202020204" pitchFamily="34" charset="0"/>
              </a:rPr>
              <a:t>F</a:t>
            </a:r>
            <a:r>
              <a:rPr lang="en-US" b="0" i="1" dirty="0">
                <a:effectLst/>
                <a:latin typeface="Arial" panose="020B0604020202020204" pitchFamily="34" charset="0"/>
              </a:rPr>
              <a:t>ocuses on traffic scheduling in distributed machine learning and make full use of limited physical resources to complete required machine learning task</a:t>
            </a:r>
            <a:endParaRPr lang="en-AU" b="0" i="1" dirty="0">
              <a:effectLst/>
              <a:latin typeface="Arial" panose="020B0604020202020204" pitchFamily="34" charset="0"/>
            </a:endParaRP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4737402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SC meeting in Nov 2023</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Prepare for upcoming SC6 meeting</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SC6</a:t>
            </a:r>
          </a:p>
        </p:txBody>
      </p:sp>
      <p:sp>
        <p:nvSpPr>
          <p:cNvPr id="3" name="Content Placeholder 2"/>
          <p:cNvSpPr>
            <a:spLocks noGrp="1"/>
          </p:cNvSpPr>
          <p:nvPr>
            <p:ph sz="half" idx="1"/>
          </p:nvPr>
        </p:nvSpPr>
        <p:spPr/>
        <p:txBody>
          <a:bodyPr/>
          <a:lstStyle/>
          <a:p>
            <a:r>
              <a:rPr lang="en-AU" sz="1600" dirty="0"/>
              <a:t>IEEE liaisons to SC6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1594141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Nikolich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7067559" y="6475413"/>
            <a:ext cx="1476366" cy="184666"/>
          </a:xfrm>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99575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671204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23356313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7692351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2023,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233178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1765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17 Jan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2852344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Nov 2022, as documented in </a:t>
            </a:r>
            <a:r>
              <a:rPr lang="en-AU" i="1" dirty="0">
                <a:solidFill>
                  <a:srgbClr val="FF0000"/>
                </a:solidFill>
                <a:hlinkClick r:id="rId3"/>
              </a:rPr>
              <a:t>11-22-2057r0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8392705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6632216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1689304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3739555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28463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768620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8368451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8794734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68506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4201883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51679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3676144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08579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232000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3405875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006628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292585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15300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13894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95 standards through the PSDO adoption process, with 47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3814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95</a:t>
                      </a:r>
                    </a:p>
                  </a:txBody>
                  <a:tcPr>
                    <a:lnT w="12700" cap="flat" cmpd="sng" algn="ctr">
                      <a:solidFill>
                        <a:schemeClr val="tx1"/>
                      </a:solidFill>
                      <a:prstDash val="solid"/>
                      <a:round/>
                      <a:headEnd type="none" w="med" len="med"/>
                      <a:tailEnd type="none" w="med" len="med"/>
                    </a:lnT>
                  </a:tcPr>
                </a:tc>
                <a:tc>
                  <a:txBody>
                    <a:bodyPr/>
                    <a:lstStyle/>
                    <a:p>
                      <a:pPr algn="ctr"/>
                      <a:r>
                        <a:rPr lang="en-US" b="1" dirty="0"/>
                        <a:t>47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7713177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4066224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8704783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57531377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36521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826055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42521768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8749017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6329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2706522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1455639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42048370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5498353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83270670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1147923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7074230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280793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5148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7352956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01948644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8643447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2057189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4982112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22248121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4629271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7294402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8003847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096092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9996347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9243832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5525274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0110013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42973167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8333893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6926373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424994543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3"/>
                      <a:stretch>
                        <a:fillRect/>
                      </a:stretch>
                    </p:blipFill>
                    <p:spPr>
                      <a:xfrm>
                        <a:off x="78486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39449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Sep 2017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2018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Jul 2017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Feb 2019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Jul 2017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Feb 2019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dirty="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Jan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dirty="0" err="1"/>
              <a:t>ie</a:t>
            </a:r>
            <a:r>
              <a:rPr lang="en-AU" dirty="0"/>
              <a:t> not IEEE) </a:t>
            </a:r>
          </a:p>
          <a:p>
            <a:pPr lvl="2"/>
            <a:r>
              <a:rPr lang="en-AU" dirty="0">
                <a:solidFill>
                  <a:srgbClr val="FF0000"/>
                </a:solidFill>
              </a:rPr>
              <a:t>Other examples are requested</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04834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2644522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933179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4155674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30572147"/>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1</a:t>
                      </a:r>
                      <a:r>
                        <a:rPr lang="en-AU" sz="1600" b="0" dirty="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42120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confirmed on 2 Dec 2022</a:t>
            </a:r>
          </a:p>
          <a:p>
            <a:pPr lvl="2"/>
            <a:r>
              <a:rPr lang="de-DE" dirty="0">
                <a:latin typeface="+mj-lt"/>
              </a:rPr>
              <a:t>The China NB commnented about security of the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It is not clear where or how the standard is being modified or if such modification is allowed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4127399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information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p>
          <a:p>
            <a:pPr lvl="2"/>
            <a:r>
              <a:rPr lang="en-US" dirty="0">
                <a:latin typeface="+mj-lt"/>
              </a:rPr>
              <a:t>(Nov 2022) Likely to be published in late Dec 2022, and will then be submitted to PSDO process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sz="1800" dirty="0">
                <a:effectLst/>
                <a:latin typeface="Arial" panose="020B0604020202020204" pitchFamily="34" charset="0"/>
                <a:ea typeface="Times New Roman" panose="02020603050405020304" pitchFamily="18" charset="0"/>
              </a:rPr>
              <a:t>IEEE 802.1Qcz is going out for an SA recirculation ballot, so it’s not quite ready for balloting</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solidFill>
                  <a:srgbClr val="FF0000"/>
                </a:solidFill>
              </a:rPr>
              <a:t>(24 Oct 2022) It is likely to open on 22 Nov 2022 </a:t>
            </a:r>
          </a:p>
          <a:p>
            <a:pPr lvl="2"/>
            <a:r>
              <a:rPr lang="en-AU" dirty="0">
                <a:solidFill>
                  <a:srgbClr val="FF0000"/>
                </a:solidFill>
              </a:rPr>
              <a:t>(5 Dec 2022) Did not happen – Jodi is digging</a:t>
            </a:r>
          </a:p>
          <a:p>
            <a:pPr lvl="1"/>
            <a:endParaRPr lang="en-AU" dirty="0">
              <a:solidFill>
                <a:srgbClr val="FF0000"/>
              </a:solidFill>
            </a:endParaRP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248122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313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solidFill>
                  <a:srgbClr val="FF0000"/>
                </a:solidFill>
              </a:rPr>
              <a:t>(24 Oct 2022) It is likely to open on 22 Nov 2022 </a:t>
            </a:r>
          </a:p>
          <a:p>
            <a:pPr lvl="2"/>
            <a:r>
              <a:rPr lang="en-AU" dirty="0">
                <a:solidFill>
                  <a:srgbClr val="FF0000"/>
                </a:solidFill>
              </a:rPr>
              <a:t>(5 Dec 2022) Did not happen – Jodi is digging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390806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1"/>
            <a:r>
              <a:rPr lang="en-AU" dirty="0">
                <a:latin typeface="Arial" panose="020B0604020202020204" pitchFamily="34" charset="0"/>
              </a:rPr>
              <a:t>Response sent (N</a:t>
            </a:r>
            <a:r>
              <a:rPr lang="en-AU" dirty="0">
                <a:solidFill>
                  <a:srgbClr val="FF0000"/>
                </a:solidFill>
                <a:latin typeface="Arial" panose="020B0604020202020204" pitchFamily="34" charset="0"/>
              </a:rPr>
              <a:t>?????</a:t>
            </a:r>
            <a:r>
              <a:rPr lang="en-AU" dirty="0">
                <a:latin typeface="Arial" panose="020B0604020202020204" pitchFamily="34" charset="0"/>
              </a:rPr>
              <a:t>)</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890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closes 24 Mar 2023</a:t>
            </a:r>
          </a:p>
          <a:p>
            <a:pPr lvl="1"/>
            <a:r>
              <a:rPr lang="en-US" b="0" dirty="0"/>
              <a:t>Will be published as ISO/IEC/IEEE 8802-1BA:202X</a:t>
            </a:r>
            <a:endParaRPr lang="en-AU" b="0"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closes 24 Mar 2023</a:t>
            </a:r>
          </a:p>
          <a:p>
            <a:pPr lvl="1"/>
            <a:r>
              <a:rPr lang="en-US" b="0" dirty="0"/>
              <a:t>Will be published as ISO/IEC/IEEE 8802-1AC:2018/</a:t>
            </a:r>
            <a:r>
              <a:rPr lang="en-US" b="0" dirty="0" err="1"/>
              <a:t>Amd</a:t>
            </a:r>
            <a:r>
              <a:rPr lang="en-US" b="0" dirty="0"/>
              <a:t> 1:202X</a:t>
            </a:r>
            <a:endParaRPr lang="en-AU" b="0"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D2.0 has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SC6 for information when the SA ballot starts</a:t>
            </a:r>
          </a:p>
          <a:p>
            <a:pPr lvl="1"/>
            <a:r>
              <a:rPr lang="en-US" dirty="0">
                <a:latin typeface="+mj-lt"/>
              </a:rPr>
              <a:t>(Dec 2022) D2.0 liaised for information (N</a:t>
            </a:r>
            <a:r>
              <a:rPr lang="en-US" dirty="0">
                <a:solidFill>
                  <a:srgbClr val="FF0000"/>
                </a:solidFill>
                <a:latin typeface="+mj-lt"/>
              </a:rPr>
              <a:t>?????</a:t>
            </a:r>
            <a:r>
              <a:rPr lang="en-US" dirty="0">
                <a:latin typeface="+mj-lt"/>
              </a:rPr>
              <a:t>)</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7497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67608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254873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a:t>
            </a:r>
            <a:r>
              <a:rPr lang="en-AU" dirty="0">
                <a:solidFill>
                  <a:srgbClr val="FF0000"/>
                </a:solidFill>
              </a:rPr>
              <a:t>N?????</a:t>
            </a:r>
            <a:r>
              <a:rPr lang="en-AU" dirty="0"/>
              <a:t>) </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99883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534085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pPr lvl="2"/>
            <a:r>
              <a:rPr lang="en-AU" dirty="0"/>
              <a:t>(Dec 2022) Jodi suggests it be submitted for balloting on 12 Feb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808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next </a:t>
            </a:r>
            <a:r>
              <a:rPr lang="en-US" sz="1400" dirty="0">
                <a:solidFill>
                  <a:srgbClr val="FF0000"/>
                </a:solidFill>
                <a:effectLst/>
                <a:latin typeface="+mj-lt"/>
                <a:ea typeface="Calibri" panose="020F0502020204030204" pitchFamily="34" charset="0"/>
              </a:rPr>
              <a:t>3 to 4 </a:t>
            </a:r>
            <a:r>
              <a:rPr lang="en-US" sz="1400" dirty="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Jodi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302682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Jodi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024561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Jodi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5253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Jodi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007960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43128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565199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487849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489934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3416955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2038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485050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issue is being discussed within an advisory committee at the highest levels within ISO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4207806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447526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264000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a:t>
            </a:r>
            <a:r>
              <a:rPr lang="en-AU" dirty="0" err="1"/>
              <a:t>mayrun</a:t>
            </a:r>
            <a:r>
              <a:rPr lang="en-AU" dirty="0"/>
              <a:t>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194244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Approved for liaising for information</a:t>
            </a:r>
          </a:p>
          <a:p>
            <a:pPr lvl="2"/>
            <a:r>
              <a:rPr lang="en-AU" dirty="0">
                <a:solidFill>
                  <a:srgbClr val="FF0000"/>
                </a:solidFill>
              </a:rPr>
              <a:t>Has it happened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25978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Approved for liaising for information</a:t>
            </a:r>
          </a:p>
          <a:p>
            <a:pPr lvl="2"/>
            <a:r>
              <a:rPr lang="en-AU" dirty="0">
                <a:solidFill>
                  <a:srgbClr val="FF0000"/>
                </a:solidFill>
              </a:rPr>
              <a:t>Has it happened yet?</a:t>
            </a:r>
            <a:endParaRPr lang="en-AU"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4506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112261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07342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752145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5227770"/>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666122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a:t>Phil Beecher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8366647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2"/>
            <a:r>
              <a:rPr lang="en-US" dirty="0"/>
              <a:t>(Jan 2023) Jodi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2580874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solidFill>
                  <a:srgbClr val="FF0000"/>
                </a:solidFill>
              </a:rPr>
              <a:t>Is it still planned that 802.15.4w is submitted into PSDO process?</a:t>
            </a:r>
          </a:p>
          <a:p>
            <a:pPr lvl="3"/>
            <a:r>
              <a:rPr lang="en-US" dirty="0">
                <a:solidFill>
                  <a:srgbClr val="FF0000"/>
                </a:solidFill>
              </a:rPr>
              <a:t>Jodi suggests getting approval for submission into PSDO process after Mar 2023</a:t>
            </a:r>
          </a:p>
          <a:p>
            <a:pPr lvl="2"/>
            <a:r>
              <a:rPr lang="en-US" dirty="0"/>
              <a:t>(Jan 2023) Jodi is sending information version soon</a:t>
            </a:r>
            <a:endParaRPr lang="en-US"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505986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solidFill>
                  <a:srgbClr val="FF0000"/>
                </a:solidFill>
              </a:rPr>
              <a:t>Is it still planned that 802.15.4y is submitted into PSDO process?</a:t>
            </a:r>
          </a:p>
          <a:p>
            <a:pPr lvl="3"/>
            <a:r>
              <a:rPr lang="en-US" dirty="0">
                <a:solidFill>
                  <a:srgbClr val="FF0000"/>
                </a:solidFill>
              </a:rPr>
              <a:t>Jodi suggests getting approval for submission into PSDO process after Mar 2023</a:t>
            </a:r>
          </a:p>
          <a:p>
            <a:pPr lvl="2"/>
            <a:r>
              <a:rPr lang="en-US" dirty="0"/>
              <a:t>(Jan 2023) Jodi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18368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solidFill>
                  <a:srgbClr val="FF0000"/>
                </a:solidFill>
              </a:rPr>
              <a:t>Is it still planned that 802.15.4z is submitted into PSDO process?</a:t>
            </a:r>
          </a:p>
          <a:p>
            <a:pPr lvl="3"/>
            <a:r>
              <a:rPr lang="en-US" dirty="0">
                <a:solidFill>
                  <a:srgbClr val="FF0000"/>
                </a:solidFill>
              </a:rPr>
              <a:t>Jodi suggests getting approval for submission into PSDO process after Mar 2023</a:t>
            </a:r>
          </a:p>
          <a:p>
            <a:pPr lvl="2"/>
            <a:r>
              <a:rPr lang="en-US" dirty="0"/>
              <a:t>(Jan 2023) Jodi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4887865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solidFill>
                  <a:srgbClr val="FF0000"/>
                </a:solidFill>
              </a:rPr>
              <a:t>Is it still planned that 802.15.4aa is submitted into PSDO process?</a:t>
            </a:r>
          </a:p>
          <a:p>
            <a:pPr lvl="3"/>
            <a:r>
              <a:rPr lang="en-US" dirty="0">
                <a:solidFill>
                  <a:srgbClr val="FF0000"/>
                </a:solidFill>
              </a:rPr>
              <a:t>Jodi suggests getting approval for submission into PSDO process after Mar 2023</a:t>
            </a:r>
          </a:p>
          <a:p>
            <a:pPr lvl="2"/>
            <a:r>
              <a:rPr lang="en-US" dirty="0"/>
              <a:t>(Jan 2023) Jodi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244869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 Discovered that IEEE 802.15.3-2016 already ratified as ISO/IEC 8802-15-3: 2017 (via JTC1/SC31, but now returned to SC6);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It states that 802.15.3-2016 will be submitted for approval; is that necessary given it is already an ISO standard?</a:t>
            </a:r>
          </a:p>
          <a:p>
            <a:pPr lvl="2"/>
            <a:r>
              <a:rPr lang="en-US" dirty="0">
                <a:solidFill>
                  <a:srgbClr val="FF0000"/>
                </a:solidFill>
              </a:rPr>
              <a:t>It states that the revision will be submitted for approval in the future; it is unclear in whether the amendments (d/e/f) will be submitted for approval; or just information to assist the revision process</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4652629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Jodi suggests getting approval for submission into PSDO process after Mar 2023</a:t>
            </a:r>
          </a:p>
          <a:p>
            <a:pPr lvl="2"/>
            <a:r>
              <a:rPr lang="en-US" dirty="0"/>
              <a:t>(Jan 2023) Jodi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695469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Jodi suggests getting approval for submission into PSDO process after Mar 2023</a:t>
            </a:r>
          </a:p>
          <a:p>
            <a:pPr lvl="2"/>
            <a:r>
              <a:rPr lang="en-US" dirty="0"/>
              <a:t>(Jan 2023) Jodi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60637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Jodi suggests getting approval for submission into PSDO process after Mar 2023</a:t>
            </a:r>
          </a:p>
          <a:p>
            <a:pPr lvl="2"/>
            <a:r>
              <a:rPr lang="en-US" dirty="0"/>
              <a:t>(Jan 2023) Jodi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37103657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Jodi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8439480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27511148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(Dec 2022) A LS statement (N17928) was sent outlining a plan to submit IEEE 802.15.9-2021 for information soon, with a PSDO submission later in the year</a:t>
            </a:r>
          </a:p>
          <a:p>
            <a:pPr lvl="2"/>
            <a:r>
              <a:rPr lang="en-US" dirty="0"/>
              <a:t>(Jan 2023) Jodi is sending information version soon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12301126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9356556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5567559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80682472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23702</Words>
  <Application>Microsoft Office PowerPoint</Application>
  <PresentationFormat>On-screen Show (4:3)</PresentationFormat>
  <Paragraphs>3395</Paragraphs>
  <Slides>219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219</vt:i4>
      </vt:variant>
    </vt:vector>
  </HeadingPairs>
  <TitlesOfParts>
    <vt:vector size="226" baseType="lpstr">
      <vt:lpstr>Arial</vt:lpstr>
      <vt:lpstr>Calibri</vt:lpstr>
      <vt:lpstr>Times New Roman</vt:lpstr>
      <vt:lpstr>802-11-Submission</vt:lpstr>
      <vt:lpstr>Acrobat Document</vt:lpstr>
      <vt:lpstr>Packager Shell Object</vt:lpstr>
      <vt:lpstr>Document</vt:lpstr>
      <vt:lpstr>IEEE 802 JTC1 Standing Committee Jan 2023 agenda hybrid</vt:lpstr>
      <vt:lpstr>This document will be used to provide information for any IEEE 802 JTC1 SC meetings in Jan 2023</vt:lpstr>
      <vt:lpstr>Registration is not required for the IEEE 802 JTC1 SC session in Jan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17 January 2023 in the pm2 slot in Baltimore</vt:lpstr>
      <vt:lpstr>The IEEE 802 JTC1 SC regular meeting has a high-level list of agenda items to be considered</vt:lpstr>
      <vt:lpstr>The IEEE 802 JTC1 SC will consider approving its agenda</vt:lpstr>
      <vt:lpstr>The IEEE 802 JTC1 SC will consider approval of the minutes of its Nov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95 standards through the PSDO adoption process, with 47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information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Automatic Attachment to Provider Backbone Bridging (PBB) services IEEE 802.1Qcj D2.0 has liaised for information</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will be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will probably be liaised soon</vt:lpstr>
      <vt:lpstr>Enhanced Broadcast Service IEEE 802.11bc will be liaised when appropriate</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be liaised for information soon</vt:lpstr>
      <vt:lpstr>Extension to low-energy critical infrastructure monitoring PHY IEEE 802.15.4w-2020 will be liaised for information soon</vt:lpstr>
      <vt:lpstr>AES-256 encryption &amp; security extensions IEEE 802.15.4y-2021 will be liaised for information soon</vt:lpstr>
      <vt:lpstr>Enhanced UWB PHYs &amp; associated ranging techniques IEEE 802.15.4z-2020 will be liaised for information soon</vt:lpstr>
      <vt:lpstr>Higher data rate extension to Smart Utility Network FSK PHY IEEE 802.15.4aa-2022 will be liaised for information soon</vt:lpstr>
      <vt:lpstr>High data rate wireless multi-media networks There is no need to submit IEEE 802.15.3-2016 for ratification as an ISO/IEC/IEEE standard</vt:lpstr>
      <vt:lpstr>100 Gb/s wireless switched point-to-point physical layer IEEE 802.15.3d-2017 will be liaised for information soon </vt:lpstr>
      <vt:lpstr>High-rate close proximity point-to-point communications  IEEE 802.15.3e-2017 will be liaised for information soon </vt:lpstr>
      <vt:lpstr>Extending the PHY for mmWave to operate from 57.0 GHz to 71 GHz IEEE 802.15.3f-2017 will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will be liaised for information soon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had a number of regular participants in IEEE 802 JTC1 SC activities</vt:lpstr>
      <vt:lpstr>SC6 has scheduled a plenary meeting in March 2023 in Austria</vt:lpstr>
      <vt:lpstr>The JTC1 SC will develop a liaison report</vt:lpstr>
      <vt:lpstr>SC6 are currently voting on the Deterministic wireless industrial network PWI </vt:lpstr>
      <vt:lpstr>WG1 considered four PWIs from the China NB during their interim meeting on 10-11 Nov 2022</vt:lpstr>
      <vt:lpstr>WG1 considered four PWIs from the China NB during their interim meeting on 10-11 Nov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liaisons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2023-01-09T05:20:58Z</dcterms:modified>
</cp:coreProperties>
</file>