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3"/>
  </p:notesMasterIdLst>
  <p:handoutMasterIdLst>
    <p:handoutMasterId r:id="rId224"/>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648" r:id="rId54"/>
    <p:sldId id="2008" r:id="rId55"/>
    <p:sldId id="2291" r:id="rId56"/>
    <p:sldId id="2461" r:id="rId57"/>
    <p:sldId id="2460" r:id="rId58"/>
    <p:sldId id="2463" r:id="rId59"/>
    <p:sldId id="2552" r:id="rId60"/>
    <p:sldId id="2621" r:id="rId61"/>
    <p:sldId id="2637" r:id="rId62"/>
    <p:sldId id="2638" r:id="rId63"/>
    <p:sldId id="2639" r:id="rId64"/>
    <p:sldId id="2640" r:id="rId65"/>
    <p:sldId id="2641" r:id="rId66"/>
    <p:sldId id="2642" r:id="rId67"/>
    <p:sldId id="2643" r:id="rId68"/>
    <p:sldId id="1688" r:id="rId69"/>
    <p:sldId id="2293" r:id="rId70"/>
    <p:sldId id="1708" r:id="rId71"/>
    <p:sldId id="2524" r:id="rId72"/>
    <p:sldId id="2541" r:id="rId73"/>
    <p:sldId id="2636" r:id="rId74"/>
    <p:sldId id="2548" r:id="rId75"/>
    <p:sldId id="1709" r:id="rId76"/>
    <p:sldId id="1710" r:id="rId77"/>
    <p:sldId id="1790" r:id="rId78"/>
    <p:sldId id="2199" r:id="rId79"/>
    <p:sldId id="2319" r:id="rId80"/>
    <p:sldId id="2320" r:id="rId81"/>
    <p:sldId id="2321" r:id="rId82"/>
    <p:sldId id="2355" r:id="rId83"/>
    <p:sldId id="2635" r:id="rId84"/>
    <p:sldId id="2354" r:id="rId85"/>
    <p:sldId id="2628" r:id="rId86"/>
    <p:sldId id="2294" r:id="rId87"/>
    <p:sldId id="2644" r:id="rId88"/>
    <p:sldId id="2559" r:id="rId89"/>
    <p:sldId id="2623" r:id="rId90"/>
    <p:sldId id="2624" r:id="rId91"/>
    <p:sldId id="2625" r:id="rId92"/>
    <p:sldId id="2626" r:id="rId93"/>
    <p:sldId id="2560" r:id="rId94"/>
    <p:sldId id="2570" r:id="rId95"/>
    <p:sldId id="2571" r:id="rId96"/>
    <p:sldId id="2572" r:id="rId97"/>
    <p:sldId id="2627" r:id="rId98"/>
    <p:sldId id="2562" r:id="rId99"/>
    <p:sldId id="2561" r:id="rId100"/>
    <p:sldId id="2563" r:id="rId101"/>
    <p:sldId id="2622" r:id="rId102"/>
    <p:sldId id="2564" r:id="rId103"/>
    <p:sldId id="2466" r:id="rId104"/>
    <p:sldId id="2467" r:id="rId105"/>
    <p:sldId id="1679" r:id="rId106"/>
    <p:sldId id="2336" r:id="rId107"/>
    <p:sldId id="2605" r:id="rId108"/>
    <p:sldId id="2649" r:id="rId109"/>
    <p:sldId id="2647" r:id="rId110"/>
    <p:sldId id="2645" r:id="rId111"/>
    <p:sldId id="2646" r:id="rId112"/>
    <p:sldId id="2324" r:id="rId113"/>
    <p:sldId id="1375" r:id="rId114"/>
    <p:sldId id="1376" r:id="rId115"/>
    <p:sldId id="1400" r:id="rId116"/>
    <p:sldId id="2479" r:id="rId117"/>
    <p:sldId id="2616" r:id="rId118"/>
    <p:sldId id="2480" r:id="rId119"/>
    <p:sldId id="2617" r:id="rId120"/>
    <p:sldId id="619" r:id="rId121"/>
    <p:sldId id="621" r:id="rId122"/>
    <p:sldId id="1561" r:id="rId123"/>
    <p:sldId id="1555" r:id="rId124"/>
    <p:sldId id="1601" r:id="rId125"/>
    <p:sldId id="1585" r:id="rId126"/>
    <p:sldId id="1586" r:id="rId127"/>
    <p:sldId id="1587" r:id="rId128"/>
    <p:sldId id="1588" r:id="rId129"/>
    <p:sldId id="1589" r:id="rId130"/>
    <p:sldId id="1590" r:id="rId131"/>
    <p:sldId id="1771" r:id="rId132"/>
    <p:sldId id="1772" r:id="rId133"/>
    <p:sldId id="1591" r:id="rId134"/>
    <p:sldId id="1592" r:id="rId135"/>
    <p:sldId id="1593" r:id="rId136"/>
    <p:sldId id="1594" r:id="rId137"/>
    <p:sldId id="1595" r:id="rId138"/>
    <p:sldId id="1596" r:id="rId139"/>
    <p:sldId id="1597" r:id="rId140"/>
    <p:sldId id="1598" r:id="rId141"/>
    <p:sldId id="1599" r:id="rId142"/>
    <p:sldId id="1600" r:id="rId143"/>
    <p:sldId id="1628" r:id="rId144"/>
    <p:sldId id="1638" r:id="rId145"/>
    <p:sldId id="1725" r:id="rId146"/>
    <p:sldId id="1726" r:id="rId147"/>
    <p:sldId id="1947" r:id="rId148"/>
    <p:sldId id="1975" r:id="rId149"/>
    <p:sldId id="1976" r:id="rId150"/>
    <p:sldId id="1977" r:id="rId151"/>
    <p:sldId id="2039" r:id="rId152"/>
    <p:sldId id="2060" r:id="rId153"/>
    <p:sldId id="2061" r:id="rId154"/>
    <p:sldId id="2097" r:id="rId155"/>
    <p:sldId id="2103" r:id="rId156"/>
    <p:sldId id="2063" r:id="rId157"/>
    <p:sldId id="2064" r:id="rId158"/>
    <p:sldId id="2065" r:id="rId159"/>
    <p:sldId id="2066" r:id="rId160"/>
    <p:sldId id="2067" r:id="rId161"/>
    <p:sldId id="2068" r:id="rId162"/>
    <p:sldId id="2069" r:id="rId163"/>
    <p:sldId id="2146" r:id="rId164"/>
    <p:sldId id="2147" r:id="rId165"/>
    <p:sldId id="2148" r:id="rId166"/>
    <p:sldId id="2158" r:id="rId167"/>
    <p:sldId id="2159" r:id="rId168"/>
    <p:sldId id="2157" r:id="rId169"/>
    <p:sldId id="2160" r:id="rId170"/>
    <p:sldId id="2216" r:id="rId171"/>
    <p:sldId id="2217" r:id="rId172"/>
    <p:sldId id="2219" r:id="rId173"/>
    <p:sldId id="2238" r:id="rId174"/>
    <p:sldId id="2239" r:id="rId175"/>
    <p:sldId id="2240" r:id="rId176"/>
    <p:sldId id="2242" r:id="rId177"/>
    <p:sldId id="2263" r:id="rId178"/>
    <p:sldId id="2276" r:id="rId179"/>
    <p:sldId id="2277" r:id="rId180"/>
    <p:sldId id="2278" r:id="rId181"/>
    <p:sldId id="2281" r:id="rId182"/>
    <p:sldId id="2282" r:id="rId183"/>
    <p:sldId id="2283" r:id="rId184"/>
    <p:sldId id="2284" r:id="rId185"/>
    <p:sldId id="2318" r:id="rId186"/>
    <p:sldId id="2329" r:id="rId187"/>
    <p:sldId id="2356" r:id="rId188"/>
    <p:sldId id="1701" r:id="rId189"/>
    <p:sldId id="1969" r:id="rId190"/>
    <p:sldId id="2112" r:id="rId191"/>
    <p:sldId id="1965" r:id="rId192"/>
    <p:sldId id="2114" r:id="rId193"/>
    <p:sldId id="1705" r:id="rId194"/>
    <p:sldId id="1706" r:id="rId195"/>
    <p:sldId id="1707" r:id="rId196"/>
    <p:sldId id="2113" r:id="rId197"/>
    <p:sldId id="2037" r:id="rId198"/>
    <p:sldId id="2431" r:id="rId199"/>
    <p:sldId id="2429" r:id="rId200"/>
    <p:sldId id="2436" r:id="rId201"/>
    <p:sldId id="1968" r:id="rId202"/>
    <p:sldId id="2104" r:id="rId203"/>
    <p:sldId id="2317" r:id="rId204"/>
    <p:sldId id="1967" r:id="rId205"/>
    <p:sldId id="2167" r:id="rId206"/>
    <p:sldId id="2351" r:id="rId207"/>
    <p:sldId id="2333" r:id="rId208"/>
    <p:sldId id="2335" r:id="rId209"/>
    <p:sldId id="2334" r:id="rId210"/>
    <p:sldId id="2352" r:id="rId211"/>
    <p:sldId id="2218" r:id="rId212"/>
    <p:sldId id="1945" r:id="rId213"/>
    <p:sldId id="2071" r:id="rId214"/>
    <p:sldId id="2036" r:id="rId215"/>
    <p:sldId id="2323" r:id="rId216"/>
    <p:sldId id="2353" r:id="rId217"/>
    <p:sldId id="2332" r:id="rId218"/>
    <p:sldId id="2437" r:id="rId219"/>
    <p:sldId id="2426" r:id="rId220"/>
    <p:sldId id="2427" r:id="rId221"/>
    <p:sldId id="2328" r:id="rId22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E4A3CA-3A99-4169-8F20-DD676647D683}" v="1" dt="2022-11-24T06:19:31.7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161" d="100"/>
          <a:sy n="161" d="100"/>
        </p:scale>
        <p:origin x="2136"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microsoft.com/office/2015/10/relationships/revisionInfo" Target="revisionInfo.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handoutMaster" Target="handoutMasters/handout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120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802.11-22/2056r0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2/11-22-2057-00-0jtc-minutes-of-hybrid-meeting-in-nov-2022.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2023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22 November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17 January 2023 in the pm2 slot in </a:t>
            </a:r>
            <a:r>
              <a:rPr lang="en-US" sz="2400" b="1" dirty="0">
                <a:latin typeface="+mj-lt"/>
              </a:rPr>
              <a:t>Baltimore</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17 Jan 2023</a:t>
            </a:r>
            <a:br>
              <a:rPr lang="en-US" sz="1600" b="1" dirty="0">
                <a:latin typeface="+mj-lt"/>
              </a:rPr>
            </a:br>
            <a:r>
              <a:rPr lang="en-US" sz="1600" b="1" dirty="0">
                <a:latin typeface="+mj-lt"/>
              </a:rPr>
              <a:t>@ 4:00pm (Baltimore)</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tbd</a:t>
            </a:r>
            <a:endParaRPr kumimoji="0" lang="en-AU"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972465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a:t>
            </a:r>
            <a:r>
              <a:rPr lang="en-GB" sz="1800" dirty="0">
                <a:effectLst/>
                <a:latin typeface="Arial" panose="020B0604020202020204" pitchFamily="34" charset="0"/>
                <a:ea typeface="Times New Roman" panose="02020603050405020304" pitchFamily="18" charset="0"/>
              </a:rPr>
              <a:t>802.15.13 will probably be submitted for information purposes after it firms up a bit more during the SA ballot process</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9356556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802.15.6-2012 already ratified as ISO/IEC 8802-15-6: 2017 (via JTC1/SC31, but now returned to SC6); 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556755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8068247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6142137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2286756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4015021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496A8-B4B3-256A-63F8-FD0A680C708D}"/>
              </a:ext>
            </a:extLst>
          </p:cNvPr>
          <p:cNvSpPr>
            <a:spLocks noGrp="1"/>
          </p:cNvSpPr>
          <p:nvPr>
            <p:ph type="title"/>
          </p:nvPr>
        </p:nvSpPr>
        <p:spPr/>
        <p:txBody>
          <a:bodyPr/>
          <a:lstStyle/>
          <a:p>
            <a:r>
              <a:rPr lang="en-AU" dirty="0"/>
              <a:t>The JTC1 SC will develop a liaison report</a:t>
            </a:r>
          </a:p>
        </p:txBody>
      </p:sp>
      <p:sp>
        <p:nvSpPr>
          <p:cNvPr id="3" name="Content Placeholder 2">
            <a:extLst>
              <a:ext uri="{FF2B5EF4-FFF2-40B4-BE49-F238E27FC236}">
                <a16:creationId xmlns:a16="http://schemas.microsoft.com/office/drawing/2014/main" id="{49B77BB3-1354-F472-35D1-A00C7F75F5B1}"/>
              </a:ext>
            </a:extLst>
          </p:cNvPr>
          <p:cNvSpPr>
            <a:spLocks noGrp="1"/>
          </p:cNvSpPr>
          <p:nvPr>
            <p:ph idx="1"/>
          </p:nvPr>
        </p:nvSpPr>
        <p:spPr/>
        <p:txBody>
          <a:bodyPr/>
          <a:lstStyle/>
          <a:p>
            <a:pPr lvl="1"/>
            <a:r>
              <a:rPr lang="en-AU" dirty="0">
                <a:solidFill>
                  <a:srgbClr val="FF0000"/>
                </a:solidFill>
              </a:rPr>
              <a:t>Need EC approval</a:t>
            </a:r>
          </a:p>
        </p:txBody>
      </p:sp>
      <p:sp>
        <p:nvSpPr>
          <p:cNvPr id="4" name="Footer Placeholder 3">
            <a:extLst>
              <a:ext uri="{FF2B5EF4-FFF2-40B4-BE49-F238E27FC236}">
                <a16:creationId xmlns:a16="http://schemas.microsoft.com/office/drawing/2014/main" id="{650E75AB-8582-C49A-CE2E-F0177608175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AFF9066-9D32-108C-B0B0-971E9F95057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7354171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Deterministic wireless industrial network NP we discussed earlier</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NP</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255809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Nov 2023</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US" dirty="0"/>
              <a:t>Automobile Proving Ground Area Network (actually pre-PWI) (1N343)</a:t>
            </a:r>
          </a:p>
          <a:p>
            <a:pPr lvl="2"/>
            <a:r>
              <a:rPr lang="en-US" i="1" dirty="0">
                <a:latin typeface="Arial" panose="020B0604020202020204" pitchFamily="34" charset="0"/>
              </a:rPr>
              <a:t>D</a:t>
            </a:r>
            <a:r>
              <a:rPr lang="en-US" b="0" i="1" dirty="0">
                <a:effectLst/>
                <a:latin typeface="Arial" panose="020B0604020202020204" pitchFamily="34" charset="0"/>
              </a:rPr>
              <a:t>escribes the communication and networking facilities in the intelligent automobile proving ground and specifies how the ICT systems are inter-connected</a:t>
            </a:r>
          </a:p>
          <a:p>
            <a:pPr lvl="1"/>
            <a:r>
              <a:rPr lang="en-US" b="0" i="0" dirty="0">
                <a:effectLst/>
                <a:latin typeface="Arial" panose="020B0604020202020204" pitchFamily="34" charset="0"/>
              </a:rPr>
              <a:t>Wireless Communication for Hierarchical Decentralized Learning (1N344)</a:t>
            </a:r>
            <a:endParaRPr lang="en-US" dirty="0">
              <a:latin typeface="Arial" panose="020B0604020202020204" pitchFamily="34" charset="0"/>
            </a:endParaRPr>
          </a:p>
          <a:p>
            <a:pPr lvl="2"/>
            <a:r>
              <a:rPr lang="en-US" b="0" i="1" dirty="0">
                <a:effectLst/>
                <a:latin typeface="Arial" panose="020B0604020202020204" pitchFamily="34" charset="0"/>
              </a:rPr>
              <a:t>Existing wireless LAN access control cannot deliver fast, reliable, device-aware network under adaptive network topology and dynamic device status. This document focuses on networking issues to optimize wireless communication for hierarchical decentralized learning</a:t>
            </a:r>
            <a:endParaRPr lang="en-AU" b="0" i="1" dirty="0">
              <a:effectLst/>
              <a:latin typeface="Arial" panose="020B0604020202020204" pitchFamily="34" charset="0"/>
            </a:endParaRPr>
          </a:p>
          <a:p>
            <a:pPr lvl="1"/>
            <a:r>
              <a:rPr lang="en-AU" b="0" i="0" dirty="0">
                <a:effectLst/>
                <a:latin typeface="Arial" panose="020B0604020202020204" pitchFamily="34" charset="0"/>
              </a:rPr>
              <a:t>…</a:t>
            </a: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40505173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AU" b="0" i="0" dirty="0">
                <a:effectLst/>
                <a:latin typeface="Arial" panose="020B0604020202020204" pitchFamily="34" charset="0"/>
              </a:rPr>
              <a:t>Agile Congestion Management for Lossless RDMA (Remote Direct Memory Access) Network (1N345)</a:t>
            </a:r>
          </a:p>
          <a:p>
            <a:pPr lvl="2"/>
            <a:r>
              <a:rPr lang="en-US" i="1" dirty="0">
                <a:latin typeface="Arial" panose="020B0604020202020204" pitchFamily="34" charset="0"/>
              </a:rPr>
              <a:t>F</a:t>
            </a:r>
            <a:r>
              <a:rPr lang="en-US" b="0" i="1" dirty="0">
                <a:effectLst/>
                <a:latin typeface="Arial" panose="020B0604020202020204" pitchFamily="34" charset="0"/>
              </a:rPr>
              <a:t>ocuses on networking issues to provide device to device agile congestion management for lossless RDMA network</a:t>
            </a:r>
          </a:p>
          <a:p>
            <a:pPr lvl="2"/>
            <a:r>
              <a:rPr lang="en-US" dirty="0">
                <a:latin typeface="Arial" panose="020B0604020202020204" pitchFamily="34" charset="0"/>
              </a:rPr>
              <a:t>Asserts </a:t>
            </a:r>
            <a:r>
              <a:rPr lang="en-US" b="0" i="0" dirty="0">
                <a:solidFill>
                  <a:srgbClr val="FF0000"/>
                </a:solidFill>
                <a:effectLst/>
                <a:latin typeface="Arial" panose="020B0604020202020204" pitchFamily="34" charset="0"/>
              </a:rPr>
              <a:t>IEEE 802.1Qau QCN </a:t>
            </a:r>
            <a:r>
              <a:rPr lang="en-US" b="0" i="0" dirty="0">
                <a:effectLst/>
                <a:latin typeface="Arial" panose="020B0604020202020204" pitchFamily="34" charset="0"/>
              </a:rPr>
              <a:t>(Quantized Congestion Notification) has</a:t>
            </a:r>
          </a:p>
          <a:p>
            <a:pPr lvl="3"/>
            <a:r>
              <a:rPr lang="en-US" b="0" i="1" dirty="0">
                <a:effectLst/>
                <a:latin typeface="Arial" panose="020B0604020202020204" pitchFamily="34" charset="0"/>
              </a:rPr>
              <a:t>Inaccurate congestion detection under lossless network.</a:t>
            </a:r>
          </a:p>
          <a:p>
            <a:pPr lvl="3"/>
            <a:r>
              <a:rPr lang="en-US" b="0" i="1" dirty="0">
                <a:effectLst/>
                <a:latin typeface="Arial" panose="020B0604020202020204" pitchFamily="34" charset="0"/>
              </a:rPr>
              <a:t>Slow convergence does not fit the latency &amp; throughput requirements of modern AI applications</a:t>
            </a:r>
            <a:endParaRPr lang="en-AU" b="0" i="1" dirty="0">
              <a:effectLst/>
              <a:latin typeface="Arial" panose="020B0604020202020204" pitchFamily="34" charset="0"/>
            </a:endParaRPr>
          </a:p>
          <a:p>
            <a:pPr lvl="1"/>
            <a:r>
              <a:rPr lang="en-US" b="0" i="0" dirty="0">
                <a:effectLst/>
                <a:latin typeface="Arial" panose="020B0604020202020204" pitchFamily="34" charset="0"/>
              </a:rPr>
              <a:t>Traffic Scheduling in Distributed Machine Learning (1N356)</a:t>
            </a:r>
          </a:p>
          <a:p>
            <a:pPr lvl="2"/>
            <a:r>
              <a:rPr lang="en-US" i="1" dirty="0">
                <a:latin typeface="Arial" panose="020B0604020202020204" pitchFamily="34" charset="0"/>
              </a:rPr>
              <a:t>F</a:t>
            </a:r>
            <a:r>
              <a:rPr lang="en-US" b="0" i="1" dirty="0">
                <a:effectLst/>
                <a:latin typeface="Arial" panose="020B0604020202020204" pitchFamily="34" charset="0"/>
              </a:rPr>
              <a:t>ocuses on traffic scheduling in distributed machine learning and make full use of limited physical resources to complete required machine learning task</a:t>
            </a:r>
            <a:endParaRPr lang="en-AU" b="0" i="1" dirty="0">
              <a:effectLst/>
              <a:latin typeface="Arial" panose="020B0604020202020204" pitchFamily="34" charset="0"/>
            </a:endParaRP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473740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24320472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228502126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9312439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liaisons to SC6</a:t>
            </a:r>
          </a:p>
        </p:txBody>
      </p:sp>
      <p:sp>
        <p:nvSpPr>
          <p:cNvPr id="3" name="Content Placeholder 2"/>
          <p:cNvSpPr>
            <a:spLocks noGrp="1"/>
          </p:cNvSpPr>
          <p:nvPr>
            <p:ph sz="half" idx="1"/>
          </p:nvPr>
        </p:nvSpPr>
        <p:spPr/>
        <p:txBody>
          <a:bodyPr/>
          <a:lstStyle/>
          <a:p>
            <a:r>
              <a:rPr lang="en-AU" sz="1600" dirty="0"/>
              <a:t>IEEE liaisons to SC6</a:t>
            </a:r>
          </a:p>
          <a:p>
            <a:pPr lvl="1"/>
            <a:r>
              <a:rPr lang="en-AU" sz="1600" dirty="0"/>
              <a:t>Christy Bahn (staff)</a:t>
            </a:r>
          </a:p>
          <a:p>
            <a:pPr lvl="1"/>
            <a:r>
              <a:rPr lang="en-AU" sz="1600" dirty="0"/>
              <a:t>Adrien Bastos (staff)</a:t>
            </a:r>
          </a:p>
          <a:p>
            <a:pPr lvl="1"/>
            <a:r>
              <a:rPr lang="en-AU" sz="1600" dirty="0"/>
              <a:t>Phil Beecher (802.15)</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Clint Powell (802.15)</a:t>
            </a:r>
          </a:p>
          <a:p>
            <a:pPr lvl="1"/>
            <a:r>
              <a:rPr lang="en-AU" sz="1600" dirty="0"/>
              <a:t>Karen Randall (802.1)</a:t>
            </a:r>
          </a:p>
          <a:p>
            <a:pPr lvl="1"/>
            <a:r>
              <a:rPr lang="en-AU" sz="1600" dirty="0"/>
              <a:t>Peter Yee (802)</a:t>
            </a:r>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1594141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Bastos (staff)</a:t>
            </a:r>
          </a:p>
          <a:p>
            <a:pPr lvl="1"/>
            <a:r>
              <a:rPr lang="en-AU" sz="1600" dirty="0"/>
              <a:t>Phil Beecher (802.15)</a:t>
            </a:r>
          </a:p>
          <a:p>
            <a:pPr lvl="1"/>
            <a:r>
              <a:rPr lang="en-AU" sz="1600" dirty="0"/>
              <a:t>Dave Cavalcanti (802.11)</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a:t>
            </a:r>
          </a:p>
          <a:p>
            <a:pPr lvl="1"/>
            <a:r>
              <a:rPr lang="en-AU" sz="1600" dirty="0"/>
              <a:t>Paul Nikolich (802)</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Eldad Perahia (802.11)</a:t>
            </a:r>
          </a:p>
          <a:p>
            <a:pPr lvl="1"/>
            <a:r>
              <a:rPr lang="en-AU" sz="1600" dirty="0"/>
              <a:t>Al </a:t>
            </a:r>
            <a:r>
              <a:rPr lang="en-AU" sz="1600" dirty="0" err="1"/>
              <a:t>Petrick</a:t>
            </a:r>
            <a:r>
              <a:rPr lang="en-AU" sz="1600" dirty="0"/>
              <a:t> (802)</a:t>
            </a:r>
          </a:p>
          <a:p>
            <a:pPr lvl="1"/>
            <a:r>
              <a:rPr lang="en-US" sz="1600" dirty="0">
                <a:latin typeface="+mj-lt"/>
              </a:rPr>
              <a:t>Clint Powell (802.15)</a:t>
            </a:r>
          </a:p>
          <a:p>
            <a:pPr lvl="1"/>
            <a:r>
              <a:rPr lang="en-AU" sz="1600" dirty="0"/>
              <a:t>Karen Randall (802.1)</a:t>
            </a:r>
          </a:p>
          <a:p>
            <a:pPr lvl="1"/>
            <a:r>
              <a:rPr lang="en-AU" sz="1600" dirty="0"/>
              <a:t>Mick Seaman (802.1)</a:t>
            </a:r>
          </a:p>
          <a:p>
            <a:pPr lvl="1"/>
            <a:r>
              <a:rPr lang="en-AU" sz="1600" dirty="0"/>
              <a:t>Ian Sherlock (802.11)</a:t>
            </a:r>
          </a:p>
          <a:p>
            <a:pPr lvl="1"/>
            <a:r>
              <a:rPr lang="en-AU" sz="1600" dirty="0">
                <a:latin typeface="+mj-lt"/>
              </a:rPr>
              <a:t>Peter Yee (802)</a:t>
            </a:r>
          </a:p>
        </p:txBody>
      </p:sp>
      <p:sp>
        <p:nvSpPr>
          <p:cNvPr id="4" name="Footer Placeholder 3"/>
          <p:cNvSpPr>
            <a:spLocks noGrp="1"/>
          </p:cNvSpPr>
          <p:nvPr>
            <p:ph type="ftr" sz="quarter" idx="10"/>
          </p:nvPr>
        </p:nvSpPr>
        <p:spPr>
          <a:xfrm>
            <a:off x="7067559" y="6475413"/>
            <a:ext cx="1476366" cy="184666"/>
          </a:xfrm>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7995756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6712043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233563139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119</a:t>
            </a:fld>
            <a:endParaRPr lang="en-US"/>
          </a:p>
        </p:txBody>
      </p:sp>
    </p:spTree>
    <p:extLst>
      <p:ext uri="{BB962C8B-B14F-4D97-AF65-F5344CB8AC3E}">
        <p14:creationId xmlns:p14="http://schemas.microsoft.com/office/powerpoint/2010/main" val="3769235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17 Jan 2023,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Jan 2023,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233178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31765050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328523446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Nov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Nov 2022, as documented in </a:t>
            </a:r>
            <a:r>
              <a:rPr lang="en-AU" i="1" dirty="0">
                <a:solidFill>
                  <a:srgbClr val="FF0000"/>
                </a:solidFill>
                <a:hlinkClick r:id="rId3"/>
              </a:rPr>
              <a:t>11-22-2057r0</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139</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183927055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6632216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Nov 2022 plenary in Bangkok, the IEEE 802 EC Secretary notified (N</a:t>
            </a:r>
            <a:r>
              <a:rPr lang="en-AU" dirty="0">
                <a:solidFill>
                  <a:srgbClr val="FF0000"/>
                </a:solidFill>
              </a:rPr>
              <a:t>?????</a:t>
            </a:r>
            <a:r>
              <a:rPr lang="en-AU" dirty="0"/>
              <a:t>) the approval of</a:t>
            </a:r>
          </a:p>
          <a:p>
            <a:pPr lvl="2"/>
            <a:r>
              <a:rPr lang="en-AU" dirty="0">
                <a:solidFill>
                  <a:srgbClr val="FF0000"/>
                </a:solidFill>
              </a:rPr>
              <a:t>TBD</a:t>
            </a:r>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116893043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37395555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28463028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1676862021"/>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8368451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8794734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24268506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42018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242516791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336761449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77085799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422320007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34058752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400662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a:t>
            </a:r>
            <a:r>
              <a:rPr lang="en-AU"/>
              <a:t>with 49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65938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0292585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1530012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413894898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277131772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40662244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187047836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3575313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2236521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82605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52176841"/>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87490177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16329326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327065229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2145563965"/>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20483707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5498353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283270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Jan 2023</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114792350"/>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170742308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252807937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351483189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7352956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4019486445"/>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386434475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205718912"/>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04982112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3222481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146292715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729440237"/>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0038477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0960923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399963472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29243832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355252743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011001349"/>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2429731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spTree>
    <p:extLst>
      <p:ext uri="{BB962C8B-B14F-4D97-AF65-F5344CB8AC3E}">
        <p14:creationId xmlns:p14="http://schemas.microsoft.com/office/powerpoint/2010/main" val="183338930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221</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not required for the IEEE 802 JTC1 SC session in Jan 2023</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Some European regulations suggest a preference for “international” standards (</a:t>
            </a:r>
            <a:r>
              <a:rPr lang="en-AU" dirty="0" err="1"/>
              <a:t>ie</a:t>
            </a:r>
            <a:r>
              <a:rPr lang="en-AU" dirty="0"/>
              <a:t> not IEEE) – see next page</a:t>
            </a:r>
          </a:p>
          <a:p>
            <a:pPr lvl="2"/>
            <a:r>
              <a:rPr lang="en-AU" dirty="0"/>
              <a:t>The Australian Govt sometimes requires references to “international” standards</a:t>
            </a:r>
          </a:p>
          <a:p>
            <a:pPr lvl="2"/>
            <a:r>
              <a:rPr lang="en-AU" dirty="0"/>
              <a:t>ITU-T prefers references to “international” standards (</a:t>
            </a:r>
            <a:r>
              <a:rPr lang="en-AU" dirty="0" err="1"/>
              <a:t>ie</a:t>
            </a:r>
            <a:r>
              <a:rPr lang="en-AU" dirty="0"/>
              <a:t> not IEEE) </a:t>
            </a:r>
          </a:p>
          <a:p>
            <a:pPr lvl="2"/>
            <a:r>
              <a:rPr lang="en-AU" dirty="0">
                <a:solidFill>
                  <a:srgbClr val="FF0000"/>
                </a:solidFill>
              </a:rPr>
              <a:t>Other examples are requested</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43457045"/>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SR closed 2 Dec 2022</a:t>
            </a:r>
          </a:p>
          <a:p>
            <a:pPr lvl="2"/>
            <a:r>
              <a:rPr lang="de-DE" dirty="0">
                <a:solidFill>
                  <a:srgbClr val="FF0000"/>
                </a:solidFill>
              </a:rPr>
              <a:t>Result?</a:t>
            </a:r>
            <a:endParaRPr lang="en-AU" dirty="0">
              <a:solidFill>
                <a:srgbClr val="FF0000"/>
              </a:solidFill>
            </a:endParaRPr>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p>
          <a:p>
            <a:pPr lvl="2"/>
            <a:r>
              <a:rPr lang="en-US" dirty="0">
                <a:latin typeface="+mj-lt"/>
              </a:rPr>
              <a:t>(Nov 2022) Likely to be published in late Dec 2022, and will then be submitted to PSDO process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p>
          <a:p>
            <a:pPr lvl="2"/>
            <a:r>
              <a:rPr lang="en-US" dirty="0">
                <a:latin typeface="+mj-lt"/>
              </a:rPr>
              <a:t>(Nov 2022) </a:t>
            </a:r>
            <a:r>
              <a:rPr lang="en-GB" sz="1800" dirty="0">
                <a:effectLst/>
                <a:latin typeface="Arial" panose="020B0604020202020204" pitchFamily="34" charset="0"/>
                <a:ea typeface="Times New Roman" panose="02020603050405020304" pitchFamily="18" charset="0"/>
              </a:rPr>
              <a:t>IEEE 802.1Qcz is going out for an SA recirculation ballot, so it’s not quite ready for balloting</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in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pPr lvl="1"/>
            <a:r>
              <a:rPr lang="en-AU" dirty="0"/>
              <a:t>(Nov 2022) </a:t>
            </a:r>
            <a:r>
              <a:rPr lang="en-GB" sz="1800" dirty="0">
                <a:effectLst/>
                <a:latin typeface="Arial" panose="020B0604020202020204" pitchFamily="34" charset="0"/>
                <a:ea typeface="Times New Roman" panose="02020603050405020304" pitchFamily="18" charset="0"/>
              </a:rPr>
              <a:t>802.1AEdk will probably be submitted for balloting in Jan 2023</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t>
            </a:r>
            <a:r>
              <a:rPr lang="en-GB" sz="1800" dirty="0">
                <a:effectLst/>
                <a:latin typeface="Arial" panose="020B0604020202020204" pitchFamily="34" charset="0"/>
                <a:ea typeface="Times New Roman" panose="02020603050405020304" pitchFamily="18" charset="0"/>
              </a:rPr>
              <a:t>802f will be sent for information soonish, with its SA ballot expected in the next couple of months. </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latin typeface="+mj-lt"/>
              </a:rPr>
              <a:t>(Nov 2022) </a:t>
            </a:r>
            <a:r>
              <a:rPr lang="en-US" sz="1800" dirty="0">
                <a:effectLst/>
                <a:latin typeface="+mj-lt"/>
                <a:ea typeface="Calibri" panose="020F0502020204030204" pitchFamily="34" charset="0"/>
              </a:rPr>
              <a:t>IEEE 802.1 is planning to have a motion at this plenary to send IEEE P802.1Qcj to SC6 for information when the SA ballot starts</a:t>
            </a:r>
            <a:endParaRPr lang="en-AU"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7497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25487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5340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a:t>
            </a:r>
            <a:r>
              <a:rPr lang="en-AU" dirty="0">
                <a:solidFill>
                  <a:srgbClr val="FF0000"/>
                </a:solidFill>
              </a:rPr>
              <a:t>?????</a:t>
            </a:r>
            <a:r>
              <a:rPr lang="en-AU" dirty="0"/>
              <a:t>)</a:t>
            </a:r>
          </a:p>
          <a:p>
            <a:pPr lvl="1"/>
            <a:r>
              <a:rPr lang="en-AU" dirty="0"/>
              <a:t>(Nov 2022) has the EC approved submission to PSDO?</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80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30268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024561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5253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00796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43128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565199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48784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3416955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038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48505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724838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921407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were lots of discussions between various NBs</a:t>
            </a:r>
          </a:p>
          <a:p>
            <a:r>
              <a:rPr lang="en-AU" dirty="0"/>
              <a:t>Latest news (Nov 2022)</a:t>
            </a:r>
          </a:p>
          <a:p>
            <a:pPr lvl="1"/>
            <a:r>
              <a:rPr lang="en-AU" dirty="0"/>
              <a:t>The updated IEEE SA IPR policy may have an effect on those companies that have submitted negative </a:t>
            </a:r>
            <a:r>
              <a:rPr lang="en-AU" dirty="0" err="1"/>
              <a:t>LoAs</a:t>
            </a:r>
            <a:r>
              <a:rPr lang="en-AU" dirty="0"/>
              <a:t> and are driving this issue through various NBs</a:t>
            </a:r>
          </a:p>
          <a:p>
            <a:pPr lvl="1"/>
            <a:r>
              <a:rPr lang="en-US" dirty="0"/>
              <a:t>The updated IPR policy roughly aligns an IEEE SA negative </a:t>
            </a:r>
            <a:r>
              <a:rPr lang="en-US" dirty="0" err="1"/>
              <a:t>LoA</a:t>
            </a:r>
            <a:r>
              <a:rPr lang="en-US" dirty="0"/>
              <a:t> with the ISO/IEC/ITU </a:t>
            </a:r>
            <a:r>
              <a:rPr lang="en-US" dirty="0" err="1"/>
              <a:t>LoA</a:t>
            </a:r>
            <a:r>
              <a:rPr lang="en-US" dirty="0"/>
              <a:t> form, whereby patents and where they affect the standard must be specified</a:t>
            </a:r>
          </a:p>
          <a:p>
            <a:pPr lvl="1"/>
            <a:r>
              <a:rPr lang="en-AU" dirty="0"/>
              <a:t>The discussions between NBs are continuing … but outcomes are not known</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07806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Approved for liaising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(Nov 2022) Approved for liaising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(Nov 2022) Approved for submission to PSDO (after publication)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752145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929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666122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Clint Powell</a:t>
            </a:r>
          </a:p>
          <a:p>
            <a:pPr lvl="1"/>
            <a:r>
              <a:rPr lang="en-AU"/>
              <a:t>Phil Beecher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836664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58087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5059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183686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88786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It has been discovered that IEEE 802.15.4-2015 is already ratified as ISO/IEC/IEEE 8802-15-4-2018 (via JTC1/SC31, but now returned to SC6); the new plan is to submit IEEE 802.15.4-2020 and amendments (802.15.4w/y/z/aa) ASAP for information … and then for PSDO consideration in early 2023</a:t>
            </a:r>
          </a:p>
          <a:p>
            <a:pPr lvl="1"/>
            <a:r>
              <a:rPr lang="en-US" dirty="0"/>
              <a:t>(Nov 2022) IEEE 802.15.4 (and its amendments) have been approved by the IEEE 802 EC to be sent for information; IEEE 802.15.4 has been approved by the IEEE 802 EC to be submitted for adoption</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448691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65262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695469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560637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 Discovered that IEEE 802.15.3-2016 already ratified as ISO/IEC 8802-15-3: 2017 (via JTC1/SC31, but now returned to SC6); the new plan is to submit amendments (d/e/f) ASAP for information … and then PSDO submission in early 2023</a:t>
            </a:r>
            <a:endParaRPr lang="en-AU" dirty="0"/>
          </a:p>
          <a:p>
            <a:pPr lvl="1"/>
            <a:r>
              <a:rPr lang="en-US" dirty="0"/>
              <a:t>(Nov 2022) The IEEE 802.15.3 amendments have been approved by the IEEE 802 EC to be submitted for information; they have not yet been approved to be submitted for adoption.</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3710365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1"/>
            <a:r>
              <a:rPr lang="en-AU" dirty="0"/>
              <a:t>(Nov 2022) Do we have EC approval for information &amp; submission</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8439480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2751114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 p</a:t>
            </a:r>
            <a:r>
              <a:rPr lang="en-US" dirty="0" err="1"/>
              <a:t>roceed</a:t>
            </a:r>
            <a:r>
              <a:rPr lang="en-US" dirty="0"/>
              <a:t> with submission to ISO/IEC JTC1/SC6 for approval as an ISO/IEC/IEEE standard</a:t>
            </a:r>
          </a:p>
          <a:p>
            <a:pPr lvl="1"/>
            <a:r>
              <a:rPr lang="en-US" dirty="0"/>
              <a:t>(Nov 2022) IEEE 802.15.9 has been approved by the IEEE 802 EC to be submitted for adoption (there is no approval in June to submit it as a liaison first).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23011265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23171</Words>
  <Application>Microsoft Office PowerPoint</Application>
  <PresentationFormat>On-screen Show (4:3)</PresentationFormat>
  <Paragraphs>3365</Paragraphs>
  <Slides>221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221</vt:i4>
      </vt:variant>
    </vt:vector>
  </HeadingPairs>
  <TitlesOfParts>
    <vt:vector size="228" baseType="lpstr">
      <vt:lpstr>Arial</vt:lpstr>
      <vt:lpstr>Calibri</vt:lpstr>
      <vt:lpstr>Times New Roman</vt:lpstr>
      <vt:lpstr>802-11-Submission</vt:lpstr>
      <vt:lpstr>Acrobat Document</vt:lpstr>
      <vt:lpstr>Document</vt:lpstr>
      <vt:lpstr>Packager Shell Object</vt:lpstr>
      <vt:lpstr>IEEE 802 JTC1 Standing Committee Jan 2023 agenda hybrid</vt:lpstr>
      <vt:lpstr>This document will be used to provide information for any IEEE 802 JTC1 SC meetings in Jan 2023</vt:lpstr>
      <vt:lpstr>Registration is not required for the IEEE 802 JTC1 SC session in Jan 2023</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17 January 2023 in the pm2 slot in Baltimore</vt:lpstr>
      <vt:lpstr>The IEEE 802 JTC1 SC regular meeting has a high-level list of agenda items to be considered</vt:lpstr>
      <vt:lpstr>The IEEE 802 JTC1 SC will consider approving its agenda</vt:lpstr>
      <vt:lpstr>The IEEE 802 JTC1 SC will consider approval of the minutes of its Nov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49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Automatic Attachment to Provider Backbone Bridging (PBB) services IEEE 802.1Qcj will be liaised for information soon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was liaised for information in Nov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probably be submitted for information soon</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The JTC1 SC will develop a liaison report</vt:lpstr>
      <vt:lpstr>SC6 are currently voting on the Deterministic wireless industrial network NP we discussed earlier </vt:lpstr>
      <vt:lpstr>WG1 considered four PWIs from the China NB during their interim meeting on 10-11 Nov 2022</vt:lpstr>
      <vt:lpstr>WG1 considered four PWIs from the China NB during their interim meeting on 10-11 Nov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liaisons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2022-11-24T06:29:10Z</dcterms:modified>
</cp:coreProperties>
</file>