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868" r:id="rId3"/>
    <p:sldId id="2552" r:id="rId4"/>
    <p:sldId id="2555" r:id="rId5"/>
    <p:sldId id="2553" r:id="rId6"/>
    <p:sldId id="2557" r:id="rId7"/>
    <p:sldId id="2558" r:id="rId8"/>
    <p:sldId id="2560" r:id="rId9"/>
    <p:sldId id="2559"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868"/>
            <p14:sldId id="2552"/>
            <p14:sldId id="2555"/>
            <p14:sldId id="2553"/>
            <p14:sldId id="2557"/>
            <p14:sldId id="2558"/>
            <p14:sldId id="2560"/>
            <p14:sldId id="25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DB7C27-7701-491D-BE5C-285E248B174F}" v="5" dt="2022-11-15T06:54:47.83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4660"/>
  </p:normalViewPr>
  <p:slideViewPr>
    <p:cSldViewPr>
      <p:cViewPr varScale="1">
        <p:scale>
          <a:sx n="86" d="100"/>
          <a:sy n="86" d="100"/>
        </p:scale>
        <p:origin x="1003"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67E0E2A-C27F-4B65-9954-C5459D9B52C8}"/>
    <pc:docChg chg="undo custSel modSld modMainMaster">
      <pc:chgData name="Segev, Jonathan" userId="7c67a1b0-8725-4553-8055-0888dbcaef94" providerId="ADAL" clId="{A67E0E2A-C27F-4B65-9954-C5459D9B52C8}" dt="2022-09-16T18:30:59.314" v="99" actId="20577"/>
      <pc:docMkLst>
        <pc:docMk/>
      </pc:docMkLst>
      <pc:sldChg chg="modSp mod">
        <pc:chgData name="Segev, Jonathan" userId="7c67a1b0-8725-4553-8055-0888dbcaef94" providerId="ADAL" clId="{A67E0E2A-C27F-4B65-9954-C5459D9B52C8}" dt="2022-09-16T18:30:59.314" v="99" actId="20577"/>
        <pc:sldMkLst>
          <pc:docMk/>
          <pc:sldMk cId="2312976025" sldId="2553"/>
        </pc:sldMkLst>
        <pc:spChg chg="mod">
          <ac:chgData name="Segev, Jonathan" userId="7c67a1b0-8725-4553-8055-0888dbcaef94" providerId="ADAL" clId="{A67E0E2A-C27F-4B65-9954-C5459D9B52C8}" dt="2022-09-16T18:30:59.314" v="99" actId="20577"/>
          <ac:spMkLst>
            <pc:docMk/>
            <pc:sldMk cId="2312976025" sldId="2553"/>
            <ac:spMk id="3" creationId="{F828A3E4-2A88-49A0-A26C-E5BCB999AB63}"/>
          </ac:spMkLst>
        </pc:spChg>
      </pc:sldChg>
      <pc:sldChg chg="modSp mod">
        <pc:chgData name="Segev, Jonathan" userId="7c67a1b0-8725-4553-8055-0888dbcaef94" providerId="ADAL" clId="{A67E0E2A-C27F-4B65-9954-C5459D9B52C8}" dt="2022-09-16T18:28:52.770" v="98" actId="20577"/>
        <pc:sldMkLst>
          <pc:docMk/>
          <pc:sldMk cId="3834004019" sldId="2557"/>
        </pc:sldMkLst>
        <pc:spChg chg="mod">
          <ac:chgData name="Segev, Jonathan" userId="7c67a1b0-8725-4553-8055-0888dbcaef94" providerId="ADAL" clId="{A67E0E2A-C27F-4B65-9954-C5459D9B52C8}" dt="2022-09-16T18:28:52.770" v="98" actId="20577"/>
          <ac:spMkLst>
            <pc:docMk/>
            <pc:sldMk cId="3834004019" sldId="2557"/>
            <ac:spMk id="3" creationId="{F828A3E4-2A88-49A0-A26C-E5BCB999AB63}"/>
          </ac:spMkLst>
        </pc:spChg>
      </pc:sldChg>
      <pc:sldMasterChg chg="modSp mod">
        <pc:chgData name="Segev, Jonathan" userId="7c67a1b0-8725-4553-8055-0888dbcaef94" providerId="ADAL" clId="{A67E0E2A-C27F-4B65-9954-C5459D9B52C8}" dt="2022-09-16T18:25:19.004" v="1" actId="20577"/>
        <pc:sldMasterMkLst>
          <pc:docMk/>
          <pc:sldMasterMk cId="0" sldId="2147483648"/>
        </pc:sldMasterMkLst>
        <pc:spChg chg="mod">
          <ac:chgData name="Segev, Jonathan" userId="7c67a1b0-8725-4553-8055-0888dbcaef94" providerId="ADAL" clId="{A67E0E2A-C27F-4B65-9954-C5459D9B52C8}" dt="2022-09-16T18:25:19.004" v="1" actId="20577"/>
          <ac:spMkLst>
            <pc:docMk/>
            <pc:sldMasterMk cId="0" sldId="2147483648"/>
            <ac:spMk id="10" creationId="{00000000-0000-0000-0000-000000000000}"/>
          </ac:spMkLst>
        </pc:spChg>
      </pc:sldMasterChg>
    </pc:docChg>
  </pc:docChgLst>
  <pc:docChgLst>
    <pc:chgData name="Segev, Jonathan" userId="7c67a1b0-8725-4553-8055-0888dbcaef94" providerId="ADAL" clId="{6DDB7C27-7701-491D-BE5C-285E248B174F}"/>
    <pc:docChg chg="undo redo custSel addSld modSld modMainMaster modSection">
      <pc:chgData name="Segev, Jonathan" userId="7c67a1b0-8725-4553-8055-0888dbcaef94" providerId="ADAL" clId="{6DDB7C27-7701-491D-BE5C-285E248B174F}" dt="2022-11-16T01:56:19.546" v="1827" actId="20577"/>
      <pc:docMkLst>
        <pc:docMk/>
      </pc:docMkLst>
      <pc:sldChg chg="modSp mod">
        <pc:chgData name="Segev, Jonathan" userId="7c67a1b0-8725-4553-8055-0888dbcaef94" providerId="ADAL" clId="{6DDB7C27-7701-491D-BE5C-285E248B174F}" dt="2022-11-14T04:28:37.720" v="6" actId="6549"/>
        <pc:sldMkLst>
          <pc:docMk/>
          <pc:sldMk cId="0" sldId="256"/>
        </pc:sldMkLst>
        <pc:spChg chg="mod">
          <ac:chgData name="Segev, Jonathan" userId="7c67a1b0-8725-4553-8055-0888dbcaef94" providerId="ADAL" clId="{6DDB7C27-7701-491D-BE5C-285E248B174F}" dt="2022-11-14T04:28:25.844" v="2" actId="20577"/>
          <ac:spMkLst>
            <pc:docMk/>
            <pc:sldMk cId="0" sldId="256"/>
            <ac:spMk id="3073" creationId="{00000000-0000-0000-0000-000000000000}"/>
          </ac:spMkLst>
        </pc:spChg>
        <pc:spChg chg="mod">
          <ac:chgData name="Segev, Jonathan" userId="7c67a1b0-8725-4553-8055-0888dbcaef94" providerId="ADAL" clId="{6DDB7C27-7701-491D-BE5C-285E248B174F}" dt="2022-11-14T04:28:37.720" v="6" actId="6549"/>
          <ac:spMkLst>
            <pc:docMk/>
            <pc:sldMk cId="0" sldId="256"/>
            <ac:spMk id="3074" creationId="{00000000-0000-0000-0000-000000000000}"/>
          </ac:spMkLst>
        </pc:spChg>
      </pc:sldChg>
      <pc:sldChg chg="modSp mod">
        <pc:chgData name="Segev, Jonathan" userId="7c67a1b0-8725-4553-8055-0888dbcaef94" providerId="ADAL" clId="{6DDB7C27-7701-491D-BE5C-285E248B174F}" dt="2022-11-16T01:56:19.546" v="1827" actId="20577"/>
        <pc:sldMkLst>
          <pc:docMk/>
          <pc:sldMk cId="3439910898" sldId="868"/>
        </pc:sldMkLst>
        <pc:spChg chg="mod">
          <ac:chgData name="Segev, Jonathan" userId="7c67a1b0-8725-4553-8055-0888dbcaef94" providerId="ADAL" clId="{6DDB7C27-7701-491D-BE5C-285E248B174F}" dt="2022-11-16T01:56:19.546" v="1827" actId="20577"/>
          <ac:spMkLst>
            <pc:docMk/>
            <pc:sldMk cId="3439910898" sldId="868"/>
            <ac:spMk id="3" creationId="{F4989200-2622-46AD-AE0D-4E2448C695E7}"/>
          </ac:spMkLst>
        </pc:spChg>
      </pc:sldChg>
      <pc:sldChg chg="modSp mod">
        <pc:chgData name="Segev, Jonathan" userId="7c67a1b0-8725-4553-8055-0888dbcaef94" providerId="ADAL" clId="{6DDB7C27-7701-491D-BE5C-285E248B174F}" dt="2022-11-15T10:28:34.924" v="1439" actId="20577"/>
        <pc:sldMkLst>
          <pc:docMk/>
          <pc:sldMk cId="296574683" sldId="2552"/>
        </pc:sldMkLst>
        <pc:spChg chg="mod">
          <ac:chgData name="Segev, Jonathan" userId="7c67a1b0-8725-4553-8055-0888dbcaef94" providerId="ADAL" clId="{6DDB7C27-7701-491D-BE5C-285E248B174F}" dt="2022-11-15T02:44:37.405" v="1180" actId="14100"/>
          <ac:spMkLst>
            <pc:docMk/>
            <pc:sldMk cId="296574683" sldId="2552"/>
            <ac:spMk id="2" creationId="{E93E8C48-D0FE-45AE-A892-200CA7D54BC4}"/>
          </ac:spMkLst>
        </pc:spChg>
        <pc:spChg chg="mod">
          <ac:chgData name="Segev, Jonathan" userId="7c67a1b0-8725-4553-8055-0888dbcaef94" providerId="ADAL" clId="{6DDB7C27-7701-491D-BE5C-285E248B174F}" dt="2022-11-15T10:28:34.924" v="1439" actId="20577"/>
          <ac:spMkLst>
            <pc:docMk/>
            <pc:sldMk cId="296574683" sldId="2552"/>
            <ac:spMk id="3" creationId="{F4989200-2622-46AD-AE0D-4E2448C695E7}"/>
          </ac:spMkLst>
        </pc:spChg>
      </pc:sldChg>
      <pc:sldChg chg="modSp mod">
        <pc:chgData name="Segev, Jonathan" userId="7c67a1b0-8725-4553-8055-0888dbcaef94" providerId="ADAL" clId="{6DDB7C27-7701-491D-BE5C-285E248B174F}" dt="2022-11-15T07:00:12.237" v="1424" actId="20577"/>
        <pc:sldMkLst>
          <pc:docMk/>
          <pc:sldMk cId="2312976025" sldId="2553"/>
        </pc:sldMkLst>
        <pc:spChg chg="mod">
          <ac:chgData name="Segev, Jonathan" userId="7c67a1b0-8725-4553-8055-0888dbcaef94" providerId="ADAL" clId="{6DDB7C27-7701-491D-BE5C-285E248B174F}" dt="2022-11-15T07:00:12.237" v="1424" actId="20577"/>
          <ac:spMkLst>
            <pc:docMk/>
            <pc:sldMk cId="2312976025" sldId="2553"/>
            <ac:spMk id="3" creationId="{F828A3E4-2A88-49A0-A26C-E5BCB999AB63}"/>
          </ac:spMkLst>
        </pc:spChg>
      </pc:sldChg>
      <pc:sldChg chg="modSp mod">
        <pc:chgData name="Segev, Jonathan" userId="7c67a1b0-8725-4553-8055-0888dbcaef94" providerId="ADAL" clId="{6DDB7C27-7701-491D-BE5C-285E248B174F}" dt="2022-11-15T10:56:47.778" v="1632" actId="20577"/>
        <pc:sldMkLst>
          <pc:docMk/>
          <pc:sldMk cId="126595776" sldId="2555"/>
        </pc:sldMkLst>
        <pc:spChg chg="mod">
          <ac:chgData name="Segev, Jonathan" userId="7c67a1b0-8725-4553-8055-0888dbcaef94" providerId="ADAL" clId="{6DDB7C27-7701-491D-BE5C-285E248B174F}" dt="2022-11-15T10:56:47.778" v="1632" actId="20577"/>
          <ac:spMkLst>
            <pc:docMk/>
            <pc:sldMk cId="126595776" sldId="2555"/>
            <ac:spMk id="3" creationId="{F4989200-2622-46AD-AE0D-4E2448C695E7}"/>
          </ac:spMkLst>
        </pc:spChg>
      </pc:sldChg>
      <pc:sldChg chg="modSp mod">
        <pc:chgData name="Segev, Jonathan" userId="7c67a1b0-8725-4553-8055-0888dbcaef94" providerId="ADAL" clId="{6DDB7C27-7701-491D-BE5C-285E248B174F}" dt="2022-11-15T02:29:10.552" v="709" actId="20577"/>
        <pc:sldMkLst>
          <pc:docMk/>
          <pc:sldMk cId="2729415353" sldId="2558"/>
        </pc:sldMkLst>
        <pc:spChg chg="mod">
          <ac:chgData name="Segev, Jonathan" userId="7c67a1b0-8725-4553-8055-0888dbcaef94" providerId="ADAL" clId="{6DDB7C27-7701-491D-BE5C-285E248B174F}" dt="2022-11-15T02:29:10.552" v="709" actId="20577"/>
          <ac:spMkLst>
            <pc:docMk/>
            <pc:sldMk cId="2729415353" sldId="2558"/>
            <ac:spMk id="3" creationId="{F828A3E4-2A88-49A0-A26C-E5BCB999AB63}"/>
          </ac:spMkLst>
        </pc:spChg>
      </pc:sldChg>
      <pc:sldChg chg="addSp delSp modSp new mod">
        <pc:chgData name="Segev, Jonathan" userId="7c67a1b0-8725-4553-8055-0888dbcaef94" providerId="ADAL" clId="{6DDB7C27-7701-491D-BE5C-285E248B174F}" dt="2022-11-15T10:57:41.672" v="1633" actId="20577"/>
        <pc:sldMkLst>
          <pc:docMk/>
          <pc:sldMk cId="214113106" sldId="2560"/>
        </pc:sldMkLst>
        <pc:spChg chg="mod">
          <ac:chgData name="Segev, Jonathan" userId="7c67a1b0-8725-4553-8055-0888dbcaef94" providerId="ADAL" clId="{6DDB7C27-7701-491D-BE5C-285E248B174F}" dt="2022-11-15T10:57:41.672" v="1633" actId="20577"/>
          <ac:spMkLst>
            <pc:docMk/>
            <pc:sldMk cId="214113106" sldId="2560"/>
            <ac:spMk id="2" creationId="{E9F3CC7B-163B-465D-93CF-E2720A12B5D9}"/>
          </ac:spMkLst>
        </pc:spChg>
        <pc:spChg chg="mod">
          <ac:chgData name="Segev, Jonathan" userId="7c67a1b0-8725-4553-8055-0888dbcaef94" providerId="ADAL" clId="{6DDB7C27-7701-491D-BE5C-285E248B174F}" dt="2022-11-15T02:32:42.553" v="801" actId="20577"/>
          <ac:spMkLst>
            <pc:docMk/>
            <pc:sldMk cId="214113106" sldId="2560"/>
            <ac:spMk id="3" creationId="{F8ECE58B-CBE1-4078-9416-9BF354DB5F37}"/>
          </ac:spMkLst>
        </pc:spChg>
        <pc:spChg chg="add del">
          <ac:chgData name="Segev, Jonathan" userId="7c67a1b0-8725-4553-8055-0888dbcaef94" providerId="ADAL" clId="{6DDB7C27-7701-491D-BE5C-285E248B174F}" dt="2022-11-15T02:24:30.344" v="603"/>
          <ac:spMkLst>
            <pc:docMk/>
            <pc:sldMk cId="214113106" sldId="2560"/>
            <ac:spMk id="7" creationId="{6E9FAEC4-8DB1-43FC-80EE-0D4FBAC7DD22}"/>
          </ac:spMkLst>
        </pc:spChg>
        <pc:picChg chg="add del">
          <ac:chgData name="Segev, Jonathan" userId="7c67a1b0-8725-4553-8055-0888dbcaef94" providerId="ADAL" clId="{6DDB7C27-7701-491D-BE5C-285E248B174F}" dt="2022-11-15T02:24:30.344" v="603"/>
          <ac:picMkLst>
            <pc:docMk/>
            <pc:sldMk cId="214113106" sldId="2560"/>
            <ac:picMk id="1026" creationId="{B6A80FA7-EDFB-461F-A2AC-9CB7BDFDC21E}"/>
          </ac:picMkLst>
        </pc:picChg>
        <pc:picChg chg="add del">
          <ac:chgData name="Segev, Jonathan" userId="7c67a1b0-8725-4553-8055-0888dbcaef94" providerId="ADAL" clId="{6DDB7C27-7701-491D-BE5C-285E248B174F}" dt="2022-11-15T02:24:30.344" v="603"/>
          <ac:picMkLst>
            <pc:docMk/>
            <pc:sldMk cId="214113106" sldId="2560"/>
            <ac:picMk id="1027" creationId="{6FB357ED-7668-4ACC-8FF1-64B8C4F5CDBF}"/>
          </ac:picMkLst>
        </pc:picChg>
      </pc:sldChg>
      <pc:sldMasterChg chg="modSp mod">
        <pc:chgData name="Segev, Jonathan" userId="7c67a1b0-8725-4553-8055-0888dbcaef94" providerId="ADAL" clId="{6DDB7C27-7701-491D-BE5C-285E248B174F}" dt="2022-11-14T04:29:03.493" v="14" actId="20577"/>
        <pc:sldMasterMkLst>
          <pc:docMk/>
          <pc:sldMasterMk cId="0" sldId="2147483648"/>
        </pc:sldMasterMkLst>
        <pc:spChg chg="mod">
          <ac:chgData name="Segev, Jonathan" userId="7c67a1b0-8725-4553-8055-0888dbcaef94" providerId="ADAL" clId="{6DDB7C27-7701-491D-BE5C-285E248B174F}" dt="2022-11-14T04:29:03.493" v="1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dirty="0"/>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802.11-22/1986r0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802.15 Liaison Report – Nov. 2022</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2022-11-15</a:t>
            </a:r>
          </a:p>
        </p:txBody>
      </p:sp>
      <p:sp>
        <p:nvSpPr>
          <p:cNvPr id="6" name="Date Placeholder 3"/>
          <p:cNvSpPr>
            <a:spLocks noGrp="1"/>
          </p:cNvSpPr>
          <p:nvPr>
            <p:ph type="dt" idx="10"/>
          </p:nvPr>
        </p:nvSpPr>
        <p:spPr/>
        <p:txBody>
          <a:bodyPr/>
          <a:lstStyle/>
          <a:p>
            <a:r>
              <a:rPr lang="en-US"/>
              <a:t>Nov.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6396424"/>
              </p:ext>
            </p:extLst>
          </p:nvPr>
        </p:nvGraphicFramePr>
        <p:xfrm>
          <a:off x="1003300" y="2409825"/>
          <a:ext cx="10490200" cy="2478088"/>
        </p:xfrm>
        <a:graphic>
          <a:graphicData uri="http://schemas.openxmlformats.org/presentationml/2006/ole">
            <mc:AlternateContent xmlns:mc="http://schemas.openxmlformats.org/markup-compatibility/2006">
              <mc:Choice xmlns:v="urn:schemas-microsoft-com:vml" Requires="v">
                <p:oleObj name="Document" r:id="rId3" imgW="10769812" imgH="2548489" progId="Word.Document.8">
                  <p:embed/>
                </p:oleObj>
              </mc:Choice>
              <mc:Fallback>
                <p:oleObj name="Document" r:id="rId3" imgW="10769812" imgH="2548489" progId="Word.Document.8">
                  <p:embed/>
                  <p:pic>
                    <p:nvPicPr>
                      <p:cNvPr id="3075" name="Object 3"/>
                      <p:cNvPicPr>
                        <a:picLocks noChangeAspect="1" noChangeArrowheads="1"/>
                      </p:cNvPicPr>
                      <p:nvPr/>
                    </p:nvPicPr>
                    <p:blipFill>
                      <a:blip r:embed="rId4"/>
                      <a:srcRect/>
                      <a:stretch>
                        <a:fillRect/>
                      </a:stretch>
                    </p:blipFill>
                    <p:spPr bwMode="auto">
                      <a:xfrm>
                        <a:off x="1003300" y="2409825"/>
                        <a:ext cx="10490200" cy="24780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802.15.16t Narrow Band Licensed Operation (NB-</a:t>
            </a:r>
            <a:r>
              <a:rPr lang="en-US" dirty="0" err="1"/>
              <a:t>Lic</a:t>
            </a:r>
            <a:r>
              <a:rPr lang="en-US" dirty="0"/>
              <a:t>)</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dirty="0"/>
              <a:t>Licensed Narrow Band (NB) Operation in channels bandwidth between 5 – 100KHz in the VHF/UHF bands such as 160MHz, 450MHz, 700MHz and 900MHz, taking advantage of the superior channel propagation properties. Targeted usages mission critical operation.</a:t>
            </a:r>
          </a:p>
          <a:p>
            <a:pPr lvl="1">
              <a:buFont typeface="Arial" panose="020B0604020202020204" pitchFamily="34" charset="0"/>
              <a:buChar char="•"/>
            </a:pPr>
            <a:endParaRPr lang="en-US" dirty="0"/>
          </a:p>
          <a:p>
            <a:pPr>
              <a:buFont typeface="Arial" panose="020B0604020202020204" pitchFamily="34" charset="0"/>
              <a:buChar char="•"/>
            </a:pPr>
            <a:r>
              <a:rPr lang="en-US" dirty="0"/>
              <a:t>Status and main discussion topics:</a:t>
            </a:r>
          </a:p>
          <a:p>
            <a:pPr lvl="1">
              <a:buFont typeface="Arial" panose="020B0604020202020204" pitchFamily="34" charset="0"/>
              <a:buChar char="•"/>
            </a:pPr>
            <a:r>
              <a:rPr lang="en-US" dirty="0"/>
              <a:t>During the Sep. meeting: completed the Use case, System Requirements and System Description docs.</a:t>
            </a:r>
          </a:p>
          <a:p>
            <a:pPr lvl="1">
              <a:buFont typeface="Arial" panose="020B0604020202020204" pitchFamily="34" charset="0"/>
              <a:buChar char="•"/>
            </a:pPr>
            <a:r>
              <a:rPr lang="en-US" dirty="0"/>
              <a:t>Now in draft text development phase with target to generate D1.0 out of Nov. meeting.</a:t>
            </a:r>
          </a:p>
          <a:p>
            <a:pPr lvl="1">
              <a:buFont typeface="Arial" panose="020B0604020202020204" pitchFamily="34" charset="0"/>
              <a:buChar char="•"/>
            </a:pPr>
            <a:endParaRPr lang="en-US"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914401" y="685801"/>
            <a:ext cx="10361084" cy="684213"/>
          </a:xfrm>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370014"/>
            <a:ext cx="11521280" cy="4724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Builds on 802.15.4z increasing footprint usefulness of the technology to additional usages beyond range measurement. Area of enhancements relates to ranging resiliency, sensing, data rates, support for additional spectrum, improved detection and many more.</a:t>
            </a:r>
          </a:p>
          <a:p>
            <a:pPr lvl="1">
              <a:buFont typeface="Arial" panose="020B0604020202020204" pitchFamily="34" charset="0"/>
              <a:buChar char="•"/>
            </a:pPr>
            <a:endParaRPr lang="en-US" dirty="0"/>
          </a:p>
          <a:p>
            <a:pPr>
              <a:buFont typeface="Arial" panose="020B0604020202020204" pitchFamily="34" charset="0"/>
              <a:buChar char="•"/>
            </a:pPr>
            <a:r>
              <a:rPr lang="en-US" dirty="0"/>
              <a:t>Status:</a:t>
            </a:r>
          </a:p>
          <a:p>
            <a:pPr lvl="1">
              <a:buFont typeface="Arial" panose="020B0604020202020204" pitchFamily="34" charset="0"/>
              <a:buChar char="•"/>
            </a:pPr>
            <a:r>
              <a:rPr lang="en-US" sz="2400" dirty="0"/>
              <a:t>In Technical Specification Document (TSD) development phase.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6574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Main discussion topics: </a:t>
            </a:r>
          </a:p>
          <a:p>
            <a:pPr lvl="1">
              <a:buFont typeface="Arial" panose="020B0604020202020204" pitchFamily="34" charset="0"/>
              <a:buChar char="•"/>
            </a:pPr>
            <a:r>
              <a:rPr lang="en-US" sz="2400" dirty="0"/>
              <a:t>Narrow Band Assisted UWB - transmission of 2MHz signal in the UNII3/5 bands to improve channel budget of the main UWB signal by providing synchronization base. Discussed channel hopping mechanism, message formats in the NB channel, </a:t>
            </a:r>
          </a:p>
          <a:p>
            <a:pPr lvl="1">
              <a:buFont typeface="Arial" panose="020B0604020202020204" pitchFamily="34" charset="0"/>
              <a:buChar char="•"/>
            </a:pPr>
            <a:r>
              <a:rPr lang="en-US" sz="2400" dirty="0"/>
              <a:t>Additional modulation and coding schemes  - addition of LDPC to improve the PHR link budget and higher bit rate. </a:t>
            </a:r>
          </a:p>
          <a:p>
            <a:pPr lvl="1">
              <a:buFont typeface="Arial" panose="020B0604020202020204" pitchFamily="34" charset="0"/>
              <a:buChar char="•"/>
            </a:pPr>
            <a:r>
              <a:rPr lang="en-US" sz="2400" dirty="0"/>
              <a:t>UWB Sensing – freq. stitching; increasing the affective channel BW by using partially overlapping channels. </a:t>
            </a:r>
          </a:p>
          <a:p>
            <a:pPr lvl="1">
              <a:buFont typeface="Arial" panose="020B0604020202020204" pitchFamily="34" charset="0"/>
              <a:buChar char="•"/>
            </a:pPr>
            <a:r>
              <a:rPr lang="en-US" sz="2200" dirty="0"/>
              <a:t>“How do we go about” discussion on 802.15.4ab co-existence with 802.11: preparation for the Co-Ex SC.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659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802.15.13 Multi-Gbit/s Optical Wireless Communication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MAC and PHY project for the 10,000nm – 190nm wavelength for multi gigabit communication, with up to 10Gbps to distance of up to 200m, in </a:t>
            </a:r>
            <a:r>
              <a:rPr lang="en-US" sz="2400" b="0" dirty="0" err="1"/>
              <a:t>LoS</a:t>
            </a:r>
            <a:r>
              <a:rPr lang="en-US" sz="2400" b="0" dirty="0"/>
              <a:t> conditions.</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dirty="0"/>
              <a:t>4</a:t>
            </a:r>
            <a:r>
              <a:rPr lang="en-US" sz="2400" baseline="30000" dirty="0"/>
              <a:t>th</a:t>
            </a:r>
            <a:r>
              <a:rPr lang="en-US" sz="2400" dirty="0"/>
              <a:t> SA Recirculation Ballot results: </a:t>
            </a:r>
            <a:r>
              <a:rPr lang="en-US" sz="2200" dirty="0"/>
              <a:t>78T, 1G, 74E, 97% approval rate.</a:t>
            </a:r>
          </a:p>
          <a:p>
            <a:pPr lvl="1">
              <a:buFont typeface="Arial" panose="020B0604020202020204" pitchFamily="34" charset="0"/>
              <a:buChar char="•"/>
            </a:pPr>
            <a:r>
              <a:rPr lang="en-US" sz="2400" b="0" dirty="0"/>
              <a:t>5</a:t>
            </a:r>
            <a:r>
              <a:rPr lang="en-US" sz="2400" b="0" baseline="30000" dirty="0"/>
              <a:t>th</a:t>
            </a:r>
            <a:r>
              <a:rPr lang="en-US" sz="2400" b="0" dirty="0"/>
              <a:t> recirculation initiated and completed (Nov. 14): </a:t>
            </a:r>
            <a:r>
              <a:rPr lang="en-US" sz="2200" b="0" dirty="0"/>
              <a:t>98% approval / 2% disapprove, 17 comment received.  </a:t>
            </a:r>
          </a:p>
          <a:p>
            <a:pPr lvl="1">
              <a:buFont typeface="Arial" panose="020B0604020202020204" pitchFamily="34" charset="0"/>
              <a:buChar char="•"/>
            </a:pPr>
            <a:r>
              <a:rPr lang="en-US" sz="2400" b="0" dirty="0"/>
              <a:t>Targeting completion of ballot series and move to </a:t>
            </a:r>
            <a:r>
              <a:rPr lang="en-US" sz="2400" b="0" dirty="0" err="1"/>
              <a:t>REVcom</a:t>
            </a:r>
            <a:r>
              <a:rPr lang="en-US" sz="2400" b="0" dirty="0"/>
              <a:t> past the Nov. meeting (early Dec.) – on track.</a:t>
            </a:r>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12976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802.15.6ma - Enhanced Dependability Body Area Network (ED-BAN)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Enhancements to the BAN (Body Area NW) Ultra Wideband (UWB) physical layer (PHY) and media access control (MAC) to support enhanced dependability to a human BAN (HBAN) and support for vehicle body area networks (VBAN).</a:t>
            </a:r>
          </a:p>
          <a:p>
            <a:pPr lvl="1">
              <a:buFont typeface="Arial" panose="020B0604020202020204" pitchFamily="34" charset="0"/>
              <a:buChar char="•"/>
            </a:pPr>
            <a:r>
              <a:rPr lang="en-US" sz="2400" dirty="0"/>
              <a:t>This revision focuses on international operation.</a:t>
            </a:r>
            <a:endParaRPr lang="en-US" sz="2400" b="0" dirty="0"/>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Complete the Channel Model Document (CMD)</a:t>
            </a:r>
          </a:p>
          <a:p>
            <a:pPr lvl="1">
              <a:buFont typeface="Arial" panose="020B0604020202020204" pitchFamily="34" charset="0"/>
              <a:buChar char="•"/>
            </a:pPr>
            <a:r>
              <a:rPr lang="en-US" sz="2400" b="0" dirty="0"/>
              <a:t>Complete </a:t>
            </a:r>
            <a:r>
              <a:rPr lang="en-US" sz="2400" dirty="0"/>
              <a:t>technical </a:t>
            </a:r>
            <a:r>
              <a:rPr lang="en-US" sz="2400" b="0" dirty="0"/>
              <a:t>Document on MAC for enhanced dependability</a:t>
            </a:r>
          </a:p>
          <a:p>
            <a:pPr lvl="1">
              <a:buFont typeface="Arial" panose="020B0604020202020204" pitchFamily="34" charset="0"/>
              <a:buChar char="•"/>
            </a:pPr>
            <a:r>
              <a:rPr lang="en-US" sz="2400" b="0" dirty="0"/>
              <a:t>Complete Technical Requirement Document(TRD)</a:t>
            </a:r>
          </a:p>
          <a:p>
            <a:pPr lvl="1">
              <a:buFont typeface="Arial" panose="020B0604020202020204" pitchFamily="34" charset="0"/>
              <a:buChar char="•"/>
            </a:pP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34004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802.15.7a  Optical Camera Communication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Amendment to provide higher rate, longer range optical camera communication.</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Recirculated out of the Sep. meeting D2.0 and the CA document.</a:t>
            </a:r>
          </a:p>
          <a:p>
            <a:pPr lvl="1">
              <a:buFont typeface="Arial" panose="020B0604020202020204" pitchFamily="34" charset="0"/>
              <a:buChar char="•"/>
            </a:pPr>
            <a:r>
              <a:rPr lang="en-US" sz="2400" dirty="0"/>
              <a:t>Letter Ballot LB192 results:</a:t>
            </a:r>
          </a:p>
          <a:p>
            <a:pPr lvl="2">
              <a:buFont typeface="Arial" panose="020B0604020202020204" pitchFamily="34" charset="0"/>
              <a:buChar char="•"/>
            </a:pPr>
            <a:r>
              <a:rPr lang="en-US" sz="2200" dirty="0"/>
              <a:t>Total voters responding: 88</a:t>
            </a:r>
          </a:p>
          <a:p>
            <a:pPr lvl="2">
              <a:buFont typeface="Arial" panose="020B0604020202020204" pitchFamily="34" charset="0"/>
              <a:buChar char="•"/>
            </a:pPr>
            <a:r>
              <a:rPr lang="en-US" sz="2200" dirty="0"/>
              <a:t>68 Approve (93%)</a:t>
            </a:r>
          </a:p>
          <a:p>
            <a:pPr lvl="2">
              <a:buFont typeface="Arial" panose="020B0604020202020204" pitchFamily="34" charset="0"/>
              <a:buChar char="•"/>
            </a:pPr>
            <a:r>
              <a:rPr lang="en-US" sz="2200" b="0" dirty="0"/>
              <a:t>5 disapprove (7%)</a:t>
            </a:r>
          </a:p>
          <a:p>
            <a:pPr lvl="2">
              <a:buFont typeface="Arial" panose="020B0604020202020204" pitchFamily="34" charset="0"/>
              <a:buChar char="•"/>
            </a:pPr>
            <a:r>
              <a:rPr lang="en-US" sz="2200" dirty="0"/>
              <a:t>15 abstain (17%) </a:t>
            </a:r>
          </a:p>
          <a:p>
            <a:pPr lvl="2">
              <a:buFont typeface="Arial" panose="020B0604020202020204" pitchFamily="34" charset="0"/>
              <a:buChar char="•"/>
            </a:pPr>
            <a:r>
              <a:rPr lang="en-US" sz="2200" b="0" dirty="0"/>
              <a:t>Total comments received</a:t>
            </a:r>
            <a:r>
              <a:rPr lang="en-US" sz="2200" dirty="0"/>
              <a:t>: 400</a:t>
            </a:r>
          </a:p>
          <a:p>
            <a:pPr lvl="1">
              <a:buFont typeface="Arial" panose="020B0604020202020204" pitchFamily="34" charset="0"/>
              <a:buChar char="•"/>
            </a:pP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72941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3CC7B-163B-465D-93CF-E2720A12B5D9}"/>
              </a:ext>
            </a:extLst>
          </p:cNvPr>
          <p:cNvSpPr>
            <a:spLocks noGrp="1"/>
          </p:cNvSpPr>
          <p:nvPr>
            <p:ph type="title"/>
          </p:nvPr>
        </p:nvSpPr>
        <p:spPr/>
        <p:txBody>
          <a:bodyPr/>
          <a:lstStyle/>
          <a:p>
            <a:r>
              <a:rPr lang="en-US" dirty="0"/>
              <a:t>Other recent developments</a:t>
            </a:r>
          </a:p>
        </p:txBody>
      </p:sp>
      <p:sp>
        <p:nvSpPr>
          <p:cNvPr id="3" name="Content Placeholder 2">
            <a:extLst>
              <a:ext uri="{FF2B5EF4-FFF2-40B4-BE49-F238E27FC236}">
                <a16:creationId xmlns:a16="http://schemas.microsoft.com/office/drawing/2014/main" id="{F8ECE58B-CBE1-4078-9416-9BF354DB5F37}"/>
              </a:ext>
            </a:extLst>
          </p:cNvPr>
          <p:cNvSpPr>
            <a:spLocks noGrp="1"/>
          </p:cNvSpPr>
          <p:nvPr>
            <p:ph idx="1"/>
          </p:nvPr>
        </p:nvSpPr>
        <p:spPr/>
        <p:txBody>
          <a:bodyPr/>
          <a:lstStyle/>
          <a:p>
            <a:pPr>
              <a:buFont typeface="Arial" panose="020B0604020202020204" pitchFamily="34" charset="0"/>
              <a:buChar char="•"/>
            </a:pPr>
            <a:r>
              <a:rPr lang="en-US" dirty="0"/>
              <a:t>TG3mb High Data Rate maintenance project completed LB191</a:t>
            </a:r>
          </a:p>
          <a:p>
            <a:pPr lvl="1">
              <a:buFont typeface="Arial" panose="020B0604020202020204" pitchFamily="34" charset="0"/>
              <a:buChar char="•"/>
            </a:pPr>
            <a:r>
              <a:rPr lang="en-US" dirty="0"/>
              <a:t>Maintenance project for 802.15.3-2016 (</a:t>
            </a:r>
            <a:r>
              <a:rPr lang="en-US" b="0" i="0" dirty="0">
                <a:solidFill>
                  <a:srgbClr val="333333"/>
                </a:solidFill>
                <a:effectLst/>
                <a:latin typeface="-apple-system"/>
              </a:rPr>
              <a:t>high data rates multimedia applications in WPAN).</a:t>
            </a:r>
          </a:p>
          <a:p>
            <a:pPr lvl="1">
              <a:buFont typeface="Arial" panose="020B0604020202020204" pitchFamily="34" charset="0"/>
              <a:buChar char="•"/>
            </a:pPr>
            <a:r>
              <a:rPr lang="en-US" dirty="0"/>
              <a:t>Completed LB191, results:</a:t>
            </a:r>
          </a:p>
          <a:p>
            <a:pPr lvl="2">
              <a:buFont typeface="Arial" panose="020B0604020202020204" pitchFamily="34" charset="0"/>
              <a:buChar char="•"/>
            </a:pPr>
            <a:r>
              <a:rPr lang="en-US" dirty="0"/>
              <a:t>Total voters responding: 88</a:t>
            </a:r>
          </a:p>
          <a:p>
            <a:pPr lvl="2">
              <a:buFont typeface="Arial" panose="020B0604020202020204" pitchFamily="34" charset="0"/>
              <a:buChar char="•"/>
            </a:pPr>
            <a:r>
              <a:rPr lang="en-US" dirty="0"/>
              <a:t>71 Approve (96%)</a:t>
            </a:r>
          </a:p>
          <a:p>
            <a:pPr lvl="2">
              <a:buFont typeface="Arial" panose="020B0604020202020204" pitchFamily="34" charset="0"/>
              <a:buChar char="•"/>
            </a:pPr>
            <a:r>
              <a:rPr lang="en-US" dirty="0"/>
              <a:t>3 disapprove (4%)</a:t>
            </a:r>
          </a:p>
          <a:p>
            <a:pPr lvl="2">
              <a:buFont typeface="Arial" panose="020B0604020202020204" pitchFamily="34" charset="0"/>
              <a:buChar char="•"/>
            </a:pPr>
            <a:r>
              <a:rPr lang="en-US" dirty="0"/>
              <a:t>12 abstain (13%) </a:t>
            </a:r>
          </a:p>
          <a:p>
            <a:pPr lvl="2">
              <a:buFont typeface="Arial" panose="020B0604020202020204" pitchFamily="34" charset="0"/>
              <a:buChar char="•"/>
            </a:pPr>
            <a:r>
              <a:rPr lang="en-US" dirty="0"/>
              <a:t>Comments received: 351 total (340 E / 11 T)</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B2AE6DC-23A4-4274-AC47-28A9A720E38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E252B37-27B8-4926-9088-F87492621A8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0E5C00-66F6-4C58-8619-9B0EE841048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4113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AF08AA-705A-4A9A-937F-681C76BE49D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1F7ACB8-1212-4068-9424-D35788EB21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8267E3-0A85-4473-AD11-4C02471FA1F0}"/>
              </a:ext>
            </a:extLst>
          </p:cNvPr>
          <p:cNvSpPr>
            <a:spLocks noGrp="1"/>
          </p:cNvSpPr>
          <p:nvPr>
            <p:ph type="dt" idx="15"/>
          </p:nvPr>
        </p:nvSpPr>
        <p:spPr/>
        <p:txBody>
          <a:bodyPr/>
          <a:lstStyle/>
          <a:p>
            <a:r>
              <a:rPr lang="en-US"/>
              <a:t>Nov. 2022</a:t>
            </a:r>
            <a:endParaRPr lang="en-GB" dirty="0"/>
          </a:p>
        </p:txBody>
      </p:sp>
      <p:sp>
        <p:nvSpPr>
          <p:cNvPr id="7" name="Rectangle 6">
            <a:extLst>
              <a:ext uri="{FF2B5EF4-FFF2-40B4-BE49-F238E27FC236}">
                <a16:creationId xmlns:a16="http://schemas.microsoft.com/office/drawing/2014/main" id="{68D3D134-749F-4C49-9D9D-BCE6CC73375B}"/>
              </a:ext>
            </a:extLst>
          </p:cNvPr>
          <p:cNvSpPr/>
          <p:nvPr/>
        </p:nvSpPr>
        <p:spPr bwMode="auto">
          <a:xfrm>
            <a:off x="1531027"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TG4me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Cor1 15.4 2020 Revision 1</a:t>
            </a:r>
          </a:p>
        </p:txBody>
      </p:sp>
      <p:sp>
        <p:nvSpPr>
          <p:cNvPr id="13" name="Rectangle 12">
            <a:extLst>
              <a:ext uri="{FF2B5EF4-FFF2-40B4-BE49-F238E27FC236}">
                <a16:creationId xmlns:a16="http://schemas.microsoft.com/office/drawing/2014/main" id="{48FD34C8-6083-417F-85FE-DC383714C8EE}"/>
              </a:ext>
            </a:extLst>
          </p:cNvPr>
          <p:cNvSpPr/>
          <p:nvPr/>
        </p:nvSpPr>
        <p:spPr bwMode="auto">
          <a:xfrm>
            <a:off x="3756411"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a:solidFill>
                  <a:srgbClr val="0070C0"/>
                </a:solidFill>
              </a:rPr>
              <a:t>TG4ab</a:t>
            </a:r>
          </a:p>
          <a:p>
            <a:pPr algn="ctr"/>
            <a:r>
              <a:rPr kumimoji="0" lang="en-US" sz="1800" i="0" u="none" strike="noStrike" cap="none" normalizeH="0" baseline="0" dirty="0">
                <a:ln>
                  <a:noFill/>
                </a:ln>
                <a:solidFill>
                  <a:srgbClr val="0070C0"/>
                </a:solidFill>
                <a:effectLst/>
                <a:latin typeface="Times New Roman" pitchFamily="16" charset="0"/>
                <a:ea typeface="MS Gothic" charset="-128"/>
              </a:rPr>
              <a:t>Next Generation UWB</a:t>
            </a:r>
          </a:p>
        </p:txBody>
      </p:sp>
      <p:sp>
        <p:nvSpPr>
          <p:cNvPr id="14" name="Rectangle 13">
            <a:extLst>
              <a:ext uri="{FF2B5EF4-FFF2-40B4-BE49-F238E27FC236}">
                <a16:creationId xmlns:a16="http://schemas.microsoft.com/office/drawing/2014/main" id="{EC5C5238-D6B8-4589-890A-7136A29E8DA5}"/>
              </a:ext>
            </a:extLst>
          </p:cNvPr>
          <p:cNvSpPr/>
          <p:nvPr/>
        </p:nvSpPr>
        <p:spPr bwMode="auto">
          <a:xfrm>
            <a:off x="5981795"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TG6ma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Body Area Networks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p:txBody>
      </p:sp>
      <p:sp>
        <p:nvSpPr>
          <p:cNvPr id="15" name="Rectangle 14">
            <a:extLst>
              <a:ext uri="{FF2B5EF4-FFF2-40B4-BE49-F238E27FC236}">
                <a16:creationId xmlns:a16="http://schemas.microsoft.com/office/drawing/2014/main" id="{55F68278-F7A9-46ED-A638-27AA8C23D812}"/>
              </a:ext>
            </a:extLst>
          </p:cNvPr>
          <p:cNvSpPr/>
          <p:nvPr/>
        </p:nvSpPr>
        <p:spPr bwMode="auto">
          <a:xfrm>
            <a:off x="8207180"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TG7a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Camera Communications</a:t>
            </a:r>
          </a:p>
        </p:txBody>
      </p:sp>
      <p:sp>
        <p:nvSpPr>
          <p:cNvPr id="24" name="Rectangle 23">
            <a:extLst>
              <a:ext uri="{FF2B5EF4-FFF2-40B4-BE49-F238E27FC236}">
                <a16:creationId xmlns:a16="http://schemas.microsoft.com/office/drawing/2014/main" id="{EA2A7A1E-7C81-4CCD-A357-0CF7530EDD69}"/>
              </a:ext>
            </a:extLst>
          </p:cNvPr>
          <p:cNvSpPr/>
          <p:nvPr/>
        </p:nvSpPr>
        <p:spPr bwMode="auto">
          <a:xfrm>
            <a:off x="1510811"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TG13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Multi Gigabit/sec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Wireless Communication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16C1D98D-93CE-48BD-92AA-FCA005D6689F}"/>
              </a:ext>
            </a:extLst>
          </p:cNvPr>
          <p:cNvSpPr/>
          <p:nvPr/>
        </p:nvSpPr>
        <p:spPr bwMode="auto">
          <a:xfrm>
            <a:off x="3736195"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7" name="Rectangle 26">
            <a:extLst>
              <a:ext uri="{FF2B5EF4-FFF2-40B4-BE49-F238E27FC236}">
                <a16:creationId xmlns:a16="http://schemas.microsoft.com/office/drawing/2014/main" id="{711B876B-288B-4CC7-AE55-C1FB481E4A83}"/>
              </a:ext>
            </a:extLst>
          </p:cNvPr>
          <p:cNvSpPr/>
          <p:nvPr/>
        </p:nvSpPr>
        <p:spPr bwMode="auto">
          <a:xfrm>
            <a:off x="5961579"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TG16t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8" name="Rectangle 27">
            <a:extLst>
              <a:ext uri="{FF2B5EF4-FFF2-40B4-BE49-F238E27FC236}">
                <a16:creationId xmlns:a16="http://schemas.microsoft.com/office/drawing/2014/main" id="{57FD5BA7-BD2A-4493-930F-65A95B7C1BA5}"/>
              </a:ext>
            </a:extLst>
          </p:cNvPr>
          <p:cNvSpPr/>
          <p:nvPr/>
        </p:nvSpPr>
        <p:spPr bwMode="auto">
          <a:xfrm>
            <a:off x="8186964"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TG3mb</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TG HDR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High Data Rate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0E9B215B-6BC5-4E8D-BFD7-5B0F83D81A50}"/>
              </a:ext>
            </a:extLst>
          </p:cNvPr>
          <p:cNvSpPr/>
          <p:nvPr/>
        </p:nvSpPr>
        <p:spPr bwMode="auto">
          <a:xfrm>
            <a:off x="3747883"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err="1">
                <a:solidFill>
                  <a:srgbClr val="0070C0"/>
                </a:solidFill>
              </a:rPr>
              <a:t>SC</a:t>
            </a:r>
            <a:r>
              <a:rPr lang="en-US" sz="2000" b="1" dirty="0" err="1">
                <a:solidFill>
                  <a:srgbClr val="0070C0"/>
                </a:solidFill>
              </a:rPr>
              <a:t>THz</a:t>
            </a:r>
            <a:endParaRPr lang="en-US" sz="2000" b="1" dirty="0">
              <a:solidFill>
                <a:srgbClr val="0070C0"/>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800" i="0" u="none" strike="noStrike" cap="none" normalizeH="0" baseline="-25000" dirty="0">
                <a:ln>
                  <a:noFill/>
                </a:ln>
                <a:solidFill>
                  <a:srgbClr val="0070C0"/>
                </a:solidFill>
                <a:effectLst/>
                <a:latin typeface="Times New Roman" pitchFamily="16" charset="0"/>
                <a:ea typeface="MS Gothic" charset="-128"/>
              </a:rPr>
              <a:t>Standing Committee THz</a:t>
            </a:r>
          </a:p>
        </p:txBody>
      </p:sp>
      <p:sp>
        <p:nvSpPr>
          <p:cNvPr id="30" name="Rectangle 29">
            <a:extLst>
              <a:ext uri="{FF2B5EF4-FFF2-40B4-BE49-F238E27FC236}">
                <a16:creationId xmlns:a16="http://schemas.microsoft.com/office/drawing/2014/main" id="{8CB17732-95CC-49CD-A028-93B7738D3FD9}"/>
              </a:ext>
            </a:extLst>
          </p:cNvPr>
          <p:cNvSpPr/>
          <p:nvPr/>
        </p:nvSpPr>
        <p:spPr bwMode="auto">
          <a:xfrm>
            <a:off x="1528342"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err="1">
                <a:ln>
                  <a:noFill/>
                </a:ln>
                <a:solidFill>
                  <a:srgbClr val="0070C0"/>
                </a:solidFill>
                <a:effectLst/>
                <a:latin typeface="Times New Roman" pitchFamily="16" charset="0"/>
                <a:ea typeface="MS Gothic" charset="-128"/>
              </a:rPr>
              <a:t>SC</a:t>
            </a:r>
            <a:r>
              <a:rPr kumimoji="0" lang="en-US" b="1" i="0" u="none" strike="noStrike" cap="none" normalizeH="0" baseline="0" dirty="0" err="1">
                <a:ln>
                  <a:noFill/>
                </a:ln>
                <a:solidFill>
                  <a:srgbClr val="0070C0"/>
                </a:solidFill>
                <a:effectLst/>
                <a:latin typeface="Times New Roman" pitchFamily="16" charset="0"/>
                <a:ea typeface="MS Gothic" charset="-128"/>
              </a:rPr>
              <a:t>maint</a:t>
            </a:r>
            <a:endParaRPr kumimoji="0" lang="en-US" b="1" i="0" u="none" strike="noStrike" cap="none" normalizeH="0" baseline="0" dirty="0">
              <a:ln>
                <a:noFill/>
              </a:ln>
              <a:solidFill>
                <a:srgbClr val="0070C0"/>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Maintenance Group</a:t>
            </a:r>
          </a:p>
        </p:txBody>
      </p:sp>
      <p:sp>
        <p:nvSpPr>
          <p:cNvPr id="31" name="Rectangle 30">
            <a:extLst>
              <a:ext uri="{FF2B5EF4-FFF2-40B4-BE49-F238E27FC236}">
                <a16:creationId xmlns:a16="http://schemas.microsoft.com/office/drawing/2014/main" id="{EB93DE27-5D6C-4B57-A511-8F3E6DE64152}"/>
              </a:ext>
            </a:extLst>
          </p:cNvPr>
          <p:cNvSpPr/>
          <p:nvPr/>
        </p:nvSpPr>
        <p:spPr bwMode="auto">
          <a:xfrm>
            <a:off x="596742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WNG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Wireless Next Generation</a:t>
            </a:r>
          </a:p>
        </p:txBody>
      </p:sp>
      <p:sp>
        <p:nvSpPr>
          <p:cNvPr id="41" name="Rectangle 40">
            <a:extLst>
              <a:ext uri="{FF2B5EF4-FFF2-40B4-BE49-F238E27FC236}">
                <a16:creationId xmlns:a16="http://schemas.microsoft.com/office/drawing/2014/main" id="{43B2EC7C-D2EE-41DD-80D9-CB2FF38CF6F7}"/>
              </a:ext>
            </a:extLst>
          </p:cNvPr>
          <p:cNvSpPr/>
          <p:nvPr/>
        </p:nvSpPr>
        <p:spPr bwMode="auto">
          <a:xfrm>
            <a:off x="818696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IETF</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rgbClr val="0070C0"/>
                </a:solidFill>
              </a:rPr>
              <a:t>IETF liaison</a:t>
            </a:r>
            <a:endParaRPr kumimoji="0" lang="en-US" sz="1800" i="0" u="none" strike="noStrike" cap="none" normalizeH="0" baseline="0" dirty="0">
              <a:ln>
                <a:noFill/>
              </a:ln>
              <a:solidFill>
                <a:srgbClr val="0070C0"/>
              </a:solidFill>
              <a:effectLst/>
              <a:latin typeface="Times New Roman" pitchFamily="16" charset="0"/>
              <a:ea typeface="MS Gothic" charset="-128"/>
            </a:endParaRPr>
          </a:p>
        </p:txBody>
      </p:sp>
    </p:spTree>
    <p:extLst>
      <p:ext uri="{BB962C8B-B14F-4D97-AF65-F5344CB8AC3E}">
        <p14:creationId xmlns:p14="http://schemas.microsoft.com/office/powerpoint/2010/main" val="26209324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24657</TotalTime>
  <Words>763</Words>
  <Application>Microsoft Office PowerPoint</Application>
  <PresentationFormat>Widescreen</PresentationFormat>
  <Paragraphs>117</Paragraphs>
  <Slides>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-apple-system</vt:lpstr>
      <vt:lpstr>Arial</vt:lpstr>
      <vt:lpstr>Times New Roman</vt:lpstr>
      <vt:lpstr>Office Theme</vt:lpstr>
      <vt:lpstr>Document</vt:lpstr>
      <vt:lpstr>802.15 Liaison Report – Nov. 2022</vt:lpstr>
      <vt:lpstr>802.15.16t Narrow Band Licensed Operation (NB-Lic)</vt:lpstr>
      <vt:lpstr>802.15.4ab Next Generation UWB</vt:lpstr>
      <vt:lpstr>802.15.4ab Next Generation UWB</vt:lpstr>
      <vt:lpstr>802.15.13 Multi-Gbit/s Optical Wireless Communication</vt:lpstr>
      <vt:lpstr>802.15.6ma - Enhanced Dependability Body Area Network (ED-BAN)</vt:lpstr>
      <vt:lpstr>802.15.7a  Optical Camera Communication</vt:lpstr>
      <vt:lpstr>Other recent developments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298</cp:revision>
  <cp:lastPrinted>1601-01-01T00:00:00Z</cp:lastPrinted>
  <dcterms:created xsi:type="dcterms:W3CDTF">2018-08-06T10:28:59Z</dcterms:created>
  <dcterms:modified xsi:type="dcterms:W3CDTF">2022-11-16T01:56:22Z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2020-01-17 04:35:16Z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y fmtid="{D5CDD505-2E9C-101B-9397-08002B2CF9AE}" pid="8" name="MSIP_Label_9aa06179-68b3-4e2b-b09b-a2424735516b_Enabled">
    <vt:lpwstr>True</vt:lpwstr>
  </property>
  <property fmtid="{D5CDD505-2E9C-101B-9397-08002B2CF9AE}" pid="9" name="MSIP_Label_9aa06179-68b3-4e2b-b09b-a2424735516b_SiteId">
    <vt:lpwstr>46c98d88-e344-4ed4-8496-4ed7712e255d</vt:lpwstr>
  </property>
  <property fmtid="{D5CDD505-2E9C-101B-9397-08002B2CF9AE}" pid="10" name="MSIP_Label_9aa06179-68b3-4e2b-b09b-a2424735516b_Owner">
    <vt:lpwstr>jonathan.segev@intel.com</vt:lpwstr>
  </property>
  <property fmtid="{D5CDD505-2E9C-101B-9397-08002B2CF9AE}" pid="11" name="MSIP_Label_9aa06179-68b3-4e2b-b09b-a2424735516b_SetDate">
    <vt:lpwstr>2020-09-18T16:51:32.3545630Z</vt:lpwstr>
  </property>
  <property fmtid="{D5CDD505-2E9C-101B-9397-08002B2CF9AE}" pid="12" name="MSIP_Label_9aa06179-68b3-4e2b-b09b-a2424735516b_Name">
    <vt:lpwstr>Intel Confidential</vt:lpwstr>
  </property>
  <property fmtid="{D5CDD505-2E9C-101B-9397-08002B2CF9AE}" pid="13" name="MSIP_Label_9aa06179-68b3-4e2b-b09b-a2424735516b_Application">
    <vt:lpwstr>Microsoft Azure Information Protection</vt:lpwstr>
  </property>
  <property fmtid="{D5CDD505-2E9C-101B-9397-08002B2CF9AE}" pid="14" name="MSIP_Label_9aa06179-68b3-4e2b-b09b-a2424735516b_ActionId">
    <vt:lpwstr>8a07a77d-fabe-4a5a-a4f4-85261a93f148</vt:lpwstr>
  </property>
  <property fmtid="{D5CDD505-2E9C-101B-9397-08002B2CF9AE}" pid="15" name="MSIP_Label_9aa06179-68b3-4e2b-b09b-a2424735516b_Extended_MSFT_Method">
    <vt:lpwstr>Automatic</vt:lpwstr>
  </property>
  <property fmtid="{D5CDD505-2E9C-101B-9397-08002B2CF9AE}" pid="16" name="Sensitivity">
    <vt:lpwstr>Intel Confidential</vt:lpwstr>
  </property>
</Properties>
</file>